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56" r:id="rId2"/>
    <p:sldId id="263" r:id="rId3"/>
    <p:sldId id="282" r:id="rId4"/>
    <p:sldId id="283" r:id="rId5"/>
    <p:sldId id="285" r:id="rId6"/>
    <p:sldId id="286" r:id="rId7"/>
    <p:sldId id="269" r:id="rId8"/>
    <p:sldId id="268" r:id="rId9"/>
    <p:sldId id="284" r:id="rId10"/>
    <p:sldId id="274" r:id="rId11"/>
    <p:sldId id="280" r:id="rId12"/>
    <p:sldId id="287" r:id="rId13"/>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24" userDrawn="1">
          <p15:clr>
            <a:srgbClr val="A4A3A4"/>
          </p15:clr>
        </p15:guide>
        <p15:guide id="2" pos="288" userDrawn="1">
          <p15:clr>
            <a:srgbClr val="A4A3A4"/>
          </p15:clr>
        </p15:guide>
        <p15:guide id="3" orient="horz" pos="96" userDrawn="1">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1CAB"/>
    <a:srgbClr val="009900"/>
    <a:srgbClr val="336600"/>
    <a:srgbClr val="009A46"/>
    <a:srgbClr val="FF0066"/>
    <a:srgbClr val="669900"/>
    <a:srgbClr val="486B70"/>
    <a:srgbClr val="768A76"/>
    <a:srgbClr val="527B80"/>
    <a:srgbClr val="5279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721" autoAdjust="0"/>
    <p:restoredTop sz="94434" autoAdjust="0"/>
  </p:normalViewPr>
  <p:slideViewPr>
    <p:cSldViewPr>
      <p:cViewPr varScale="1">
        <p:scale>
          <a:sx n="71" d="100"/>
          <a:sy n="71" d="100"/>
        </p:scale>
        <p:origin x="984" y="54"/>
      </p:cViewPr>
      <p:guideLst>
        <p:guide orient="horz" pos="624"/>
        <p:guide pos="288"/>
        <p:guide orient="horz" pos="96"/>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p:scale>
          <a:sx n="100" d="100"/>
          <a:sy n="100" d="100"/>
        </p:scale>
        <p:origin x="1788" y="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2879" y="8809022"/>
            <a:ext cx="2119765" cy="591909"/>
          </a:xfrm>
          <a:prstGeom prst="rect">
            <a:avLst/>
          </a:prstGeom>
        </p:spPr>
      </p:pic>
      <p:sp>
        <p:nvSpPr>
          <p:cNvPr id="7" name="Slide Number Placeholder 6"/>
          <p:cNvSpPr>
            <a:spLocks noGrp="1"/>
          </p:cNvSpPr>
          <p:nvPr>
            <p:ph type="sldNum" sz="quarter" idx="3"/>
          </p:nvPr>
        </p:nvSpPr>
        <p:spPr>
          <a:xfrm>
            <a:off x="2933123" y="8851571"/>
            <a:ext cx="3944372" cy="481549"/>
          </a:xfrm>
          <a:prstGeom prst="rect">
            <a:avLst/>
          </a:prstGeom>
        </p:spPr>
        <p:txBody>
          <a:bodyPr vert="horz" lIns="95866" tIns="47933" rIns="95866" bIns="47933" rtlCol="0" anchor="ctr" anchorCtr="0"/>
          <a:lstStyle>
            <a:lvl1pPr algn="r">
              <a:defRPr sz="1300"/>
            </a:lvl1pPr>
          </a:lstStyle>
          <a:p>
            <a:pPr algn="l" defTabSz="1198321">
              <a:tabLst>
                <a:tab pos="3654880" algn="r"/>
              </a:tabLst>
            </a:pPr>
            <a:r>
              <a:rPr lang="en-US" dirty="0" smtClean="0"/>
              <a:t>www.gospelofgracefellowship.org	Page </a:t>
            </a:r>
            <a:fld id="{EDB2B2A1-32A7-43D3-85C6-9E5B68A11F74}" type="slidenum">
              <a:rPr lang="en-US" smtClean="0"/>
              <a:pPr algn="l" defTabSz="1198321">
                <a:tabLst>
                  <a:tab pos="3654880" algn="r"/>
                </a:tabLst>
              </a:pPr>
              <a:t>‹#›</a:t>
            </a:fld>
            <a:endParaRPr lang="en-US" dirty="0"/>
          </a:p>
        </p:txBody>
      </p:sp>
      <p:sp>
        <p:nvSpPr>
          <p:cNvPr id="4" name="TextBox 3"/>
          <p:cNvSpPr txBox="1"/>
          <p:nvPr/>
        </p:nvSpPr>
        <p:spPr>
          <a:xfrm>
            <a:off x="476187" y="288309"/>
            <a:ext cx="2108809" cy="558467"/>
          </a:xfrm>
          <a:prstGeom prst="rect">
            <a:avLst/>
          </a:prstGeom>
          <a:noFill/>
        </p:spPr>
        <p:txBody>
          <a:bodyPr wrap="none" lIns="95866" tIns="47933" rIns="95866" bIns="47933" rtlCol="0">
            <a:spAutoFit/>
          </a:bodyPr>
          <a:lstStyle/>
          <a:p>
            <a:r>
              <a:rPr lang="en-US" sz="1500" dirty="0"/>
              <a:t>Put Away Our Sinful Past</a:t>
            </a:r>
            <a:br>
              <a:rPr lang="en-US" sz="1500" dirty="0"/>
            </a:br>
            <a:r>
              <a:rPr lang="en-US" sz="1500" dirty="0"/>
              <a:t>Colossians 3:5-8</a:t>
            </a:r>
            <a:endParaRPr lang="en-US" sz="1500" dirty="0"/>
          </a:p>
        </p:txBody>
      </p:sp>
      <p:sp>
        <p:nvSpPr>
          <p:cNvPr id="5" name="TextBox 4"/>
          <p:cNvSpPr txBox="1"/>
          <p:nvPr/>
        </p:nvSpPr>
        <p:spPr>
          <a:xfrm>
            <a:off x="5534255" y="332617"/>
            <a:ext cx="1262743" cy="496912"/>
          </a:xfrm>
          <a:prstGeom prst="rect">
            <a:avLst/>
          </a:prstGeom>
          <a:noFill/>
        </p:spPr>
        <p:txBody>
          <a:bodyPr wrap="none" lIns="95866" tIns="47933" rIns="95866" bIns="47933" rtlCol="0">
            <a:spAutoFit/>
          </a:bodyPr>
          <a:lstStyle/>
          <a:p>
            <a:pPr algn="r"/>
            <a:r>
              <a:rPr lang="en-US" sz="1300" dirty="0"/>
              <a:t>07/05/15</a:t>
            </a:r>
          </a:p>
          <a:p>
            <a:pPr algn="r"/>
            <a:r>
              <a:rPr lang="en-US" sz="1300" dirty="0"/>
              <a:t>by Bob DeWaay</a:t>
            </a:r>
            <a:endParaRPr lang="en-US" sz="1300" dirty="0"/>
          </a:p>
        </p:txBody>
      </p:sp>
    </p:spTree>
    <p:extLst>
      <p:ext uri="{BB962C8B-B14F-4D97-AF65-F5344CB8AC3E}">
        <p14:creationId xmlns:p14="http://schemas.microsoft.com/office/powerpoint/2010/main" val="1772030102"/>
      </p:ext>
    </p:extLst>
  </p:cSld>
  <p:clrMap bg1="lt1" tx1="dk1" bg2="lt2" tx2="dk2" accent1="accent1" accent2="accent2" accent3="accent3" accent4="accent4" accent5="accent5" accent6="accent6" hlink="hlink" folHlink="folHlink"/>
  <p:hf hdr="0" dt="0"/>
  <p:extLst mod="1">
    <p:ext uri="{56416CCD-93CA-4268-BC5B-53C4BB910035}">
      <p15:sldGuideLst xmlns:p15="http://schemas.microsoft.com/office/powerpoint/2012/main">
        <p15:guide id="1" orient="horz" pos="450" userDrawn="1">
          <p15:clr>
            <a:srgbClr val="F26B43"/>
          </p15:clr>
        </p15:guide>
        <p15:guide id="2" pos="2304"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1" cy="480060"/>
          </a:xfrm>
          <a:prstGeom prst="rect">
            <a:avLst/>
          </a:prstGeom>
        </p:spPr>
        <p:txBody>
          <a:bodyPr vert="horz" lIns="96661" tIns="48330" rIns="96661" bIns="48330" rtlCol="0"/>
          <a:lstStyle>
            <a:lvl1pPr algn="l">
              <a:defRPr sz="1300"/>
            </a:lvl1pPr>
          </a:lstStyle>
          <a:p>
            <a:endParaRPr lang="en-US"/>
          </a:p>
        </p:txBody>
      </p:sp>
      <p:sp>
        <p:nvSpPr>
          <p:cNvPr id="3" name="Date Placeholder 2"/>
          <p:cNvSpPr>
            <a:spLocks noGrp="1"/>
          </p:cNvSpPr>
          <p:nvPr>
            <p:ph type="dt" idx="1"/>
          </p:nvPr>
        </p:nvSpPr>
        <p:spPr>
          <a:xfrm>
            <a:off x="4143587" y="0"/>
            <a:ext cx="3169921" cy="480060"/>
          </a:xfrm>
          <a:prstGeom prst="rect">
            <a:avLst/>
          </a:prstGeom>
        </p:spPr>
        <p:txBody>
          <a:bodyPr vert="horz" lIns="96661" tIns="48330" rIns="96661" bIns="48330" rtlCol="0"/>
          <a:lstStyle>
            <a:lvl1pPr algn="r">
              <a:defRPr sz="1300"/>
            </a:lvl1pPr>
          </a:lstStyle>
          <a:p>
            <a:fld id="{33CF0762-2550-4DDF-AD3A-0610BA36CAF8}" type="datetimeFigureOut">
              <a:rPr lang="en-US" smtClean="0"/>
              <a:pPr/>
              <a:t>7/2/2015</a:t>
            </a:fld>
            <a:endParaRPr lang="en-US"/>
          </a:p>
        </p:txBody>
      </p:sp>
      <p:sp>
        <p:nvSpPr>
          <p:cNvPr id="4" name="Slide Image Placeholder 3"/>
          <p:cNvSpPr>
            <a:spLocks noGrp="1" noRot="1" noChangeAspect="1"/>
          </p:cNvSpPr>
          <p:nvPr>
            <p:ph type="sldImg" idx="2"/>
          </p:nvPr>
        </p:nvSpPr>
        <p:spPr>
          <a:xfrm>
            <a:off x="1274763" y="669925"/>
            <a:ext cx="4802187" cy="3600450"/>
          </a:xfrm>
          <a:prstGeom prst="rect">
            <a:avLst/>
          </a:prstGeom>
          <a:noFill/>
          <a:ln w="12700">
            <a:solidFill>
              <a:prstClr val="black"/>
            </a:solidFill>
          </a:ln>
        </p:spPr>
        <p:txBody>
          <a:bodyPr vert="horz" lIns="96661" tIns="48330" rIns="96661" bIns="48330" rtlCol="0" anchor="ctr"/>
          <a:lstStyle/>
          <a:p>
            <a:endParaRPr lang="en-US"/>
          </a:p>
        </p:txBody>
      </p:sp>
      <p:sp>
        <p:nvSpPr>
          <p:cNvPr id="5" name="Notes Placeholder 4"/>
          <p:cNvSpPr>
            <a:spLocks noGrp="1"/>
          </p:cNvSpPr>
          <p:nvPr>
            <p:ph type="body" sz="quarter" idx="3"/>
          </p:nvPr>
        </p:nvSpPr>
        <p:spPr>
          <a:xfrm>
            <a:off x="731521" y="4560571"/>
            <a:ext cx="5852160" cy="4320540"/>
          </a:xfrm>
          <a:prstGeom prst="rect">
            <a:avLst/>
          </a:prstGeom>
        </p:spPr>
        <p:txBody>
          <a:bodyPr vert="horz" lIns="96661" tIns="48330" rIns="96661" bIns="4833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1" cy="480060"/>
          </a:xfrm>
          <a:prstGeom prst="rect">
            <a:avLst/>
          </a:prstGeom>
        </p:spPr>
        <p:txBody>
          <a:bodyPr vert="horz" lIns="96661" tIns="48330" rIns="96661" bIns="48330" rtlCol="0" anchor="b"/>
          <a:lstStyle>
            <a:lvl1pPr algn="l">
              <a:defRPr sz="1300"/>
            </a:lvl1pPr>
          </a:lstStyle>
          <a:p>
            <a:r>
              <a:rPr lang="en-US" smtClean="0"/>
              <a:t>Gospel Fruit</a:t>
            </a:r>
            <a:endParaRPr lang="en-US"/>
          </a:p>
        </p:txBody>
      </p:sp>
      <p:sp>
        <p:nvSpPr>
          <p:cNvPr id="7" name="Slide Number Placeholder 6"/>
          <p:cNvSpPr>
            <a:spLocks noGrp="1"/>
          </p:cNvSpPr>
          <p:nvPr>
            <p:ph type="sldNum" sz="quarter" idx="5"/>
          </p:nvPr>
        </p:nvSpPr>
        <p:spPr>
          <a:xfrm>
            <a:off x="4143587" y="9119474"/>
            <a:ext cx="3169921" cy="480060"/>
          </a:xfrm>
          <a:prstGeom prst="rect">
            <a:avLst/>
          </a:prstGeom>
        </p:spPr>
        <p:txBody>
          <a:bodyPr vert="horz" lIns="96661" tIns="48330" rIns="96661" bIns="48330" rtlCol="0" anchor="b"/>
          <a:lstStyle>
            <a:lvl1pPr algn="r">
              <a:defRPr sz="1300"/>
            </a:lvl1pPr>
          </a:lstStyle>
          <a:p>
            <a:fld id="{34F010B0-0E12-42F5-B6F7-9ABF38D2BB27}" type="slidenum">
              <a:rPr lang="en-US" smtClean="0"/>
              <a:pPr/>
              <a:t>‹#›</a:t>
            </a:fld>
            <a:endParaRPr lang="en-US"/>
          </a:p>
        </p:txBody>
      </p:sp>
    </p:spTree>
    <p:extLst>
      <p:ext uri="{BB962C8B-B14F-4D97-AF65-F5344CB8AC3E}">
        <p14:creationId xmlns:p14="http://schemas.microsoft.com/office/powerpoint/2010/main" val="3252764228"/>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4763" y="669925"/>
            <a:ext cx="4802187" cy="3600450"/>
          </a:xfrm>
        </p:spPr>
      </p:sp>
      <p:sp>
        <p:nvSpPr>
          <p:cNvPr id="3" name="Notes Placeholder 2"/>
          <p:cNvSpPr>
            <a:spLocks noGrp="1"/>
          </p:cNvSpPr>
          <p:nvPr>
            <p:ph type="body" idx="1"/>
          </p:nvPr>
        </p:nvSpPr>
        <p:spPr/>
        <p:txBody>
          <a:bodyPr>
            <a:normAutofit/>
          </a:bodyPr>
          <a:lstStyle/>
          <a:p>
            <a:r>
              <a:rPr lang="en-US" sz="1300" dirty="0"/>
              <a:t>Therefore, put to death what belongs to your worldly nature:  sexual immorality, impurity, lust, evil desire, and greed, which is idolatry. </a:t>
            </a:r>
            <a:r>
              <a:rPr lang="en-US" sz="1300" baseline="30000" dirty="0"/>
              <a:t> </a:t>
            </a:r>
            <a:r>
              <a:rPr lang="en-US" sz="1300" dirty="0"/>
              <a:t>Because of these, God’s wrath comes on the disobedient, and you once walked in these things when you were living in them. But now you must also put away all the following: anger, wrath, malice, slander, and filthy language from your mouth.  (Colossians 3^5-8 HCSB)</a:t>
            </a:r>
            <a:endParaRPr lang="en-US" dirty="0" smtClean="0"/>
          </a:p>
        </p:txBody>
      </p:sp>
      <p:sp>
        <p:nvSpPr>
          <p:cNvPr id="4" name="Slide Number Placeholder 3"/>
          <p:cNvSpPr>
            <a:spLocks noGrp="1"/>
          </p:cNvSpPr>
          <p:nvPr>
            <p:ph type="sldNum" sz="quarter" idx="10"/>
          </p:nvPr>
        </p:nvSpPr>
        <p:spPr/>
        <p:txBody>
          <a:bodyPr/>
          <a:lstStyle/>
          <a:p>
            <a:fld id="{34F010B0-0E12-42F5-B6F7-9ABF38D2BB27}" type="slidenum">
              <a:rPr lang="en-US" smtClean="0"/>
              <a:pPr/>
              <a:t>1</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40342697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4763" y="669925"/>
            <a:ext cx="4802187" cy="3600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F010B0-0E12-42F5-B6F7-9ABF38D2BB27}" type="slidenum">
              <a:rPr lang="en-US" smtClean="0"/>
              <a:pPr/>
              <a:t>10</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11820305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4763" y="669925"/>
            <a:ext cx="4802187" cy="3600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F010B0-0E12-42F5-B6F7-9ABF38D2BB27}" type="slidenum">
              <a:rPr lang="en-US" smtClean="0"/>
              <a:pPr/>
              <a:t>11</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11820305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4763" y="669925"/>
            <a:ext cx="4802187" cy="3600450"/>
          </a:xfrm>
        </p:spPr>
      </p:sp>
      <p:sp>
        <p:nvSpPr>
          <p:cNvPr id="3" name="Notes Placeholder 2"/>
          <p:cNvSpPr>
            <a:spLocks noGrp="1"/>
          </p:cNvSpPr>
          <p:nvPr>
            <p:ph type="body" idx="1"/>
          </p:nvPr>
        </p:nvSpPr>
        <p:spPr/>
        <p:txBody>
          <a:bodyPr/>
          <a:lstStyle/>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4F010B0-0E12-42F5-B6F7-9ABF38D2BB27}" type="slidenum">
              <a:rPr lang="en-US" smtClean="0"/>
              <a:pPr/>
              <a:t>2</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1182030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4763" y="669925"/>
            <a:ext cx="4802187" cy="3600450"/>
          </a:xfrm>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34F010B0-0E12-42F5-B6F7-9ABF38D2BB27}" type="slidenum">
              <a:rPr lang="en-US" smtClean="0"/>
              <a:pPr/>
              <a:t>3</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11820305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4763" y="669925"/>
            <a:ext cx="4802187" cy="3600450"/>
          </a:xfrm>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34F010B0-0E12-42F5-B6F7-9ABF38D2BB27}" type="slidenum">
              <a:rPr lang="en-US" smtClean="0"/>
              <a:pPr/>
              <a:t>4</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11820305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4763" y="669925"/>
            <a:ext cx="4802187" cy="3600450"/>
          </a:xfrm>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34F010B0-0E12-42F5-B6F7-9ABF38D2BB27}" type="slidenum">
              <a:rPr lang="en-US" smtClean="0"/>
              <a:pPr/>
              <a:t>5</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11820305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4763" y="669925"/>
            <a:ext cx="4802187" cy="3600450"/>
          </a:xfrm>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34F010B0-0E12-42F5-B6F7-9ABF38D2BB27}" type="slidenum">
              <a:rPr lang="en-US" smtClean="0"/>
              <a:pPr/>
              <a:t>6</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11820305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4763" y="669925"/>
            <a:ext cx="4802187" cy="3600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F010B0-0E12-42F5-B6F7-9ABF38D2BB27}" type="slidenum">
              <a:rPr lang="en-US" smtClean="0"/>
              <a:pPr/>
              <a:t>7</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11820305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4763" y="669925"/>
            <a:ext cx="4802187" cy="3600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F010B0-0E12-42F5-B6F7-9ABF38D2BB27}" type="slidenum">
              <a:rPr lang="en-US" smtClean="0"/>
              <a:pPr/>
              <a:t>8</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11820305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4763" y="669925"/>
            <a:ext cx="4802187" cy="3600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F010B0-0E12-42F5-B6F7-9ABF38D2BB27}" type="slidenum">
              <a:rPr lang="en-US" smtClean="0"/>
              <a:pPr/>
              <a:t>9</a:t>
            </a:fld>
            <a:endParaRPr lang="en-US"/>
          </a:p>
        </p:txBody>
      </p:sp>
      <p:sp>
        <p:nvSpPr>
          <p:cNvPr id="5" name="Footer Placeholder 4"/>
          <p:cNvSpPr>
            <a:spLocks noGrp="1"/>
          </p:cNvSpPr>
          <p:nvPr>
            <p:ph type="ftr" sz="quarter" idx="11"/>
          </p:nvPr>
        </p:nvSpPr>
        <p:spPr/>
        <p:txBody>
          <a:bodyPr/>
          <a:lstStyle/>
          <a:p>
            <a:r>
              <a:rPr lang="en-US" smtClean="0"/>
              <a:t>Gospel Fruit</a:t>
            </a:r>
            <a:endParaRPr lang="en-US"/>
          </a:p>
        </p:txBody>
      </p:sp>
    </p:spTree>
    <p:extLst>
      <p:ext uri="{BB962C8B-B14F-4D97-AF65-F5344CB8AC3E}">
        <p14:creationId xmlns:p14="http://schemas.microsoft.com/office/powerpoint/2010/main" val="11820305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 name="Rectangle 12"/>
          <p:cNvSpPr/>
          <p:nvPr userDrawn="1"/>
        </p:nvSpPr>
        <p:spPr>
          <a:xfrm>
            <a:off x="0" y="3657600"/>
            <a:ext cx="9144000" cy="3200400"/>
          </a:xfrm>
          <a:prstGeom prst="rect">
            <a:avLst/>
          </a:prstGeom>
          <a:solidFill>
            <a:srgbClr val="33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solidFill>
                <a:schemeClr val="bg1"/>
              </a:solidFill>
              <a:latin typeface="Calibri" panose="020F0502020204030204" pitchFamily="34" charset="0"/>
            </a:endParaRPr>
          </a:p>
        </p:txBody>
      </p:sp>
      <p:sp>
        <p:nvSpPr>
          <p:cNvPr id="9" name="Title 8"/>
          <p:cNvSpPr>
            <a:spLocks noGrp="1"/>
          </p:cNvSpPr>
          <p:nvPr>
            <p:ph type="ctrTitle"/>
          </p:nvPr>
        </p:nvSpPr>
        <p:spPr>
          <a:xfrm>
            <a:off x="0" y="1"/>
            <a:ext cx="9144000" cy="3582362"/>
          </a:xfrm>
          <a:solidFill>
            <a:srgbClr val="527B80"/>
          </a:solidFill>
        </p:spPr>
        <p:txBody>
          <a:bodyPr vert="horz" anchor="b">
            <a:normAutofit/>
            <a:scene3d>
              <a:camera prst="orthographicFront"/>
              <a:lightRig rig="soft" dir="t"/>
            </a:scene3d>
            <a:sp3d prstMaterial="softEdge">
              <a:bevelT w="25400" h="25400"/>
            </a:sp3d>
          </a:bodyPr>
          <a:lstStyle>
            <a:lvl1pPr algn="ctr">
              <a:defRPr sz="5400" b="1">
                <a:solidFill>
                  <a:schemeClr val="bg1"/>
                </a:solidFill>
                <a:effectLst>
                  <a:outerShdw blurRad="31750" dist="25400" dir="5400000" algn="tl" rotWithShape="0">
                    <a:srgbClr val="000000">
                      <a:alpha val="25000"/>
                    </a:srgbClr>
                  </a:outerShdw>
                </a:effectLst>
                <a:latin typeface="Calibri" panose="020F0502020204030204" pitchFamily="34" charset="0"/>
              </a:defRPr>
            </a:lvl1pPr>
            <a:extLst/>
          </a:lstStyle>
          <a:p>
            <a:r>
              <a:rPr kumimoji="0" lang="en-US" dirty="0" smtClean="0"/>
              <a:t>Click to edit Master title style</a:t>
            </a:r>
            <a:endParaRPr kumimoji="0" lang="en-US" dirty="0"/>
          </a:p>
        </p:txBody>
      </p:sp>
      <p:sp>
        <p:nvSpPr>
          <p:cNvPr id="17" name="Subtitle 16"/>
          <p:cNvSpPr>
            <a:spLocks noGrp="1"/>
          </p:cNvSpPr>
          <p:nvPr>
            <p:ph type="subTitle" idx="1"/>
          </p:nvPr>
        </p:nvSpPr>
        <p:spPr>
          <a:xfrm>
            <a:off x="685800" y="3733800"/>
            <a:ext cx="7772400" cy="1199704"/>
          </a:xfrm>
        </p:spPr>
        <p:txBody>
          <a:bodyPr lIns="45720" rIns="45720">
            <a:normAutofit/>
          </a:bodyPr>
          <a:lstStyle>
            <a:lvl1pPr marL="0" marR="64008" indent="0" algn="ctr">
              <a:buNone/>
              <a:defRPr sz="3200">
                <a:solidFill>
                  <a:schemeClr val="bg1"/>
                </a:solidFill>
                <a:latin typeface="Calibri" panose="020F0502020204030204"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dirty="0" smtClean="0"/>
              <a:t>Click to edit Master subtitle style</a:t>
            </a:r>
            <a:endParaRPr kumimoji="0"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74320" indent="-274320">
              <a:buClr>
                <a:srgbClr val="558797"/>
              </a:buClr>
              <a:buSzPct val="80000"/>
              <a:buFont typeface="Wingdings" panose="05000000000000000000" pitchFamily="2" charset="2"/>
              <a:buChar char="§"/>
              <a:defRPr kumimoji="0" lang="en-US" sz="2800" kern="1200" dirty="0" smtClean="0">
                <a:solidFill>
                  <a:schemeClr val="tx1"/>
                </a:solidFill>
                <a:latin typeface="Calibri" panose="020F0502020204030204" pitchFamily="34" charset="0"/>
                <a:ea typeface="+mn-ea"/>
                <a:cs typeface="+mn-cs"/>
              </a:defRPr>
            </a:lvl1pPr>
            <a:lvl2pPr marL="274320" indent="-274320">
              <a:buFont typeface="Arial" panose="020B0604020202020204" pitchFamily="34" charset="0"/>
              <a:buChar char="•"/>
              <a:defRPr kumimoji="0" lang="en-US" sz="2800" kern="1200" dirty="0" smtClean="0">
                <a:solidFill>
                  <a:schemeClr val="tx1"/>
                </a:solidFill>
                <a:latin typeface="Calibri" panose="020F0502020204030204" pitchFamily="34" charset="0"/>
                <a:ea typeface="+mn-ea"/>
                <a:cs typeface="+mn-cs"/>
              </a:defRPr>
            </a:lvl2pPr>
            <a:lvl3pPr marL="928116" indent="-342900">
              <a:buFont typeface="Calibri" panose="020F0502020204030204" pitchFamily="34" charset="0"/>
              <a:buChar char="•"/>
              <a:defRPr sz="2400">
                <a:latin typeface="Calibri" panose="020F0502020204030204" pitchFamily="34" charset="0"/>
              </a:defRPr>
            </a:lvl3pPr>
            <a:lvl4pPr>
              <a:defRPr>
                <a:latin typeface="Calibri" panose="020F0502020204030204" pitchFamily="34" charset="0"/>
              </a:defRPr>
            </a:lvl4pPr>
            <a:lvl5pPr>
              <a:defRPr>
                <a:latin typeface="Calibri" panose="020F0502020204030204" pitchFamily="34" charset="0"/>
              </a:defRPr>
            </a:lvl5pPr>
            <a:extLst/>
          </a:lstStyle>
          <a:p>
            <a:pPr lvl="0" eaLnBrk="1" latinLnBrk="0" hangingPunct="1"/>
            <a:r>
              <a:rPr lang="en-US" dirty="0" smtClean="0"/>
              <a:t>Click to edit Master text styles</a:t>
            </a:r>
          </a:p>
          <a:p>
            <a:pPr marL="859536" lvl="2" indent="-274320" algn="l" rtl="0" eaLnBrk="1" latinLnBrk="0" hangingPunct="1">
              <a:spcBef>
                <a:spcPts val="400"/>
              </a:spcBef>
              <a:spcAft>
                <a:spcPts val="0"/>
              </a:spcAft>
              <a:buClr>
                <a:srgbClr val="558797"/>
              </a:buClr>
              <a:buSzPct val="80000"/>
              <a:buFont typeface="Wingdings" panose="05000000000000000000" pitchFamily="2" charset="2"/>
              <a:buChar char="§"/>
            </a:pPr>
            <a:r>
              <a:rPr lang="en-US" dirty="0" smtClean="0"/>
              <a:t>Second level</a:t>
            </a:r>
          </a:p>
        </p:txBody>
      </p:sp>
      <p:sp>
        <p:nvSpPr>
          <p:cNvPr id="7" name="Title 6"/>
          <p:cNvSpPr>
            <a:spLocks noGrp="1"/>
          </p:cNvSpPr>
          <p:nvPr>
            <p:ph type="title"/>
          </p:nvPr>
        </p:nvSpPr>
        <p:spPr/>
        <p:txBody>
          <a:bodyPr rtlCol="0">
            <a:normAutofit/>
          </a:bodyPr>
          <a:lstStyle>
            <a:lvl1pPr>
              <a:defRPr sz="3600">
                <a:solidFill>
                  <a:schemeClr val="bg1"/>
                </a:solidFill>
                <a:effectLst/>
                <a:latin typeface="Calibri" panose="020F0502020204030204" pitchFamily="34" charset="0"/>
              </a:defRPr>
            </a:lvl1pPr>
            <a:extLst/>
          </a:lstStyle>
          <a:p>
            <a:r>
              <a:rPr kumimoji="0" lang="en-US" dirty="0" smtClean="0"/>
              <a:t>Click to edit Master title style</a:t>
            </a:r>
            <a:endParaRPr kumimoji="0"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457200" y="152400"/>
            <a:ext cx="8229600" cy="838200"/>
          </a:xfrm>
          <a:prstGeom prst="rect">
            <a:avLst/>
          </a:prstGeom>
          <a:solidFill>
            <a:srgbClr val="527B80"/>
          </a:solidFill>
        </p:spPr>
        <p:txBody>
          <a:bodyPr vert="horz" anchor="ctr">
            <a:normAutofit/>
            <a:scene3d>
              <a:camera prst="orthographicFront"/>
              <a:lightRig rig="soft" dir="t"/>
            </a:scene3d>
            <a:sp3d prstMaterial="softEdge">
              <a:bevelT w="25400" h="25400"/>
            </a:sp3d>
          </a:bodyPr>
          <a:lstStyle>
            <a:extLst/>
          </a:lstStyle>
          <a:p>
            <a:r>
              <a:rPr kumimoji="0" lang="en-US" dirty="0" smtClean="0"/>
              <a:t>Click to edit Master title style</a:t>
            </a:r>
            <a:endParaRPr kumimoji="0" lang="en-US" dirty="0"/>
          </a:p>
        </p:txBody>
      </p:sp>
      <p:sp>
        <p:nvSpPr>
          <p:cNvPr id="30" name="Text Placeholder 29"/>
          <p:cNvSpPr>
            <a:spLocks noGrp="1"/>
          </p:cNvSpPr>
          <p:nvPr>
            <p:ph type="body" idx="1"/>
          </p:nvPr>
        </p:nvSpPr>
        <p:spPr>
          <a:xfrm>
            <a:off x="469900" y="1493838"/>
            <a:ext cx="8229600" cy="4525963"/>
          </a:xfrm>
          <a:prstGeom prst="rect">
            <a:avLst/>
          </a:prstGeom>
        </p:spPr>
        <p:txBody>
          <a:bodyPr vert="horz">
            <a:normAutofit/>
          </a:bodyPr>
          <a:lstStyle>
            <a:extLst/>
          </a:lstStyle>
          <a:p>
            <a:pPr lvl="0" eaLnBrk="1" latinLnBrk="0" hangingPunct="1"/>
            <a:r>
              <a:rPr kumimoji="0" lang="en-US" dirty="0" smtClean="0"/>
              <a:t>Click to edit Master text styles</a:t>
            </a:r>
          </a:p>
          <a:p>
            <a:pPr lvl="1" eaLnBrk="1" latinLnBrk="0" hangingPunct="1"/>
            <a:r>
              <a:rPr kumimoji="0" lang="en-US" dirty="0" smtClean="0"/>
              <a:t>Second level</a:t>
            </a:r>
          </a:p>
        </p:txBody>
      </p:sp>
      <p:sp>
        <p:nvSpPr>
          <p:cNvPr id="2" name="Rectangle 1"/>
          <p:cNvSpPr/>
          <p:nvPr userDrawn="1"/>
        </p:nvSpPr>
        <p:spPr>
          <a:xfrm>
            <a:off x="469900" y="6477000"/>
            <a:ext cx="8229600" cy="334961"/>
          </a:xfrm>
          <a:prstGeom prst="rect">
            <a:avLst/>
          </a:prstGeom>
          <a:solidFill>
            <a:srgbClr val="527B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400">
              <a:tabLst>
                <a:tab pos="8004175" algn="r"/>
              </a:tabLst>
            </a:pPr>
            <a:r>
              <a:rPr lang="en-US" sz="1800" dirty="0" smtClean="0">
                <a:latin typeface="Calibri" panose="020F0502020204030204" pitchFamily="34" charset="0"/>
              </a:rPr>
              <a:t>Put to Death the Old Life: Colossians </a:t>
            </a:r>
            <a:r>
              <a:rPr lang="en-US" sz="1800" dirty="0" smtClean="0">
                <a:latin typeface="Calibri" panose="020F0502020204030204" pitchFamily="34" charset="0"/>
              </a:rPr>
              <a:t>3:5-8	</a:t>
            </a:r>
            <a:fld id="{AD6BC19F-1EBF-4FA6-B477-B895E9DDC983}" type="slidenum">
              <a:rPr lang="en-US" sz="1800" smtClean="0">
                <a:latin typeface="Calibri" panose="020F0502020204030204" pitchFamily="34" charset="0"/>
              </a:rPr>
              <a:t>‹#›</a:t>
            </a:fld>
            <a:endParaRPr lang="en-US" sz="1800" dirty="0" smtClean="0">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iming>
    <p:tnLst>
      <p:par>
        <p:cTn id="1" dur="indefinite" restart="never" nodeType="tmRoot"/>
      </p:par>
    </p:tnLst>
  </p:timing>
  <p:hf sldNum="0" hdr="0" dt="0"/>
  <p:txStyles>
    <p:titleStyle>
      <a:lvl1pPr algn="ctr" rtl="0" eaLnBrk="1" latinLnBrk="0" hangingPunct="1">
        <a:spcBef>
          <a:spcPct val="0"/>
        </a:spcBef>
        <a:buNone/>
        <a:defRPr kumimoji="0" sz="4000" b="1" kern="1200">
          <a:solidFill>
            <a:schemeClr val="bg1"/>
          </a:solidFill>
          <a:effectLst>
            <a:outerShdw blurRad="31750" dist="25400" dir="5400000" algn="tl" rotWithShape="0">
              <a:srgbClr val="000000">
                <a:alpha val="25000"/>
              </a:srgbClr>
            </a:outerShdw>
          </a:effectLst>
          <a:latin typeface="Calibri" panose="020F0502020204030204" pitchFamily="34" charset="0"/>
          <a:ea typeface="+mj-ea"/>
          <a:cs typeface="+mj-cs"/>
        </a:defRPr>
      </a:lvl1pPr>
      <a:extLst/>
    </p:titleStyle>
    <p:bodyStyle>
      <a:lvl1pPr marL="365760" indent="-256032" algn="l" rtl="0" eaLnBrk="1" latinLnBrk="0" hangingPunct="1">
        <a:spcBef>
          <a:spcPts val="400"/>
        </a:spcBef>
        <a:spcAft>
          <a:spcPts val="0"/>
        </a:spcAft>
        <a:buClr>
          <a:srgbClr val="486B70"/>
        </a:buClr>
        <a:buSzPct val="80000"/>
        <a:buFont typeface="Wingdings" panose="05000000000000000000" pitchFamily="2" charset="2"/>
        <a:buChar char="§"/>
        <a:defRPr kumimoji="0" sz="2800" kern="1200">
          <a:solidFill>
            <a:schemeClr val="tx1"/>
          </a:solidFill>
          <a:latin typeface="Calibri" panose="020F0502020204030204" pitchFamily="34" charset="0"/>
          <a:ea typeface="+mn-ea"/>
          <a:cs typeface="+mn-cs"/>
        </a:defRPr>
      </a:lvl1pPr>
      <a:lvl2pPr marL="621792" indent="-228600" algn="l" rtl="0" eaLnBrk="1" latinLnBrk="0" hangingPunct="1">
        <a:spcBef>
          <a:spcPts val="324"/>
        </a:spcBef>
        <a:buClr>
          <a:srgbClr val="486B70"/>
        </a:buClr>
        <a:buFont typeface="Verdana" panose="020B0604030504040204" pitchFamily="34" charset="0"/>
        <a:buChar char="-"/>
        <a:defRPr kumimoji="0" sz="2400" kern="1200">
          <a:solidFill>
            <a:schemeClr val="tx1"/>
          </a:solidFill>
          <a:latin typeface="Calibri" panose="020F0502020204030204" pitchFamily="34" charset="0"/>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Calibri" panose="020F0502020204030204" pitchFamily="34" charset="0"/>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Calibri" panose="020F0502020204030204" pitchFamily="34" charset="0"/>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Calibri" panose="020F0502020204030204" pitchFamily="34" charset="0"/>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Put Away Our Sinful Past</a:t>
            </a:r>
            <a:endParaRPr lang="en-US" dirty="0"/>
          </a:p>
        </p:txBody>
      </p:sp>
      <p:sp>
        <p:nvSpPr>
          <p:cNvPr id="3" name="Subtitle 2"/>
          <p:cNvSpPr>
            <a:spLocks noGrp="1"/>
          </p:cNvSpPr>
          <p:nvPr>
            <p:ph type="subTitle" idx="1"/>
          </p:nvPr>
        </p:nvSpPr>
        <p:spPr>
          <a:xfrm>
            <a:off x="685800" y="3733800"/>
            <a:ext cx="7772400" cy="3124200"/>
          </a:xfrm>
        </p:spPr>
        <p:txBody>
          <a:bodyPr>
            <a:normAutofit lnSpcReduction="10000"/>
          </a:bodyPr>
          <a:lstStyle/>
          <a:p>
            <a:r>
              <a:rPr lang="en-US" dirty="0" smtClean="0"/>
              <a:t>Colossians </a:t>
            </a:r>
            <a:r>
              <a:rPr lang="en-US" dirty="0" smtClean="0"/>
              <a:t>3:5-8</a:t>
            </a:r>
          </a:p>
          <a:p>
            <a:endParaRPr lang="en-US" dirty="0" smtClean="0"/>
          </a:p>
          <a:p>
            <a:r>
              <a:rPr lang="en-US" dirty="0" smtClean="0"/>
              <a:t>by Bob DeWaay</a:t>
            </a:r>
          </a:p>
          <a:p>
            <a:r>
              <a:rPr lang="en-US" dirty="0" smtClean="0"/>
              <a:t>Gospel of Grace Fellowship</a:t>
            </a:r>
          </a:p>
          <a:p>
            <a:endParaRPr lang="en-US" dirty="0" smtClean="0"/>
          </a:p>
          <a:p>
            <a:r>
              <a:rPr lang="en-US" dirty="0" smtClean="0"/>
              <a:t>July 5, 2015</a:t>
            </a:r>
            <a:endParaRPr lang="en-US" dirty="0"/>
          </a:p>
        </p:txBody>
      </p:sp>
    </p:spTree>
    <p:extLst>
      <p:ext uri="{BB962C8B-B14F-4D97-AF65-F5344CB8AC3E}">
        <p14:creationId xmlns:p14="http://schemas.microsoft.com/office/powerpoint/2010/main" val="1743220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1"/>
            <a:ext cx="8153400" cy="838200"/>
          </a:xfrm>
        </p:spPr>
        <p:txBody>
          <a:bodyPr>
            <a:noAutofit/>
          </a:bodyPr>
          <a:lstStyle/>
          <a:p>
            <a:r>
              <a:rPr lang="en-US" sz="4000" dirty="0" smtClean="0"/>
              <a:t>Delivered From God’s Wrath</a:t>
            </a:r>
            <a:endParaRPr lang="en-US" sz="4000" dirty="0"/>
          </a:p>
        </p:txBody>
      </p:sp>
      <p:sp>
        <p:nvSpPr>
          <p:cNvPr id="5" name="TextBox 4"/>
          <p:cNvSpPr txBox="1"/>
          <p:nvPr/>
        </p:nvSpPr>
        <p:spPr>
          <a:xfrm>
            <a:off x="457200" y="1143000"/>
            <a:ext cx="8441619" cy="3195747"/>
          </a:xfrm>
          <a:prstGeom prst="rect">
            <a:avLst/>
          </a:prstGeom>
          <a:noFill/>
        </p:spPr>
        <p:txBody>
          <a:bodyPr wrap="square" rtlCol="0">
            <a:spAutoFit/>
          </a:bodyPr>
          <a:lstStyle/>
          <a:p>
            <a:pPr>
              <a:lnSpc>
                <a:spcPts val="3200"/>
              </a:lnSpc>
              <a:spcAft>
                <a:spcPts val="600"/>
              </a:spcAft>
            </a:pPr>
            <a:r>
              <a:rPr lang="en-US" sz="3200" u="sng" dirty="0" smtClean="0">
                <a:latin typeface="Calibri" panose="020F0502020204030204" pitchFamily="34" charset="0"/>
              </a:rPr>
              <a:t>1Thessalonians 1:10; 5:9</a:t>
            </a:r>
            <a:r>
              <a:rPr lang="en-US" sz="3200" dirty="0" smtClean="0">
                <a:latin typeface="Calibri" panose="020F0502020204030204" pitchFamily="34" charset="0"/>
              </a:rPr>
              <a:t>  (</a:t>
            </a:r>
            <a:r>
              <a:rPr lang="en-US" sz="3200" dirty="0" smtClean="0">
                <a:latin typeface="Calibri" panose="020F0502020204030204" pitchFamily="34" charset="0"/>
              </a:rPr>
              <a:t>NASB)</a:t>
            </a:r>
          </a:p>
          <a:p>
            <a:pPr>
              <a:lnSpc>
                <a:spcPts val="3200"/>
              </a:lnSpc>
              <a:spcAft>
                <a:spcPts val="1200"/>
              </a:spcAft>
            </a:pPr>
            <a:r>
              <a:rPr lang="en-US" sz="3200" dirty="0" smtClean="0">
                <a:latin typeface="Calibri" panose="020F0502020204030204" pitchFamily="34" charset="0"/>
                <a:cs typeface="Arial" pitchFamily="34" charset="0"/>
              </a:rPr>
              <a:t>and </a:t>
            </a:r>
            <a:r>
              <a:rPr lang="en-US" sz="3200" dirty="0" smtClean="0">
                <a:latin typeface="Calibri" panose="020F0502020204030204" pitchFamily="34" charset="0"/>
                <a:cs typeface="Arial" pitchFamily="34" charset="0"/>
              </a:rPr>
              <a:t>to wait for His Son from heaven, whom He raised from the dead, that is Jesus, </a:t>
            </a:r>
            <a:r>
              <a:rPr lang="en-US" sz="3200" dirty="0" smtClean="0">
                <a:solidFill>
                  <a:srgbClr val="C00000"/>
                </a:solidFill>
                <a:latin typeface="Calibri" panose="020F0502020204030204" pitchFamily="34" charset="0"/>
                <a:cs typeface="Arial" pitchFamily="34" charset="0"/>
              </a:rPr>
              <a:t>who rescues us from the wrath to come</a:t>
            </a:r>
            <a:r>
              <a:rPr lang="en-US" sz="3200" dirty="0" smtClean="0">
                <a:latin typeface="Calibri" panose="020F0502020204030204" pitchFamily="34" charset="0"/>
                <a:cs typeface="Arial" pitchFamily="34" charset="0"/>
              </a:rPr>
              <a:t>.</a:t>
            </a:r>
          </a:p>
          <a:p>
            <a:pPr>
              <a:lnSpc>
                <a:spcPts val="3200"/>
              </a:lnSpc>
              <a:spcAft>
                <a:spcPts val="600"/>
              </a:spcAft>
            </a:pPr>
            <a:r>
              <a:rPr lang="en-US" sz="3200" dirty="0" smtClean="0">
                <a:latin typeface="Calibri" panose="020F0502020204030204" pitchFamily="34" charset="0"/>
                <a:cs typeface="Arial" pitchFamily="34" charset="0"/>
              </a:rPr>
              <a:t>(</a:t>
            </a:r>
            <a:r>
              <a:rPr lang="en-US" sz="3200" dirty="0" smtClean="0">
                <a:latin typeface="Calibri" panose="020F0502020204030204" pitchFamily="34" charset="0"/>
                <a:cs typeface="Arial" pitchFamily="34" charset="0"/>
              </a:rPr>
              <a:t>5:9) For God has </a:t>
            </a:r>
            <a:r>
              <a:rPr lang="en-US" sz="3200" dirty="0" smtClean="0">
                <a:solidFill>
                  <a:srgbClr val="0D1CAB"/>
                </a:solidFill>
                <a:latin typeface="Calibri" panose="020F0502020204030204" pitchFamily="34" charset="0"/>
                <a:cs typeface="Arial" pitchFamily="34" charset="0"/>
              </a:rPr>
              <a:t>not destined us for wrath</a:t>
            </a:r>
            <a:r>
              <a:rPr lang="en-US" sz="3200" dirty="0" smtClean="0">
                <a:latin typeface="Calibri" panose="020F0502020204030204" pitchFamily="34" charset="0"/>
                <a:cs typeface="Arial" pitchFamily="34" charset="0"/>
              </a:rPr>
              <a:t>, but for obtaining salvation through our Lord Jesus Christ</a:t>
            </a:r>
            <a:r>
              <a:rPr lang="en-US" sz="3200" dirty="0" smtClean="0">
                <a:latin typeface="Calibri" panose="020F0502020204030204" pitchFamily="34" charset="0"/>
                <a:cs typeface="Arial" pitchFamily="34" charset="0"/>
              </a:rPr>
              <a:t>,</a:t>
            </a:r>
            <a:endParaRPr lang="en-US" sz="3200" dirty="0" smtClean="0">
              <a:latin typeface="Calibri" panose="020F0502020204030204" pitchFamily="34" charset="0"/>
              <a:cs typeface="Arial" pitchFamily="34" charset="0"/>
            </a:endParaRPr>
          </a:p>
        </p:txBody>
      </p:sp>
      <p:sp>
        <p:nvSpPr>
          <p:cNvPr id="4" name="Content Placeholder 1"/>
          <p:cNvSpPr>
            <a:spLocks noGrp="1"/>
          </p:cNvSpPr>
          <p:nvPr>
            <p:ph idx="1"/>
          </p:nvPr>
        </p:nvSpPr>
        <p:spPr>
          <a:xfrm>
            <a:off x="457200" y="4456678"/>
            <a:ext cx="8305800" cy="1524000"/>
          </a:xfrm>
        </p:spPr>
        <p:txBody>
          <a:bodyPr>
            <a:noAutofit/>
          </a:bodyPr>
          <a:lstStyle/>
          <a:p>
            <a:pPr>
              <a:lnSpc>
                <a:spcPts val="3200"/>
              </a:lnSpc>
              <a:spcBef>
                <a:spcPts val="0"/>
              </a:spcBef>
              <a:spcAft>
                <a:spcPts val="1200"/>
              </a:spcAft>
            </a:pPr>
            <a:r>
              <a:rPr lang="en-US" sz="3200" dirty="0" smtClean="0"/>
              <a:t>This involves “already/not yet” theology</a:t>
            </a:r>
          </a:p>
          <a:p>
            <a:pPr>
              <a:lnSpc>
                <a:spcPts val="3200"/>
              </a:lnSpc>
              <a:spcBef>
                <a:spcPts val="0"/>
              </a:spcBef>
              <a:spcAft>
                <a:spcPts val="1200"/>
              </a:spcAft>
            </a:pPr>
            <a:r>
              <a:rPr lang="en-US" sz="3200" dirty="0" smtClean="0"/>
              <a:t>Being first under wrath and then saved from it is important to include in gospel preaching</a:t>
            </a:r>
          </a:p>
        </p:txBody>
      </p:sp>
    </p:spTree>
    <p:extLst>
      <p:ext uri="{BB962C8B-B14F-4D97-AF65-F5344CB8AC3E}">
        <p14:creationId xmlns:p14="http://schemas.microsoft.com/office/powerpoint/2010/main" val="5043512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7200" y="1415817"/>
            <a:ext cx="8441619" cy="3278462"/>
          </a:xfrm>
          <a:prstGeom prst="rect">
            <a:avLst/>
          </a:prstGeom>
          <a:noFill/>
        </p:spPr>
        <p:txBody>
          <a:bodyPr wrap="square" rtlCol="0">
            <a:spAutoFit/>
          </a:bodyPr>
          <a:lstStyle/>
          <a:p>
            <a:pPr>
              <a:lnSpc>
                <a:spcPts val="3200"/>
              </a:lnSpc>
              <a:spcAft>
                <a:spcPts val="1200"/>
              </a:spcAft>
            </a:pPr>
            <a:r>
              <a:rPr lang="en-US" sz="3200" u="sng" dirty="0" smtClean="0">
                <a:latin typeface="Calibri" panose="020F0502020204030204" pitchFamily="34" charset="0"/>
                <a:cs typeface="Arial" pitchFamily="34" charset="0"/>
              </a:rPr>
              <a:t>Matthew 15:18, 19</a:t>
            </a:r>
            <a:r>
              <a:rPr lang="en-US" sz="3200" dirty="0" smtClean="0">
                <a:latin typeface="Calibri" panose="020F0502020204030204" pitchFamily="34" charset="0"/>
                <a:cs typeface="Arial" pitchFamily="34" charset="0"/>
              </a:rPr>
              <a:t> (NASB)</a:t>
            </a:r>
          </a:p>
          <a:p>
            <a:pPr>
              <a:lnSpc>
                <a:spcPts val="3200"/>
              </a:lnSpc>
              <a:spcAft>
                <a:spcPts val="1200"/>
              </a:spcAft>
            </a:pPr>
            <a:r>
              <a:rPr lang="en-US" sz="3200" dirty="0" smtClean="0">
                <a:latin typeface="Calibri" panose="020F0502020204030204" pitchFamily="34" charset="0"/>
                <a:cs typeface="Arial" pitchFamily="34" charset="0"/>
              </a:rPr>
              <a:t>“</a:t>
            </a:r>
            <a:r>
              <a:rPr lang="en-US" sz="3200" dirty="0" smtClean="0">
                <a:latin typeface="Calibri" panose="020F0502020204030204" pitchFamily="34" charset="0"/>
                <a:cs typeface="Arial" pitchFamily="34" charset="0"/>
              </a:rPr>
              <a:t>But the </a:t>
            </a:r>
            <a:r>
              <a:rPr lang="en-US" sz="3200" dirty="0" smtClean="0">
                <a:solidFill>
                  <a:srgbClr val="C00000"/>
                </a:solidFill>
                <a:latin typeface="Calibri" panose="020F0502020204030204" pitchFamily="34" charset="0"/>
                <a:cs typeface="Arial" pitchFamily="34" charset="0"/>
              </a:rPr>
              <a:t>things that proceed out of the mouth come from the heart</a:t>
            </a:r>
            <a:r>
              <a:rPr lang="en-US" sz="3200" dirty="0" smtClean="0">
                <a:latin typeface="Calibri" panose="020F0502020204030204" pitchFamily="34" charset="0"/>
                <a:cs typeface="Arial" pitchFamily="34" charset="0"/>
              </a:rPr>
              <a:t>, and those defile the man. For out of the heart come evil thoughts, murders, adulteries, fornications, thefts, false witness, slanders.”</a:t>
            </a:r>
          </a:p>
          <a:p>
            <a:pPr>
              <a:lnSpc>
                <a:spcPts val="3200"/>
              </a:lnSpc>
              <a:spcAft>
                <a:spcPts val="1200"/>
              </a:spcAft>
            </a:pPr>
            <a:endParaRPr lang="en-US" sz="3200" dirty="0" smtClean="0">
              <a:latin typeface="Calibri" panose="020F0502020204030204" pitchFamily="34" charset="0"/>
              <a:cs typeface="Arial" pitchFamily="34" charset="0"/>
            </a:endParaRPr>
          </a:p>
        </p:txBody>
      </p:sp>
      <p:sp>
        <p:nvSpPr>
          <p:cNvPr id="6" name="Title 5"/>
          <p:cNvSpPr>
            <a:spLocks noGrp="1"/>
          </p:cNvSpPr>
          <p:nvPr>
            <p:ph type="title"/>
          </p:nvPr>
        </p:nvSpPr>
        <p:spPr>
          <a:xfrm>
            <a:off x="457200" y="152400"/>
            <a:ext cx="8229600" cy="838200"/>
          </a:xfrm>
        </p:spPr>
        <p:txBody>
          <a:bodyPr>
            <a:noAutofit/>
          </a:bodyPr>
          <a:lstStyle/>
          <a:p>
            <a:r>
              <a:rPr lang="en-US" sz="4000" dirty="0" smtClean="0"/>
              <a:t>We Need </a:t>
            </a:r>
            <a:r>
              <a:rPr lang="en-US" sz="4000" dirty="0" smtClean="0"/>
              <a:t>Our </a:t>
            </a:r>
            <a:r>
              <a:rPr lang="en-US" sz="4000" dirty="0" smtClean="0"/>
              <a:t>Hearts Changed</a:t>
            </a:r>
            <a:endParaRPr lang="en-US" sz="4000" dirty="0"/>
          </a:p>
        </p:txBody>
      </p:sp>
      <p:sp>
        <p:nvSpPr>
          <p:cNvPr id="4" name="Content Placeholder 1"/>
          <p:cNvSpPr>
            <a:spLocks noGrp="1"/>
          </p:cNvSpPr>
          <p:nvPr>
            <p:ph idx="1"/>
          </p:nvPr>
        </p:nvSpPr>
        <p:spPr>
          <a:xfrm>
            <a:off x="457200" y="4547996"/>
            <a:ext cx="8686800" cy="1143000"/>
          </a:xfrm>
        </p:spPr>
        <p:txBody>
          <a:bodyPr>
            <a:noAutofit/>
          </a:bodyPr>
          <a:lstStyle/>
          <a:p>
            <a:pPr>
              <a:spcBef>
                <a:spcPts val="0"/>
              </a:spcBef>
            </a:pPr>
            <a:r>
              <a:rPr lang="en-US" sz="3200" dirty="0" smtClean="0"/>
              <a:t>Hebrews 10:22 speaks of “hearts sprinkled clean”</a:t>
            </a:r>
          </a:p>
        </p:txBody>
      </p:sp>
    </p:spTree>
    <p:extLst>
      <p:ext uri="{BB962C8B-B14F-4D97-AF65-F5344CB8AC3E}">
        <p14:creationId xmlns:p14="http://schemas.microsoft.com/office/powerpoint/2010/main" val="5043512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514350" indent="-514350">
              <a:lnSpc>
                <a:spcPts val="3000"/>
              </a:lnSpc>
              <a:spcBef>
                <a:spcPts val="0"/>
              </a:spcBef>
              <a:spcAft>
                <a:spcPts val="1200"/>
              </a:spcAft>
              <a:buFont typeface="+mj-lt"/>
              <a:buAutoNum type="arabicPeriod"/>
            </a:pPr>
            <a:r>
              <a:rPr lang="en-US" sz="3200" dirty="0"/>
              <a:t>What relationship does the command to “put to death” earthly members have with the statement in Col. </a:t>
            </a:r>
            <a:r>
              <a:rPr lang="en-US" sz="3200" dirty="0"/>
              <a:t>3:3 that we have died</a:t>
            </a:r>
            <a:r>
              <a:rPr lang="en-US" sz="3200" dirty="0" smtClean="0"/>
              <a:t>?</a:t>
            </a:r>
            <a:br>
              <a:rPr lang="en-US" sz="3200" dirty="0" smtClean="0"/>
            </a:br>
            <a:endParaRPr lang="en-US" sz="3200" dirty="0"/>
          </a:p>
          <a:p>
            <a:pPr marL="514350" indent="-514350">
              <a:lnSpc>
                <a:spcPts val="3000"/>
              </a:lnSpc>
              <a:spcBef>
                <a:spcPts val="0"/>
              </a:spcBef>
              <a:spcAft>
                <a:spcPts val="1200"/>
              </a:spcAft>
              <a:buFont typeface="+mj-lt"/>
              <a:buAutoNum type="arabicPeriod"/>
            </a:pPr>
            <a:r>
              <a:rPr lang="en-US" sz="3200" dirty="0"/>
              <a:t>Why is being delivered from God’s wrath an important part of gospel preaching</a:t>
            </a:r>
            <a:r>
              <a:rPr lang="en-US" sz="3200" dirty="0" smtClean="0"/>
              <a:t>?</a:t>
            </a:r>
            <a:br>
              <a:rPr lang="en-US" sz="3200" dirty="0" smtClean="0"/>
            </a:br>
            <a:endParaRPr lang="en-US" sz="3200" dirty="0"/>
          </a:p>
          <a:p>
            <a:pPr marL="514350" indent="-514350">
              <a:lnSpc>
                <a:spcPts val="3000"/>
              </a:lnSpc>
              <a:spcBef>
                <a:spcPts val="0"/>
              </a:spcBef>
              <a:spcAft>
                <a:spcPts val="1200"/>
              </a:spcAft>
              <a:buFont typeface="+mj-lt"/>
              <a:buAutoNum type="arabicPeriod"/>
            </a:pPr>
            <a:r>
              <a:rPr lang="en-US" sz="3200" dirty="0"/>
              <a:t>What relationship does the content of our hearts have with what comes out of our mouths?</a:t>
            </a:r>
          </a:p>
          <a:p>
            <a:pPr marL="514350" indent="-514350">
              <a:lnSpc>
                <a:spcPts val="3000"/>
              </a:lnSpc>
              <a:spcBef>
                <a:spcPts val="0"/>
              </a:spcBef>
              <a:spcAft>
                <a:spcPts val="1200"/>
              </a:spcAft>
              <a:buFont typeface="+mj-lt"/>
              <a:buAutoNum type="arabicPeriod"/>
            </a:pPr>
            <a:endParaRPr lang="en-US" sz="3200" dirty="0"/>
          </a:p>
        </p:txBody>
      </p:sp>
      <p:sp>
        <p:nvSpPr>
          <p:cNvPr id="3" name="Title 2"/>
          <p:cNvSpPr>
            <a:spLocks noGrp="1"/>
          </p:cNvSpPr>
          <p:nvPr>
            <p:ph type="title"/>
          </p:nvPr>
        </p:nvSpPr>
        <p:spPr/>
        <p:txBody>
          <a:bodyPr/>
          <a:lstStyle/>
          <a:p>
            <a:r>
              <a:rPr lang="en-US" dirty="0" smtClean="0"/>
              <a:t>Discussion Questions</a:t>
            </a:r>
            <a:endParaRPr lang="en-US" dirty="0"/>
          </a:p>
        </p:txBody>
      </p:sp>
    </p:spTree>
    <p:extLst>
      <p:ext uri="{BB962C8B-B14F-4D97-AF65-F5344CB8AC3E}">
        <p14:creationId xmlns:p14="http://schemas.microsoft.com/office/powerpoint/2010/main" val="2534547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Put to Death the Body of Sin</a:t>
            </a:r>
            <a:endParaRPr lang="en-US" dirty="0"/>
          </a:p>
        </p:txBody>
      </p:sp>
      <p:sp>
        <p:nvSpPr>
          <p:cNvPr id="5" name="TextBox 4"/>
          <p:cNvSpPr txBox="1"/>
          <p:nvPr/>
        </p:nvSpPr>
        <p:spPr>
          <a:xfrm>
            <a:off x="381000" y="1332746"/>
            <a:ext cx="8077200" cy="1508105"/>
          </a:xfrm>
          <a:prstGeom prst="rect">
            <a:avLst/>
          </a:prstGeom>
          <a:noFill/>
        </p:spPr>
        <p:txBody>
          <a:bodyPr wrap="square" rtlCol="0">
            <a:spAutoFit/>
          </a:bodyPr>
          <a:lstStyle/>
          <a:p>
            <a:r>
              <a:rPr lang="en-US" sz="3200" b="1" u="sng" dirty="0" smtClean="0">
                <a:latin typeface="Calibri" panose="020F0502020204030204" pitchFamily="34" charset="0"/>
              </a:rPr>
              <a:t>Colossians 3:5a</a:t>
            </a:r>
            <a:r>
              <a:rPr lang="en-US" sz="3200" dirty="0" smtClean="0">
                <a:latin typeface="Calibri" panose="020F0502020204030204" pitchFamily="34" charset="0"/>
              </a:rPr>
              <a:t> (HCSB)</a:t>
            </a:r>
          </a:p>
          <a:p>
            <a:r>
              <a:rPr lang="en-US" sz="3000" dirty="0" smtClean="0">
                <a:latin typeface="Arial" pitchFamily="34" charset="0"/>
                <a:cs typeface="Arial" pitchFamily="34" charset="0"/>
              </a:rPr>
              <a:t>Therefore</a:t>
            </a:r>
            <a:r>
              <a:rPr lang="en-US" sz="3000" dirty="0" smtClean="0">
                <a:latin typeface="Arial" pitchFamily="34" charset="0"/>
                <a:cs typeface="Arial" pitchFamily="34" charset="0"/>
              </a:rPr>
              <a:t>, </a:t>
            </a:r>
            <a:r>
              <a:rPr lang="en-US" sz="3000" dirty="0" smtClean="0">
                <a:solidFill>
                  <a:srgbClr val="C00000"/>
                </a:solidFill>
                <a:latin typeface="Arial" pitchFamily="34" charset="0"/>
                <a:cs typeface="Arial" pitchFamily="34" charset="0"/>
              </a:rPr>
              <a:t>put to death </a:t>
            </a:r>
            <a:r>
              <a:rPr lang="en-US" sz="3000" dirty="0" smtClean="0">
                <a:latin typeface="Arial" pitchFamily="34" charset="0"/>
                <a:cs typeface="Arial" pitchFamily="34" charset="0"/>
              </a:rPr>
              <a:t>what belongs to your worldly nature. . . </a:t>
            </a:r>
          </a:p>
        </p:txBody>
      </p:sp>
      <p:sp>
        <p:nvSpPr>
          <p:cNvPr id="4" name="Content Placeholder 1"/>
          <p:cNvSpPr>
            <a:spLocks noGrp="1"/>
          </p:cNvSpPr>
          <p:nvPr>
            <p:ph idx="1"/>
          </p:nvPr>
        </p:nvSpPr>
        <p:spPr>
          <a:xfrm>
            <a:off x="461682" y="2971800"/>
            <a:ext cx="8225118" cy="2971800"/>
          </a:xfrm>
        </p:spPr>
        <p:txBody>
          <a:bodyPr>
            <a:noAutofit/>
          </a:bodyPr>
          <a:lstStyle/>
          <a:p>
            <a:pPr>
              <a:lnSpc>
                <a:spcPts val="3000"/>
              </a:lnSpc>
              <a:spcBef>
                <a:spcPts val="0"/>
              </a:spcBef>
              <a:spcAft>
                <a:spcPts val="1200"/>
              </a:spcAft>
            </a:pPr>
            <a:r>
              <a:rPr lang="en-US" sz="3000" dirty="0" smtClean="0"/>
              <a:t>“put to death” is imperative in the Greek</a:t>
            </a:r>
          </a:p>
          <a:p>
            <a:pPr>
              <a:lnSpc>
                <a:spcPts val="3000"/>
              </a:lnSpc>
              <a:spcBef>
                <a:spcPts val="0"/>
              </a:spcBef>
              <a:spcAft>
                <a:spcPts val="1200"/>
              </a:spcAft>
            </a:pPr>
            <a:r>
              <a:rPr lang="en-US" sz="3000" dirty="0" smtClean="0"/>
              <a:t>It is literally “members on the earth”</a:t>
            </a:r>
          </a:p>
          <a:p>
            <a:pPr>
              <a:lnSpc>
                <a:spcPts val="3000"/>
              </a:lnSpc>
              <a:spcBef>
                <a:spcPts val="0"/>
              </a:spcBef>
              <a:spcAft>
                <a:spcPts val="1200"/>
              </a:spcAft>
            </a:pPr>
            <a:r>
              <a:rPr lang="en-US" sz="3000" dirty="0" smtClean="0"/>
              <a:t>This is a contrast with the command to “seek what is above” and an a practical application of we died (Col 3:3)</a:t>
            </a:r>
          </a:p>
          <a:p>
            <a:pPr>
              <a:lnSpc>
                <a:spcPts val="3000"/>
              </a:lnSpc>
              <a:spcBef>
                <a:spcPts val="0"/>
              </a:spcBef>
              <a:spcAft>
                <a:spcPts val="1200"/>
              </a:spcAft>
            </a:pPr>
            <a:r>
              <a:rPr lang="en-US" sz="3000" dirty="0" smtClean="0"/>
              <a:t>The heavenly minded put to death what they had lived for on the earth</a:t>
            </a:r>
          </a:p>
          <a:p>
            <a:pPr>
              <a:lnSpc>
                <a:spcPts val="3000"/>
              </a:lnSpc>
              <a:spcBef>
                <a:spcPts val="0"/>
              </a:spcBef>
              <a:spcAft>
                <a:spcPts val="1200"/>
              </a:spcAft>
            </a:pPr>
            <a:endParaRPr lang="en-US" sz="3000" dirty="0"/>
          </a:p>
          <a:p>
            <a:pPr>
              <a:lnSpc>
                <a:spcPts val="3000"/>
              </a:lnSpc>
              <a:spcBef>
                <a:spcPts val="0"/>
              </a:spcBef>
              <a:spcAft>
                <a:spcPts val="1200"/>
              </a:spcAft>
            </a:pPr>
            <a:endParaRPr lang="en-US" sz="3000" dirty="0" smtClean="0"/>
          </a:p>
          <a:p>
            <a:pPr>
              <a:lnSpc>
                <a:spcPts val="3000"/>
              </a:lnSpc>
              <a:spcBef>
                <a:spcPts val="0"/>
              </a:spcBef>
              <a:spcAft>
                <a:spcPts val="1200"/>
              </a:spcAft>
            </a:pPr>
            <a:endParaRPr lang="en-US" sz="3000" dirty="0" smtClean="0"/>
          </a:p>
          <a:p>
            <a:pPr>
              <a:lnSpc>
                <a:spcPts val="3000"/>
              </a:lnSpc>
              <a:spcBef>
                <a:spcPts val="0"/>
              </a:spcBef>
              <a:spcAft>
                <a:spcPts val="1200"/>
              </a:spcAft>
            </a:pPr>
            <a:endParaRPr lang="en-US" sz="3000" dirty="0" smtClean="0"/>
          </a:p>
          <a:p>
            <a:pPr>
              <a:lnSpc>
                <a:spcPts val="3000"/>
              </a:lnSpc>
              <a:spcBef>
                <a:spcPts val="0"/>
              </a:spcBef>
              <a:spcAft>
                <a:spcPts val="1200"/>
              </a:spcAft>
            </a:pPr>
            <a:endParaRPr lang="en-US" sz="3000" dirty="0" smtClean="0"/>
          </a:p>
          <a:p>
            <a:pPr>
              <a:lnSpc>
                <a:spcPts val="3000"/>
              </a:lnSpc>
              <a:spcBef>
                <a:spcPts val="0"/>
              </a:spcBef>
              <a:spcAft>
                <a:spcPts val="1200"/>
              </a:spcAft>
            </a:pPr>
            <a:endParaRPr lang="en-US" sz="3000" dirty="0" smtClean="0"/>
          </a:p>
          <a:p>
            <a:pPr>
              <a:lnSpc>
                <a:spcPts val="3000"/>
              </a:lnSpc>
              <a:spcBef>
                <a:spcPts val="0"/>
              </a:spcBef>
              <a:spcAft>
                <a:spcPts val="1200"/>
              </a:spcAft>
            </a:pPr>
            <a:endParaRPr lang="en-US" sz="3000" dirty="0" smtClean="0"/>
          </a:p>
        </p:txBody>
      </p:sp>
    </p:spTree>
    <p:extLst>
      <p:ext uri="{BB962C8B-B14F-4D97-AF65-F5344CB8AC3E}">
        <p14:creationId xmlns:p14="http://schemas.microsoft.com/office/powerpoint/2010/main" val="5043512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292827"/>
            <a:ext cx="8610600" cy="2667000"/>
          </a:xfrm>
        </p:spPr>
        <p:txBody>
          <a:bodyPr>
            <a:noAutofit/>
          </a:bodyPr>
          <a:lstStyle/>
          <a:p>
            <a:pPr>
              <a:lnSpc>
                <a:spcPts val="3200"/>
              </a:lnSpc>
              <a:spcBef>
                <a:spcPts val="0"/>
              </a:spcBef>
              <a:spcAft>
                <a:spcPts val="1200"/>
              </a:spcAft>
            </a:pPr>
            <a:r>
              <a:rPr lang="en-US" sz="3200" i="1" dirty="0" err="1" smtClean="0">
                <a:solidFill>
                  <a:srgbClr val="C00000"/>
                </a:solidFill>
              </a:rPr>
              <a:t>Porneia</a:t>
            </a:r>
            <a:r>
              <a:rPr lang="en-US" sz="3200" dirty="0" smtClean="0"/>
              <a:t> denotes sexual sin in general</a:t>
            </a:r>
          </a:p>
          <a:p>
            <a:pPr>
              <a:lnSpc>
                <a:spcPts val="3200"/>
              </a:lnSpc>
              <a:spcBef>
                <a:spcPts val="0"/>
              </a:spcBef>
              <a:spcAft>
                <a:spcPts val="1200"/>
              </a:spcAft>
            </a:pPr>
            <a:r>
              <a:rPr lang="en-US" sz="3200" dirty="0" smtClean="0">
                <a:solidFill>
                  <a:srgbClr val="C00000"/>
                </a:solidFill>
              </a:rPr>
              <a:t>Impurity</a:t>
            </a:r>
            <a:r>
              <a:rPr lang="en-US" sz="3200" dirty="0" smtClean="0"/>
              <a:t> denotes moral corruption</a:t>
            </a:r>
          </a:p>
          <a:p>
            <a:pPr>
              <a:lnSpc>
                <a:spcPts val="3200"/>
              </a:lnSpc>
              <a:spcBef>
                <a:spcPts val="0"/>
              </a:spcBef>
              <a:spcAft>
                <a:spcPts val="1200"/>
              </a:spcAft>
            </a:pPr>
            <a:r>
              <a:rPr lang="en-US" sz="3200" dirty="0" smtClean="0">
                <a:solidFill>
                  <a:srgbClr val="C00000"/>
                </a:solidFill>
              </a:rPr>
              <a:t>Passion</a:t>
            </a:r>
            <a:r>
              <a:rPr lang="en-US" sz="3200" dirty="0" smtClean="0"/>
              <a:t> as expressed in evil ways</a:t>
            </a:r>
          </a:p>
          <a:p>
            <a:pPr>
              <a:lnSpc>
                <a:spcPts val="3200"/>
              </a:lnSpc>
              <a:spcBef>
                <a:spcPts val="0"/>
              </a:spcBef>
              <a:spcAft>
                <a:spcPts val="1200"/>
              </a:spcAft>
            </a:pPr>
            <a:r>
              <a:rPr lang="en-US" sz="3200" dirty="0" smtClean="0">
                <a:solidFill>
                  <a:srgbClr val="C00000"/>
                </a:solidFill>
              </a:rPr>
              <a:t>Evil desires </a:t>
            </a:r>
            <a:r>
              <a:rPr lang="en-US" sz="3200" dirty="0" smtClean="0"/>
              <a:t>controlled us and led to wickedness</a:t>
            </a:r>
          </a:p>
          <a:p>
            <a:pPr>
              <a:lnSpc>
                <a:spcPts val="3200"/>
              </a:lnSpc>
              <a:spcBef>
                <a:spcPts val="0"/>
              </a:spcBef>
              <a:spcAft>
                <a:spcPts val="1200"/>
              </a:spcAft>
            </a:pPr>
            <a:r>
              <a:rPr lang="en-US" sz="3200" dirty="0" smtClean="0">
                <a:solidFill>
                  <a:srgbClr val="C00000"/>
                </a:solidFill>
              </a:rPr>
              <a:t>Covetousness</a:t>
            </a:r>
            <a:r>
              <a:rPr lang="en-US" sz="3200" dirty="0" smtClean="0"/>
              <a:t> is forbidden in the 10</a:t>
            </a:r>
            <a:r>
              <a:rPr lang="en-US" sz="3200" baseline="30000" dirty="0" smtClean="0"/>
              <a:t>th</a:t>
            </a:r>
            <a:r>
              <a:rPr lang="en-US" sz="3200" dirty="0" smtClean="0"/>
              <a:t> commandment</a:t>
            </a:r>
          </a:p>
        </p:txBody>
      </p:sp>
      <p:sp>
        <p:nvSpPr>
          <p:cNvPr id="3" name="Title 2"/>
          <p:cNvSpPr>
            <a:spLocks noGrp="1"/>
          </p:cNvSpPr>
          <p:nvPr>
            <p:ph type="title"/>
          </p:nvPr>
        </p:nvSpPr>
        <p:spPr>
          <a:xfrm>
            <a:off x="457200" y="152400"/>
            <a:ext cx="8229600" cy="838200"/>
          </a:xfrm>
        </p:spPr>
        <p:txBody>
          <a:bodyPr>
            <a:normAutofit/>
          </a:bodyPr>
          <a:lstStyle/>
          <a:p>
            <a:r>
              <a:rPr lang="en-US" dirty="0" smtClean="0"/>
              <a:t>Sins We Must Die To</a:t>
            </a:r>
            <a:endParaRPr lang="en-US" dirty="0"/>
          </a:p>
        </p:txBody>
      </p:sp>
      <p:sp>
        <p:nvSpPr>
          <p:cNvPr id="5" name="TextBox 4"/>
          <p:cNvSpPr txBox="1"/>
          <p:nvPr/>
        </p:nvSpPr>
        <p:spPr>
          <a:xfrm>
            <a:off x="457200" y="1377786"/>
            <a:ext cx="8458200" cy="1883664"/>
          </a:xfrm>
          <a:prstGeom prst="rect">
            <a:avLst/>
          </a:prstGeom>
          <a:noFill/>
        </p:spPr>
        <p:txBody>
          <a:bodyPr wrap="square" rtlCol="0">
            <a:spAutoFit/>
          </a:bodyPr>
          <a:lstStyle/>
          <a:p>
            <a:r>
              <a:rPr lang="en-US" sz="3200" u="sng" dirty="0" smtClean="0">
                <a:latin typeface="Calibri" panose="020F0502020204030204" pitchFamily="34" charset="0"/>
              </a:rPr>
              <a:t>Colossians 3:5b</a:t>
            </a:r>
            <a:r>
              <a:rPr lang="en-US" sz="3200" dirty="0" smtClean="0">
                <a:latin typeface="Calibri" panose="020F0502020204030204" pitchFamily="34" charset="0"/>
              </a:rPr>
              <a:t>  (HCSB)</a:t>
            </a:r>
          </a:p>
          <a:p>
            <a:endParaRPr lang="en-US" sz="1200" dirty="0" smtClean="0">
              <a:latin typeface="Calibri" panose="020F0502020204030204" pitchFamily="34" charset="0"/>
            </a:endParaRPr>
          </a:p>
          <a:p>
            <a:r>
              <a:rPr lang="en-US" sz="3000" dirty="0" smtClean="0">
                <a:latin typeface="Arial" pitchFamily="34" charset="0"/>
                <a:cs typeface="Arial" pitchFamily="34" charset="0"/>
              </a:rPr>
              <a:t>. . . sexual immorality, impurity, lust, evil desire, and greed, which is idolatry.</a:t>
            </a:r>
          </a:p>
          <a:p>
            <a:endParaRPr lang="en-US" sz="3000" dirty="0" smtClean="0">
              <a:latin typeface="Arial" pitchFamily="34" charset="0"/>
              <a:cs typeface="Arial" pitchFamily="34" charset="0"/>
            </a:endParaRPr>
          </a:p>
        </p:txBody>
      </p:sp>
    </p:spTree>
    <p:extLst>
      <p:ext uri="{BB962C8B-B14F-4D97-AF65-F5344CB8AC3E}">
        <p14:creationId xmlns:p14="http://schemas.microsoft.com/office/powerpoint/2010/main" val="5043512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971800"/>
            <a:ext cx="8477250" cy="3200400"/>
          </a:xfrm>
        </p:spPr>
        <p:txBody>
          <a:bodyPr>
            <a:noAutofit/>
          </a:bodyPr>
          <a:lstStyle/>
          <a:p>
            <a:pPr>
              <a:lnSpc>
                <a:spcPts val="3000"/>
              </a:lnSpc>
              <a:spcBef>
                <a:spcPts val="0"/>
              </a:spcBef>
              <a:spcAft>
                <a:spcPts val="1200"/>
              </a:spcAft>
            </a:pPr>
            <a:r>
              <a:rPr lang="en-US" sz="3200" dirty="0" smtClean="0"/>
              <a:t>“Comes” is a present tense verb</a:t>
            </a:r>
          </a:p>
          <a:p>
            <a:pPr>
              <a:lnSpc>
                <a:spcPts val="3000"/>
              </a:lnSpc>
              <a:spcBef>
                <a:spcPts val="0"/>
              </a:spcBef>
              <a:spcAft>
                <a:spcPts val="1200"/>
              </a:spcAft>
            </a:pPr>
            <a:r>
              <a:rPr lang="en-US" sz="3200" dirty="0" smtClean="0"/>
              <a:t>The manifestation of God’s wrath is yet future</a:t>
            </a:r>
          </a:p>
          <a:p>
            <a:pPr>
              <a:lnSpc>
                <a:spcPts val="3000"/>
              </a:lnSpc>
              <a:spcBef>
                <a:spcPts val="0"/>
              </a:spcBef>
              <a:spcAft>
                <a:spcPts val="1200"/>
              </a:spcAft>
            </a:pPr>
            <a:r>
              <a:rPr lang="en-US" sz="3200" dirty="0" smtClean="0"/>
              <a:t>Romans 1:18 tells us God’s wrath is presently “revealed”</a:t>
            </a:r>
          </a:p>
          <a:p>
            <a:pPr>
              <a:lnSpc>
                <a:spcPts val="3000"/>
              </a:lnSpc>
              <a:spcBef>
                <a:spcPts val="0"/>
              </a:spcBef>
              <a:spcAft>
                <a:spcPts val="1200"/>
              </a:spcAft>
            </a:pPr>
            <a:r>
              <a:rPr lang="en-US" sz="3200" dirty="0" smtClean="0"/>
              <a:t>Wrath is not antithetical to God’s love and mercy</a:t>
            </a:r>
          </a:p>
          <a:p>
            <a:pPr>
              <a:lnSpc>
                <a:spcPts val="3000"/>
              </a:lnSpc>
              <a:spcBef>
                <a:spcPts val="0"/>
              </a:spcBef>
              <a:spcAft>
                <a:spcPts val="1200"/>
              </a:spcAft>
            </a:pPr>
            <a:r>
              <a:rPr lang="en-US" sz="3200" dirty="0" smtClean="0"/>
              <a:t>“disobedient” is literally “sons of disobedience”</a:t>
            </a:r>
          </a:p>
        </p:txBody>
      </p:sp>
      <p:sp>
        <p:nvSpPr>
          <p:cNvPr id="3" name="Title 2"/>
          <p:cNvSpPr>
            <a:spLocks noGrp="1"/>
          </p:cNvSpPr>
          <p:nvPr>
            <p:ph type="title"/>
          </p:nvPr>
        </p:nvSpPr>
        <p:spPr>
          <a:xfrm>
            <a:off x="457200" y="152400"/>
            <a:ext cx="8229600" cy="838200"/>
          </a:xfrm>
        </p:spPr>
        <p:txBody>
          <a:bodyPr>
            <a:normAutofit/>
          </a:bodyPr>
          <a:lstStyle/>
          <a:p>
            <a:r>
              <a:rPr lang="en-US" sz="4000" dirty="0" smtClean="0"/>
              <a:t>God’s Wrath </a:t>
            </a:r>
            <a:r>
              <a:rPr lang="en-US" sz="4000" dirty="0" smtClean="0"/>
              <a:t>Is </a:t>
            </a:r>
            <a:r>
              <a:rPr lang="en-US" sz="4000" dirty="0" smtClean="0"/>
              <a:t>Real</a:t>
            </a:r>
            <a:endParaRPr lang="en-US" sz="4000" dirty="0"/>
          </a:p>
        </p:txBody>
      </p:sp>
      <p:sp>
        <p:nvSpPr>
          <p:cNvPr id="5" name="TextBox 4"/>
          <p:cNvSpPr txBox="1"/>
          <p:nvPr/>
        </p:nvSpPr>
        <p:spPr>
          <a:xfrm>
            <a:off x="457200" y="1246309"/>
            <a:ext cx="8458200" cy="1738938"/>
          </a:xfrm>
          <a:prstGeom prst="rect">
            <a:avLst/>
          </a:prstGeom>
          <a:noFill/>
        </p:spPr>
        <p:txBody>
          <a:bodyPr wrap="square" rtlCol="0">
            <a:spAutoFit/>
          </a:bodyPr>
          <a:lstStyle/>
          <a:p>
            <a:r>
              <a:rPr lang="en-US" sz="3200" u="sng" dirty="0" smtClean="0">
                <a:latin typeface="Calibri" panose="020F0502020204030204" pitchFamily="34" charset="0"/>
              </a:rPr>
              <a:t>Colossians 3:6</a:t>
            </a:r>
            <a:r>
              <a:rPr lang="en-US" sz="3200" dirty="0" smtClean="0">
                <a:latin typeface="Calibri" panose="020F0502020204030204" pitchFamily="34" charset="0"/>
              </a:rPr>
              <a:t>  (HCSB)</a:t>
            </a:r>
          </a:p>
          <a:p>
            <a:endParaRPr lang="en-US" sz="1100" dirty="0" smtClean="0"/>
          </a:p>
          <a:p>
            <a:r>
              <a:rPr lang="en-US" sz="3000" dirty="0" smtClean="0">
                <a:latin typeface="Arial" pitchFamily="34" charset="0"/>
                <a:cs typeface="Arial" pitchFamily="34" charset="0"/>
              </a:rPr>
              <a:t>Because of these, </a:t>
            </a:r>
            <a:r>
              <a:rPr lang="en-US" sz="3000" dirty="0" smtClean="0">
                <a:solidFill>
                  <a:srgbClr val="C00000"/>
                </a:solidFill>
                <a:latin typeface="Arial" pitchFamily="34" charset="0"/>
                <a:cs typeface="Arial" pitchFamily="34" charset="0"/>
              </a:rPr>
              <a:t>God’s wrath comes </a:t>
            </a:r>
            <a:r>
              <a:rPr lang="en-US" sz="3000" dirty="0" smtClean="0">
                <a:latin typeface="Arial" pitchFamily="34" charset="0"/>
                <a:cs typeface="Arial" pitchFamily="34" charset="0"/>
              </a:rPr>
              <a:t>on the disobedient</a:t>
            </a:r>
          </a:p>
        </p:txBody>
      </p:sp>
    </p:spTree>
    <p:extLst>
      <p:ext uri="{BB962C8B-B14F-4D97-AF65-F5344CB8AC3E}">
        <p14:creationId xmlns:p14="http://schemas.microsoft.com/office/powerpoint/2010/main" val="5043512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469126"/>
            <a:ext cx="8477250" cy="2514600"/>
          </a:xfrm>
        </p:spPr>
        <p:txBody>
          <a:bodyPr>
            <a:noAutofit/>
          </a:bodyPr>
          <a:lstStyle/>
          <a:p>
            <a:pPr>
              <a:lnSpc>
                <a:spcPts val="3200"/>
              </a:lnSpc>
              <a:spcBef>
                <a:spcPts val="0"/>
              </a:spcBef>
              <a:spcAft>
                <a:spcPts val="1200"/>
              </a:spcAft>
            </a:pPr>
            <a:r>
              <a:rPr lang="en-US" sz="3200" dirty="0" smtClean="0">
                <a:solidFill>
                  <a:srgbClr val="C00000"/>
                </a:solidFill>
              </a:rPr>
              <a:t>We must not live like we used to</a:t>
            </a:r>
          </a:p>
          <a:p>
            <a:pPr>
              <a:lnSpc>
                <a:spcPts val="3200"/>
              </a:lnSpc>
              <a:spcBef>
                <a:spcPts val="0"/>
              </a:spcBef>
              <a:spcAft>
                <a:spcPts val="1200"/>
              </a:spcAft>
            </a:pPr>
            <a:r>
              <a:rPr lang="en-US" sz="3200" dirty="0" smtClean="0"/>
              <a:t>God graciously delivered us and changed us</a:t>
            </a:r>
          </a:p>
          <a:p>
            <a:pPr>
              <a:lnSpc>
                <a:spcPts val="3200"/>
              </a:lnSpc>
              <a:spcBef>
                <a:spcPts val="0"/>
              </a:spcBef>
              <a:spcAft>
                <a:spcPts val="1200"/>
              </a:spcAft>
            </a:pPr>
            <a:r>
              <a:rPr lang="en-US" sz="3200" dirty="0" smtClean="0"/>
              <a:t>A true work of grace always involves changed lives</a:t>
            </a:r>
          </a:p>
          <a:p>
            <a:pPr>
              <a:lnSpc>
                <a:spcPts val="3200"/>
              </a:lnSpc>
              <a:spcBef>
                <a:spcPts val="0"/>
              </a:spcBef>
              <a:spcAft>
                <a:spcPts val="1200"/>
              </a:spcAft>
            </a:pPr>
            <a:r>
              <a:rPr lang="en-US" sz="3200" dirty="0" smtClean="0"/>
              <a:t>See Ephesians 2:1, 2</a:t>
            </a:r>
          </a:p>
          <a:p>
            <a:pPr>
              <a:lnSpc>
                <a:spcPts val="3200"/>
              </a:lnSpc>
              <a:spcBef>
                <a:spcPts val="0"/>
              </a:spcBef>
              <a:spcAft>
                <a:spcPts val="1200"/>
              </a:spcAft>
            </a:pPr>
            <a:endParaRPr lang="en-US" sz="3200" dirty="0" smtClean="0"/>
          </a:p>
        </p:txBody>
      </p:sp>
      <p:sp>
        <p:nvSpPr>
          <p:cNvPr id="3" name="Title 2"/>
          <p:cNvSpPr>
            <a:spLocks noGrp="1"/>
          </p:cNvSpPr>
          <p:nvPr>
            <p:ph type="title"/>
          </p:nvPr>
        </p:nvSpPr>
        <p:spPr>
          <a:xfrm>
            <a:off x="457200" y="152400"/>
            <a:ext cx="8229600" cy="838200"/>
          </a:xfrm>
        </p:spPr>
        <p:txBody>
          <a:bodyPr>
            <a:normAutofit/>
          </a:bodyPr>
          <a:lstStyle/>
          <a:p>
            <a:r>
              <a:rPr lang="en-US" dirty="0" smtClean="0"/>
              <a:t>We Used to Live Like Those Under Wrath</a:t>
            </a:r>
            <a:endParaRPr lang="en-US" dirty="0"/>
          </a:p>
        </p:txBody>
      </p:sp>
      <p:sp>
        <p:nvSpPr>
          <p:cNvPr id="5" name="TextBox 4"/>
          <p:cNvSpPr txBox="1"/>
          <p:nvPr/>
        </p:nvSpPr>
        <p:spPr>
          <a:xfrm>
            <a:off x="457200" y="1371600"/>
            <a:ext cx="8458200" cy="1738938"/>
          </a:xfrm>
          <a:prstGeom prst="rect">
            <a:avLst/>
          </a:prstGeom>
          <a:noFill/>
        </p:spPr>
        <p:txBody>
          <a:bodyPr wrap="square" rtlCol="0">
            <a:spAutoFit/>
          </a:bodyPr>
          <a:lstStyle/>
          <a:p>
            <a:r>
              <a:rPr lang="en-US" sz="3200" u="sng" dirty="0" smtClean="0">
                <a:latin typeface="Calibri" panose="020F0502020204030204" pitchFamily="34" charset="0"/>
              </a:rPr>
              <a:t>Colossians 3:7</a:t>
            </a:r>
            <a:r>
              <a:rPr lang="en-US" sz="3200" dirty="0" smtClean="0">
                <a:latin typeface="Calibri" panose="020F0502020204030204" pitchFamily="34" charset="0"/>
              </a:rPr>
              <a:t>  (HCSB)</a:t>
            </a:r>
          </a:p>
          <a:p>
            <a:endParaRPr lang="en-US" sz="1100" dirty="0" smtClean="0"/>
          </a:p>
          <a:p>
            <a:r>
              <a:rPr lang="en-US" sz="3000" dirty="0" smtClean="0">
                <a:latin typeface="Arial" pitchFamily="34" charset="0"/>
                <a:cs typeface="Arial" pitchFamily="34" charset="0"/>
              </a:rPr>
              <a:t>and you once walked in these things when you were living in them</a:t>
            </a:r>
          </a:p>
        </p:txBody>
      </p:sp>
    </p:spTree>
    <p:extLst>
      <p:ext uri="{BB962C8B-B14F-4D97-AF65-F5344CB8AC3E}">
        <p14:creationId xmlns:p14="http://schemas.microsoft.com/office/powerpoint/2010/main" val="5043512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70647" y="3549235"/>
            <a:ext cx="8477250" cy="2590800"/>
          </a:xfrm>
        </p:spPr>
        <p:txBody>
          <a:bodyPr>
            <a:noAutofit/>
          </a:bodyPr>
          <a:lstStyle/>
          <a:p>
            <a:pPr>
              <a:lnSpc>
                <a:spcPts val="3200"/>
              </a:lnSpc>
              <a:spcBef>
                <a:spcPts val="0"/>
              </a:spcBef>
              <a:spcAft>
                <a:spcPts val="1200"/>
              </a:spcAft>
            </a:pPr>
            <a:r>
              <a:rPr lang="en-US" sz="3200" dirty="0" smtClean="0"/>
              <a:t>“Put away” is </a:t>
            </a:r>
            <a:r>
              <a:rPr lang="en-US" sz="3200" dirty="0" smtClean="0">
                <a:solidFill>
                  <a:srgbClr val="C00000"/>
                </a:solidFill>
              </a:rPr>
              <a:t>imperative</a:t>
            </a:r>
            <a:r>
              <a:rPr lang="en-US" sz="3200" dirty="0" smtClean="0"/>
              <a:t> in the Greek</a:t>
            </a:r>
          </a:p>
          <a:p>
            <a:pPr>
              <a:lnSpc>
                <a:spcPts val="3200"/>
              </a:lnSpc>
              <a:spcBef>
                <a:spcPts val="0"/>
              </a:spcBef>
              <a:spcAft>
                <a:spcPts val="1200"/>
              </a:spcAft>
            </a:pPr>
            <a:r>
              <a:rPr lang="en-US" sz="3200" dirty="0" smtClean="0"/>
              <a:t>Another five vices are listed</a:t>
            </a:r>
          </a:p>
          <a:p>
            <a:pPr>
              <a:lnSpc>
                <a:spcPts val="3200"/>
              </a:lnSpc>
              <a:spcBef>
                <a:spcPts val="0"/>
              </a:spcBef>
              <a:spcAft>
                <a:spcPts val="1200"/>
              </a:spcAft>
            </a:pPr>
            <a:r>
              <a:rPr lang="en-US" sz="3200" dirty="0" smtClean="0"/>
              <a:t>Christians must not speak shamefully</a:t>
            </a:r>
          </a:p>
          <a:p>
            <a:pPr>
              <a:lnSpc>
                <a:spcPts val="3200"/>
              </a:lnSpc>
              <a:spcBef>
                <a:spcPts val="0"/>
              </a:spcBef>
              <a:spcAft>
                <a:spcPts val="1200"/>
              </a:spcAft>
            </a:pPr>
            <a:r>
              <a:rPr lang="en-US" sz="3200" dirty="0" smtClean="0"/>
              <a:t>We must not be full of anger and malice</a:t>
            </a:r>
          </a:p>
          <a:p>
            <a:pPr>
              <a:lnSpc>
                <a:spcPts val="3200"/>
              </a:lnSpc>
              <a:spcBef>
                <a:spcPts val="0"/>
              </a:spcBef>
              <a:spcAft>
                <a:spcPts val="1200"/>
              </a:spcAft>
            </a:pPr>
            <a:r>
              <a:rPr lang="en-US" sz="3200" dirty="0" smtClean="0"/>
              <a:t>To obey this will require a change of heart</a:t>
            </a:r>
          </a:p>
          <a:p>
            <a:pPr>
              <a:lnSpc>
                <a:spcPts val="3200"/>
              </a:lnSpc>
              <a:spcBef>
                <a:spcPts val="0"/>
              </a:spcBef>
              <a:spcAft>
                <a:spcPts val="1200"/>
              </a:spcAft>
            </a:pPr>
            <a:endParaRPr lang="en-US" sz="3200" dirty="0" smtClean="0"/>
          </a:p>
        </p:txBody>
      </p:sp>
      <p:sp>
        <p:nvSpPr>
          <p:cNvPr id="3" name="Title 2"/>
          <p:cNvSpPr>
            <a:spLocks noGrp="1"/>
          </p:cNvSpPr>
          <p:nvPr>
            <p:ph type="title"/>
          </p:nvPr>
        </p:nvSpPr>
        <p:spPr>
          <a:xfrm>
            <a:off x="457200" y="152400"/>
            <a:ext cx="8229600" cy="838200"/>
          </a:xfrm>
        </p:spPr>
        <p:txBody>
          <a:bodyPr>
            <a:normAutofit/>
          </a:bodyPr>
          <a:lstStyle/>
          <a:p>
            <a:r>
              <a:rPr lang="en-US" sz="3800" dirty="0" smtClean="0"/>
              <a:t>We Must Rid Ourselves of </a:t>
            </a:r>
            <a:r>
              <a:rPr lang="en-US" sz="3800" dirty="0" smtClean="0"/>
              <a:t>the </a:t>
            </a:r>
            <a:r>
              <a:rPr lang="en-US" sz="3800" dirty="0" smtClean="0"/>
              <a:t>Old Sins</a:t>
            </a:r>
            <a:endParaRPr lang="en-US" sz="3800" dirty="0"/>
          </a:p>
        </p:txBody>
      </p:sp>
      <p:sp>
        <p:nvSpPr>
          <p:cNvPr id="5" name="TextBox 4"/>
          <p:cNvSpPr txBox="1"/>
          <p:nvPr/>
        </p:nvSpPr>
        <p:spPr>
          <a:xfrm>
            <a:off x="470647" y="1336529"/>
            <a:ext cx="8458200" cy="2154436"/>
          </a:xfrm>
          <a:prstGeom prst="rect">
            <a:avLst/>
          </a:prstGeom>
          <a:noFill/>
        </p:spPr>
        <p:txBody>
          <a:bodyPr wrap="square" rtlCol="0">
            <a:spAutoFit/>
          </a:bodyPr>
          <a:lstStyle/>
          <a:p>
            <a:r>
              <a:rPr lang="en-US" sz="3200" u="sng" dirty="0" smtClean="0">
                <a:latin typeface="Calibri" panose="020F0502020204030204" pitchFamily="34" charset="0"/>
              </a:rPr>
              <a:t>Colossians 3:8</a:t>
            </a:r>
            <a:r>
              <a:rPr lang="en-US" sz="3200" dirty="0" smtClean="0">
                <a:latin typeface="Calibri" panose="020F0502020204030204" pitchFamily="34" charset="0"/>
              </a:rPr>
              <a:t>  (HCSB)</a:t>
            </a:r>
          </a:p>
          <a:p>
            <a:endParaRPr lang="en-US" sz="1200" dirty="0" smtClean="0">
              <a:latin typeface="Calibri" panose="020F0502020204030204" pitchFamily="34" charset="0"/>
            </a:endParaRPr>
          </a:p>
          <a:p>
            <a:r>
              <a:rPr lang="en-US" sz="3000" dirty="0" smtClean="0">
                <a:latin typeface="Arial" pitchFamily="34" charset="0"/>
                <a:cs typeface="Arial" pitchFamily="34" charset="0"/>
              </a:rPr>
              <a:t>But now you must also </a:t>
            </a:r>
            <a:r>
              <a:rPr lang="en-US" sz="3000" dirty="0" smtClean="0">
                <a:solidFill>
                  <a:srgbClr val="C00000"/>
                </a:solidFill>
                <a:latin typeface="Arial" pitchFamily="34" charset="0"/>
                <a:cs typeface="Arial" pitchFamily="34" charset="0"/>
              </a:rPr>
              <a:t>put away all the following</a:t>
            </a:r>
            <a:r>
              <a:rPr lang="en-US" sz="3000" dirty="0" smtClean="0">
                <a:latin typeface="Arial" pitchFamily="34" charset="0"/>
                <a:cs typeface="Arial" pitchFamily="34" charset="0"/>
              </a:rPr>
              <a:t>: anger, wrath, malice, slander, and filthy language from your mouth.</a:t>
            </a:r>
          </a:p>
        </p:txBody>
      </p:sp>
    </p:spTree>
    <p:extLst>
      <p:ext uri="{BB962C8B-B14F-4D97-AF65-F5344CB8AC3E}">
        <p14:creationId xmlns:p14="http://schemas.microsoft.com/office/powerpoint/2010/main" val="5043512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9900" y="1828800"/>
            <a:ext cx="8229600" cy="3429000"/>
          </a:xfrm>
        </p:spPr>
        <p:txBody>
          <a:bodyPr>
            <a:normAutofit/>
          </a:bodyPr>
          <a:lstStyle/>
          <a:p>
            <a:r>
              <a:rPr lang="en-US" sz="3200" dirty="0" smtClean="0"/>
              <a:t>We must put to death the old life</a:t>
            </a:r>
          </a:p>
          <a:p>
            <a:endParaRPr lang="en-US" sz="1200" dirty="0" smtClean="0"/>
          </a:p>
          <a:p>
            <a:r>
              <a:rPr lang="en-US" sz="3200" dirty="0" smtClean="0"/>
              <a:t>As delivered from wrath we must turn from sin and serve Christ</a:t>
            </a:r>
          </a:p>
          <a:p>
            <a:endParaRPr lang="en-US" sz="1200" dirty="0"/>
          </a:p>
          <a:p>
            <a:r>
              <a:rPr lang="en-US" sz="3200" dirty="0" smtClean="0"/>
              <a:t>We need God to change our hearts so that malice and anger are not spoken</a:t>
            </a:r>
          </a:p>
        </p:txBody>
      </p:sp>
      <p:sp>
        <p:nvSpPr>
          <p:cNvPr id="3" name="Title 2"/>
          <p:cNvSpPr>
            <a:spLocks noGrp="1"/>
          </p:cNvSpPr>
          <p:nvPr>
            <p:ph type="title"/>
          </p:nvPr>
        </p:nvSpPr>
        <p:spPr/>
        <p:txBody>
          <a:bodyPr/>
          <a:lstStyle/>
          <a:p>
            <a:r>
              <a:rPr lang="en-US" dirty="0" smtClean="0"/>
              <a:t>Implications and Applications</a:t>
            </a:r>
            <a:endParaRPr lang="en-US" dirty="0"/>
          </a:p>
        </p:txBody>
      </p:sp>
    </p:spTree>
    <p:extLst>
      <p:ext uri="{BB962C8B-B14F-4D97-AF65-F5344CB8AC3E}">
        <p14:creationId xmlns:p14="http://schemas.microsoft.com/office/powerpoint/2010/main" val="5043512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7200" y="1193899"/>
            <a:ext cx="8517819" cy="2062103"/>
          </a:xfrm>
          <a:prstGeom prst="rect">
            <a:avLst/>
          </a:prstGeom>
          <a:noFill/>
        </p:spPr>
        <p:txBody>
          <a:bodyPr wrap="square" rtlCol="0">
            <a:spAutoFit/>
          </a:bodyPr>
          <a:lstStyle/>
          <a:p>
            <a:r>
              <a:rPr lang="en-US" sz="3200" u="sng" dirty="0" smtClean="0">
                <a:latin typeface="Calibri" panose="020F0502020204030204" pitchFamily="34" charset="0"/>
                <a:cs typeface="Arial" pitchFamily="34" charset="0"/>
              </a:rPr>
              <a:t>Romans 8:13</a:t>
            </a:r>
            <a:r>
              <a:rPr lang="en-US" sz="3200" dirty="0" smtClean="0">
                <a:latin typeface="Calibri" panose="020F0502020204030204" pitchFamily="34" charset="0"/>
                <a:cs typeface="Arial" pitchFamily="34" charset="0"/>
              </a:rPr>
              <a:t>  (NASB)</a:t>
            </a:r>
          </a:p>
          <a:p>
            <a:r>
              <a:rPr lang="en-US" sz="3200" dirty="0" smtClean="0">
                <a:latin typeface="Calibri" panose="020F0502020204030204" pitchFamily="34" charset="0"/>
                <a:cs typeface="Arial" pitchFamily="34" charset="0"/>
              </a:rPr>
              <a:t>for </a:t>
            </a:r>
            <a:r>
              <a:rPr lang="en-US" sz="3200" dirty="0" smtClean="0">
                <a:latin typeface="Calibri" panose="020F0502020204030204" pitchFamily="34" charset="0"/>
                <a:cs typeface="Arial" pitchFamily="34" charset="0"/>
              </a:rPr>
              <a:t>if you are </a:t>
            </a:r>
            <a:r>
              <a:rPr lang="en-US" sz="3200" dirty="0" smtClean="0">
                <a:solidFill>
                  <a:srgbClr val="C00000"/>
                </a:solidFill>
                <a:latin typeface="Calibri" panose="020F0502020204030204" pitchFamily="34" charset="0"/>
                <a:cs typeface="Arial" pitchFamily="34" charset="0"/>
              </a:rPr>
              <a:t>living according to the flesh</a:t>
            </a:r>
            <a:r>
              <a:rPr lang="en-US" sz="3200" dirty="0" smtClean="0">
                <a:latin typeface="Calibri" panose="020F0502020204030204" pitchFamily="34" charset="0"/>
                <a:cs typeface="Arial" pitchFamily="34" charset="0"/>
              </a:rPr>
              <a:t>, you must die; but if by the Spirit you are </a:t>
            </a:r>
            <a:r>
              <a:rPr lang="en-US" sz="3200" dirty="0" smtClean="0">
                <a:solidFill>
                  <a:srgbClr val="0D1CAB"/>
                </a:solidFill>
                <a:latin typeface="Calibri" panose="020F0502020204030204" pitchFamily="34" charset="0"/>
                <a:cs typeface="Arial" pitchFamily="34" charset="0"/>
              </a:rPr>
              <a:t>putting to death the deeds of the body</a:t>
            </a:r>
            <a:r>
              <a:rPr lang="en-US" sz="3200" dirty="0" smtClean="0">
                <a:latin typeface="Calibri" panose="020F0502020204030204" pitchFamily="34" charset="0"/>
                <a:cs typeface="Arial" pitchFamily="34" charset="0"/>
              </a:rPr>
              <a:t>, you will live</a:t>
            </a:r>
            <a:r>
              <a:rPr lang="en-US" sz="3200" dirty="0" smtClean="0">
                <a:latin typeface="Calibri" panose="020F0502020204030204" pitchFamily="34" charset="0"/>
                <a:cs typeface="Arial" pitchFamily="34" charset="0"/>
              </a:rPr>
              <a:t>.</a:t>
            </a:r>
            <a:endParaRPr lang="en-US" sz="3200" dirty="0" smtClean="0">
              <a:latin typeface="Calibri" panose="020F0502020204030204" pitchFamily="34" charset="0"/>
              <a:cs typeface="Arial" pitchFamily="34" charset="0"/>
            </a:endParaRPr>
          </a:p>
        </p:txBody>
      </p:sp>
      <p:sp>
        <p:nvSpPr>
          <p:cNvPr id="6" name="Title 5"/>
          <p:cNvSpPr>
            <a:spLocks noGrp="1"/>
          </p:cNvSpPr>
          <p:nvPr>
            <p:ph type="title"/>
          </p:nvPr>
        </p:nvSpPr>
        <p:spPr>
          <a:xfrm>
            <a:off x="457200" y="152400"/>
            <a:ext cx="8229600" cy="838200"/>
          </a:xfrm>
        </p:spPr>
        <p:txBody>
          <a:bodyPr>
            <a:normAutofit/>
          </a:bodyPr>
          <a:lstStyle/>
          <a:p>
            <a:r>
              <a:rPr lang="en-US" dirty="0" smtClean="0"/>
              <a:t>We Must Put to Death </a:t>
            </a:r>
            <a:r>
              <a:rPr lang="en-US" dirty="0" smtClean="0"/>
              <a:t>the </a:t>
            </a:r>
            <a:r>
              <a:rPr lang="en-US" dirty="0" smtClean="0"/>
              <a:t>Old Life</a:t>
            </a:r>
            <a:endParaRPr lang="en-US" dirty="0"/>
          </a:p>
        </p:txBody>
      </p:sp>
      <p:sp>
        <p:nvSpPr>
          <p:cNvPr id="4" name="Content Placeholder 1"/>
          <p:cNvSpPr>
            <a:spLocks noGrp="1"/>
          </p:cNvSpPr>
          <p:nvPr>
            <p:ph idx="1"/>
          </p:nvPr>
        </p:nvSpPr>
        <p:spPr>
          <a:xfrm>
            <a:off x="457200" y="3352800"/>
            <a:ext cx="7673788" cy="2438400"/>
          </a:xfrm>
        </p:spPr>
        <p:txBody>
          <a:bodyPr>
            <a:noAutofit/>
          </a:bodyPr>
          <a:lstStyle/>
          <a:p>
            <a:pPr>
              <a:lnSpc>
                <a:spcPts val="3200"/>
              </a:lnSpc>
              <a:spcBef>
                <a:spcPts val="0"/>
              </a:spcBef>
              <a:spcAft>
                <a:spcPts val="1200"/>
              </a:spcAft>
            </a:pPr>
            <a:r>
              <a:rPr lang="en-US" sz="3200" dirty="0" smtClean="0"/>
              <a:t>The present tenses denote durative action</a:t>
            </a:r>
          </a:p>
          <a:p>
            <a:pPr>
              <a:lnSpc>
                <a:spcPts val="3200"/>
              </a:lnSpc>
              <a:spcBef>
                <a:spcPts val="0"/>
              </a:spcBef>
              <a:spcAft>
                <a:spcPts val="1200"/>
              </a:spcAft>
            </a:pPr>
            <a:r>
              <a:rPr lang="en-US" sz="3200" dirty="0" smtClean="0"/>
              <a:t>Two possible ways of life are contrasted</a:t>
            </a:r>
          </a:p>
          <a:p>
            <a:pPr>
              <a:lnSpc>
                <a:spcPts val="3200"/>
              </a:lnSpc>
              <a:spcBef>
                <a:spcPts val="0"/>
              </a:spcBef>
              <a:spcAft>
                <a:spcPts val="1200"/>
              </a:spcAft>
            </a:pPr>
            <a:r>
              <a:rPr lang="en-US" sz="3200" dirty="0" smtClean="0"/>
              <a:t>Two different outcomes are asserted</a:t>
            </a:r>
          </a:p>
          <a:p>
            <a:pPr>
              <a:lnSpc>
                <a:spcPts val="3200"/>
              </a:lnSpc>
              <a:spcBef>
                <a:spcPts val="0"/>
              </a:spcBef>
              <a:spcAft>
                <a:spcPts val="1200"/>
              </a:spcAft>
            </a:pPr>
            <a:r>
              <a:rPr lang="en-US" sz="3200" dirty="0" smtClean="0"/>
              <a:t>This is a serious warning though believers are assured that they are in the latter category</a:t>
            </a:r>
          </a:p>
        </p:txBody>
      </p:sp>
    </p:spTree>
    <p:extLst>
      <p:ext uri="{BB962C8B-B14F-4D97-AF65-F5344CB8AC3E}">
        <p14:creationId xmlns:p14="http://schemas.microsoft.com/office/powerpoint/2010/main" val="5043512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7200" y="1219201"/>
            <a:ext cx="8441619" cy="2062103"/>
          </a:xfrm>
          <a:prstGeom prst="rect">
            <a:avLst/>
          </a:prstGeom>
          <a:noFill/>
        </p:spPr>
        <p:txBody>
          <a:bodyPr wrap="square" rtlCol="0">
            <a:spAutoFit/>
          </a:bodyPr>
          <a:lstStyle/>
          <a:p>
            <a:r>
              <a:rPr lang="en-US" sz="3200" u="sng" dirty="0" smtClean="0">
                <a:latin typeface="Calibri" panose="020F0502020204030204" pitchFamily="34" charset="0"/>
                <a:cs typeface="Arial" pitchFamily="34" charset="0"/>
              </a:rPr>
              <a:t>1Peter 2:24</a:t>
            </a:r>
            <a:r>
              <a:rPr lang="en-US" sz="3200" dirty="0" smtClean="0">
                <a:latin typeface="Calibri" panose="020F0502020204030204" pitchFamily="34" charset="0"/>
                <a:cs typeface="Arial" pitchFamily="34" charset="0"/>
              </a:rPr>
              <a:t>  (NET)</a:t>
            </a:r>
          </a:p>
          <a:p>
            <a:r>
              <a:rPr lang="en-US" sz="3200" dirty="0" smtClean="0">
                <a:latin typeface="Calibri" panose="020F0502020204030204" pitchFamily="34" charset="0"/>
                <a:cs typeface="Arial" pitchFamily="34" charset="0"/>
              </a:rPr>
              <a:t>He </a:t>
            </a:r>
            <a:r>
              <a:rPr lang="en-US" sz="3200" dirty="0" smtClean="0">
                <a:latin typeface="Calibri" panose="020F0502020204030204" pitchFamily="34" charset="0"/>
                <a:cs typeface="Arial" pitchFamily="34" charset="0"/>
              </a:rPr>
              <a:t>himself </a:t>
            </a:r>
            <a:r>
              <a:rPr lang="en-US" sz="3200" dirty="0" smtClean="0">
                <a:solidFill>
                  <a:srgbClr val="C00000"/>
                </a:solidFill>
                <a:latin typeface="Calibri" panose="020F0502020204030204" pitchFamily="34" charset="0"/>
                <a:cs typeface="Arial" pitchFamily="34" charset="0"/>
              </a:rPr>
              <a:t>bore our sins </a:t>
            </a:r>
            <a:r>
              <a:rPr lang="en-US" sz="3200" dirty="0" smtClean="0">
                <a:latin typeface="Calibri" panose="020F0502020204030204" pitchFamily="34" charset="0"/>
                <a:cs typeface="Arial" pitchFamily="34" charset="0"/>
              </a:rPr>
              <a:t>in his body on the tree, that we may </a:t>
            </a:r>
            <a:r>
              <a:rPr lang="en-US" sz="3200" dirty="0" smtClean="0">
                <a:solidFill>
                  <a:srgbClr val="7030A0"/>
                </a:solidFill>
                <a:latin typeface="Calibri" panose="020F0502020204030204" pitchFamily="34" charset="0"/>
                <a:cs typeface="Arial" pitchFamily="34" charset="0"/>
              </a:rPr>
              <a:t>cease from sinning </a:t>
            </a:r>
            <a:r>
              <a:rPr lang="en-US" sz="3200" dirty="0" smtClean="0">
                <a:latin typeface="Calibri" panose="020F0502020204030204" pitchFamily="34" charset="0"/>
                <a:cs typeface="Arial" pitchFamily="34" charset="0"/>
              </a:rPr>
              <a:t>and </a:t>
            </a:r>
            <a:r>
              <a:rPr lang="en-US" sz="3200" dirty="0" smtClean="0">
                <a:solidFill>
                  <a:srgbClr val="0D1CAB"/>
                </a:solidFill>
                <a:latin typeface="Calibri" panose="020F0502020204030204" pitchFamily="34" charset="0"/>
                <a:cs typeface="Arial" pitchFamily="34" charset="0"/>
              </a:rPr>
              <a:t>live for righteousness</a:t>
            </a:r>
            <a:r>
              <a:rPr lang="en-US" sz="3200" dirty="0" smtClean="0">
                <a:latin typeface="Calibri" panose="020F0502020204030204" pitchFamily="34" charset="0"/>
                <a:cs typeface="Arial" pitchFamily="34" charset="0"/>
              </a:rPr>
              <a:t>. By his wounds you were healed</a:t>
            </a:r>
            <a:r>
              <a:rPr lang="en-US" sz="3200" dirty="0" smtClean="0">
                <a:latin typeface="Calibri" panose="020F0502020204030204" pitchFamily="34" charset="0"/>
                <a:cs typeface="Arial" pitchFamily="34" charset="0"/>
              </a:rPr>
              <a:t>.</a:t>
            </a:r>
            <a:endParaRPr lang="en-US" sz="3200" dirty="0" smtClean="0">
              <a:latin typeface="Calibri" panose="020F0502020204030204" pitchFamily="34" charset="0"/>
              <a:cs typeface="Arial" pitchFamily="34" charset="0"/>
            </a:endParaRPr>
          </a:p>
        </p:txBody>
      </p:sp>
      <p:sp>
        <p:nvSpPr>
          <p:cNvPr id="6" name="Title 5"/>
          <p:cNvSpPr>
            <a:spLocks noGrp="1"/>
          </p:cNvSpPr>
          <p:nvPr>
            <p:ph type="title"/>
          </p:nvPr>
        </p:nvSpPr>
        <p:spPr>
          <a:xfrm>
            <a:off x="457200" y="152400"/>
            <a:ext cx="8229600" cy="838200"/>
          </a:xfrm>
        </p:spPr>
        <p:txBody>
          <a:bodyPr>
            <a:normAutofit/>
          </a:bodyPr>
          <a:lstStyle/>
          <a:p>
            <a:r>
              <a:rPr lang="en-US" dirty="0" smtClean="0"/>
              <a:t>Christ Made </a:t>
            </a:r>
            <a:r>
              <a:rPr lang="en-US" dirty="0" smtClean="0"/>
              <a:t>It </a:t>
            </a:r>
            <a:r>
              <a:rPr lang="en-US" dirty="0" smtClean="0"/>
              <a:t>Possible to Die to Sin</a:t>
            </a:r>
            <a:endParaRPr lang="en-US" dirty="0"/>
          </a:p>
        </p:txBody>
      </p:sp>
      <p:sp>
        <p:nvSpPr>
          <p:cNvPr id="4" name="Content Placeholder 1"/>
          <p:cNvSpPr>
            <a:spLocks noGrp="1"/>
          </p:cNvSpPr>
          <p:nvPr>
            <p:ph idx="1"/>
          </p:nvPr>
        </p:nvSpPr>
        <p:spPr>
          <a:xfrm>
            <a:off x="457200" y="3509905"/>
            <a:ext cx="8686800" cy="2362200"/>
          </a:xfrm>
        </p:spPr>
        <p:txBody>
          <a:bodyPr>
            <a:noAutofit/>
          </a:bodyPr>
          <a:lstStyle/>
          <a:p>
            <a:pPr>
              <a:lnSpc>
                <a:spcPts val="3200"/>
              </a:lnSpc>
              <a:spcBef>
                <a:spcPts val="0"/>
              </a:spcBef>
              <a:spcAft>
                <a:spcPts val="1200"/>
              </a:spcAft>
            </a:pPr>
            <a:r>
              <a:rPr lang="en-US" sz="3200" dirty="0" smtClean="0"/>
              <a:t>This verse alludes to Isaiah 53</a:t>
            </a:r>
          </a:p>
          <a:p>
            <a:pPr>
              <a:lnSpc>
                <a:spcPts val="3200"/>
              </a:lnSpc>
              <a:spcBef>
                <a:spcPts val="0"/>
              </a:spcBef>
              <a:spcAft>
                <a:spcPts val="1200"/>
              </a:spcAft>
            </a:pPr>
            <a:r>
              <a:rPr lang="en-US" sz="3200" dirty="0" smtClean="0"/>
              <a:t>“Bore” is found in the LXX of Isaiah 53:11, 12</a:t>
            </a:r>
          </a:p>
          <a:p>
            <a:pPr>
              <a:lnSpc>
                <a:spcPts val="3200"/>
              </a:lnSpc>
              <a:spcBef>
                <a:spcPts val="0"/>
              </a:spcBef>
              <a:spcAft>
                <a:spcPts val="1200"/>
              </a:spcAft>
            </a:pPr>
            <a:r>
              <a:rPr lang="en-US" sz="3200" dirty="0" smtClean="0"/>
              <a:t>“Tree” alludes to Deut. 21:23</a:t>
            </a:r>
          </a:p>
          <a:p>
            <a:pPr>
              <a:lnSpc>
                <a:spcPts val="3200"/>
              </a:lnSpc>
              <a:spcBef>
                <a:spcPts val="0"/>
              </a:spcBef>
              <a:spcAft>
                <a:spcPts val="1200"/>
              </a:spcAft>
            </a:pPr>
            <a:r>
              <a:rPr lang="en-US" sz="3200" dirty="0" smtClean="0"/>
              <a:t>“healed by wounds” is from Isaiah 53:5</a:t>
            </a:r>
          </a:p>
        </p:txBody>
      </p:sp>
    </p:spTree>
    <p:extLst>
      <p:ext uri="{BB962C8B-B14F-4D97-AF65-F5344CB8AC3E}">
        <p14:creationId xmlns:p14="http://schemas.microsoft.com/office/powerpoint/2010/main" val="5043512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12863</TotalTime>
  <Words>797</Words>
  <Application>Microsoft Office PowerPoint</Application>
  <PresentationFormat>On-screen Show (4:3)</PresentationFormat>
  <Paragraphs>112</Paragraphs>
  <Slides>12</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Lucida Sans Unicode</vt:lpstr>
      <vt:lpstr>Verdana</vt:lpstr>
      <vt:lpstr>Wingdings</vt:lpstr>
      <vt:lpstr>Wingdings 2</vt:lpstr>
      <vt:lpstr>Concourse</vt:lpstr>
      <vt:lpstr>Put Away Our Sinful Past</vt:lpstr>
      <vt:lpstr>Put to Death the Body of Sin</vt:lpstr>
      <vt:lpstr>Sins We Must Die To</vt:lpstr>
      <vt:lpstr>God’s Wrath Is Real</vt:lpstr>
      <vt:lpstr>We Used to Live Like Those Under Wrath</vt:lpstr>
      <vt:lpstr>We Must Rid Ourselves of the Old Sins</vt:lpstr>
      <vt:lpstr>Implications and Applications</vt:lpstr>
      <vt:lpstr>We Must Put to Death the Old Life</vt:lpstr>
      <vt:lpstr>Christ Made It Possible to Die to Sin</vt:lpstr>
      <vt:lpstr>Delivered From God’s Wrath</vt:lpstr>
      <vt:lpstr>We Need Our Hearts Changed</vt:lpstr>
      <vt:lpstr>Discussion Questions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1:1-3</dc:title>
  <dc:creator>Eric</dc:creator>
  <cp:lastModifiedBy>Christy</cp:lastModifiedBy>
  <cp:revision>601</cp:revision>
  <cp:lastPrinted>2015-07-02T21:30:12Z</cp:lastPrinted>
  <dcterms:created xsi:type="dcterms:W3CDTF">2014-02-05T15:11:40Z</dcterms:created>
  <dcterms:modified xsi:type="dcterms:W3CDTF">2015-07-02T21:30:55Z</dcterms:modified>
</cp:coreProperties>
</file>