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71" r:id="rId4"/>
    <p:sldId id="260" r:id="rId5"/>
    <p:sldId id="261" r:id="rId6"/>
    <p:sldId id="262" r:id="rId7"/>
    <p:sldId id="263" r:id="rId8"/>
    <p:sldId id="264" r:id="rId9"/>
    <p:sldId id="265" r:id="rId10"/>
    <p:sldId id="267" r:id="rId11"/>
    <p:sldId id="268" r:id="rId12"/>
    <p:sldId id="266" r:id="rId13"/>
    <p:sldId id="269" r:id="rId14"/>
    <p:sldId id="270" r:id="rId15"/>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71" d="100"/>
          <a:sy n="71" d="100"/>
        </p:scale>
        <p:origin x="1272" y="60"/>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0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75157"/>
            <a:ext cx="6924675" cy="462133"/>
          </a:xfrm>
          <a:prstGeom prst="rect">
            <a:avLst/>
          </a:prstGeom>
        </p:spPr>
        <p:txBody>
          <a:bodyPr vert="horz" lIns="92195" tIns="46098" rIns="92195" bIns="46098" rtlCol="0"/>
          <a:lstStyle>
            <a:lvl1pPr algn="l">
              <a:defRPr sz="1200"/>
            </a:lvl1pPr>
          </a:lstStyle>
          <a:p>
            <a:pPr algn="ctr"/>
            <a:r>
              <a:rPr lang="en-US" b="1" dirty="0">
                <a:latin typeface="Calibri" panose="020F0502020204030204" pitchFamily="34" charset="0"/>
              </a:rPr>
              <a:t>A Biblical Examination of Where Christ </a:t>
            </a:r>
            <a:r>
              <a:rPr lang="en-US" b="1" dirty="0" smtClean="0">
                <a:latin typeface="Calibri" panose="020F0502020204030204" pitchFamily="34" charset="0"/>
              </a:rPr>
              <a:t>Went and </a:t>
            </a:r>
            <a:r>
              <a:rPr lang="en-US" b="1" dirty="0">
                <a:latin typeface="Calibri" panose="020F0502020204030204" pitchFamily="34" charset="0"/>
              </a:rPr>
              <a:t>the Saints Go After Death</a:t>
            </a:r>
          </a:p>
          <a:p>
            <a:pPr algn="ctr"/>
            <a:r>
              <a:rPr lang="en-US" i="1" dirty="0">
                <a:latin typeface="Calibri" panose="020F0502020204030204" pitchFamily="34" charset="0"/>
              </a:rPr>
              <a:t>by Eric </a:t>
            </a:r>
            <a:r>
              <a:rPr lang="en-US" i="1" dirty="0" smtClean="0">
                <a:latin typeface="Calibri" panose="020F0502020204030204" pitchFamily="34" charset="0"/>
              </a:rPr>
              <a:t>Douma</a:t>
            </a:r>
            <a:endParaRPr lang="en-US" sz="1000" dirty="0">
              <a:latin typeface="Calibri" panose="020F0502020204030204" pitchFamily="34" charset="0"/>
            </a:endParaRPr>
          </a:p>
          <a:p>
            <a:pPr algn="ctr"/>
            <a:r>
              <a:rPr lang="en-US" dirty="0">
                <a:latin typeface="Calibri" panose="020F0502020204030204" pitchFamily="34" charset="0"/>
              </a:rPr>
              <a:t>July 19, 2015</a:t>
            </a:r>
          </a:p>
          <a:p>
            <a:endParaRPr lang="en-US" dirty="0"/>
          </a:p>
        </p:txBody>
      </p:sp>
      <p:sp>
        <p:nvSpPr>
          <p:cNvPr id="4" name="Footer Placeholder 3"/>
          <p:cNvSpPr>
            <a:spLocks noGrp="1"/>
          </p:cNvSpPr>
          <p:nvPr>
            <p:ph type="ftr" sz="quarter" idx="2"/>
          </p:nvPr>
        </p:nvSpPr>
        <p:spPr>
          <a:xfrm>
            <a:off x="3462338" y="8443121"/>
            <a:ext cx="3000693" cy="462132"/>
          </a:xfrm>
          <a:prstGeom prst="rect">
            <a:avLst/>
          </a:prstGeom>
        </p:spPr>
        <p:txBody>
          <a:bodyPr vert="horz" lIns="92195" tIns="46098" rIns="92195" bIns="46098" rtlCol="0" anchor="b"/>
          <a:lstStyle>
            <a:lvl1pPr algn="l">
              <a:defRPr sz="1200"/>
            </a:lvl1pPr>
          </a:lstStyle>
          <a:p>
            <a:pPr>
              <a:tabLst>
                <a:tab pos="2765865" algn="r"/>
              </a:tabLst>
            </a:pPr>
            <a:r>
              <a:rPr lang="en-US" dirty="0" smtClean="0"/>
              <a:t>www.ggf.church	</a:t>
            </a:r>
            <a:fld id="{38A2A7D2-E703-4DCA-8D80-881E1AA766D9}" type="slidenum">
              <a:rPr lang="en-US" smtClean="0"/>
              <a:pPr>
                <a:tabLst>
                  <a:tab pos="2765865" algn="r"/>
                </a:tabLst>
              </a:pPr>
              <a:t>‹#›</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586" y="8348395"/>
            <a:ext cx="2000462" cy="620068"/>
          </a:xfrm>
          <a:prstGeom prst="rect">
            <a:avLst/>
          </a:prstGeom>
        </p:spPr>
      </p:pic>
    </p:spTree>
    <p:extLst>
      <p:ext uri="{BB962C8B-B14F-4D97-AF65-F5344CB8AC3E}">
        <p14:creationId xmlns:p14="http://schemas.microsoft.com/office/powerpoint/2010/main" val="2504646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0693" cy="460534"/>
          </a:xfrm>
          <a:prstGeom prst="rect">
            <a:avLst/>
          </a:prstGeom>
        </p:spPr>
        <p:txBody>
          <a:bodyPr vert="horz" lIns="92195" tIns="46098" rIns="92195" bIns="46098" rtlCol="0"/>
          <a:lstStyle>
            <a:lvl1pPr algn="l">
              <a:defRPr sz="1200"/>
            </a:lvl1pPr>
          </a:lstStyle>
          <a:p>
            <a:endParaRPr lang="en-US"/>
          </a:p>
        </p:txBody>
      </p:sp>
      <p:sp>
        <p:nvSpPr>
          <p:cNvPr id="3" name="Date Placeholder 2"/>
          <p:cNvSpPr>
            <a:spLocks noGrp="1"/>
          </p:cNvSpPr>
          <p:nvPr>
            <p:ph type="dt" idx="1"/>
          </p:nvPr>
        </p:nvSpPr>
        <p:spPr>
          <a:xfrm>
            <a:off x="3922381" y="0"/>
            <a:ext cx="3000693" cy="460534"/>
          </a:xfrm>
          <a:prstGeom prst="rect">
            <a:avLst/>
          </a:prstGeom>
        </p:spPr>
        <p:txBody>
          <a:bodyPr vert="horz" lIns="92195" tIns="46098" rIns="92195" bIns="46098" rtlCol="0"/>
          <a:lstStyle>
            <a:lvl1pPr algn="r">
              <a:defRPr sz="1200"/>
            </a:lvl1pPr>
          </a:lstStyle>
          <a:p>
            <a:fld id="{470C74E3-30B5-4724-A0FF-83E6B68AD16D}" type="datetimeFigureOut">
              <a:rPr lang="en-US" smtClean="0"/>
              <a:t>7/17/2015</a:t>
            </a:fld>
            <a:endParaRPr lang="en-US"/>
          </a:p>
        </p:txBody>
      </p:sp>
      <p:sp>
        <p:nvSpPr>
          <p:cNvPr id="4" name="Slide Image Placeholder 3"/>
          <p:cNvSpPr>
            <a:spLocks noGrp="1" noRot="1" noChangeAspect="1"/>
          </p:cNvSpPr>
          <p:nvPr>
            <p:ph type="sldImg" idx="2"/>
          </p:nvPr>
        </p:nvSpPr>
        <p:spPr>
          <a:xfrm>
            <a:off x="1160463" y="692150"/>
            <a:ext cx="4603750" cy="3452813"/>
          </a:xfrm>
          <a:prstGeom prst="rect">
            <a:avLst/>
          </a:prstGeom>
          <a:noFill/>
          <a:ln w="12700">
            <a:solidFill>
              <a:prstClr val="black"/>
            </a:solidFill>
          </a:ln>
        </p:spPr>
        <p:txBody>
          <a:bodyPr vert="horz" lIns="92195" tIns="46098" rIns="92195" bIns="46098"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5" tIns="46098" rIns="92195" bIns="4609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48543"/>
            <a:ext cx="3000693" cy="460534"/>
          </a:xfrm>
          <a:prstGeom prst="rect">
            <a:avLst/>
          </a:prstGeom>
        </p:spPr>
        <p:txBody>
          <a:bodyPr vert="horz" lIns="92195" tIns="46098" rIns="92195" bIns="46098" rtlCol="0" anchor="b"/>
          <a:lstStyle>
            <a:lvl1pPr algn="l">
              <a:defRPr sz="1200"/>
            </a:lvl1pPr>
          </a:lstStyle>
          <a:p>
            <a:endParaRPr lang="en-US"/>
          </a:p>
        </p:txBody>
      </p:sp>
      <p:sp>
        <p:nvSpPr>
          <p:cNvPr id="7" name="Slide Number Placeholder 6"/>
          <p:cNvSpPr>
            <a:spLocks noGrp="1"/>
          </p:cNvSpPr>
          <p:nvPr>
            <p:ph type="sldNum" sz="quarter" idx="5"/>
          </p:nvPr>
        </p:nvSpPr>
        <p:spPr>
          <a:xfrm>
            <a:off x="3922381" y="8748543"/>
            <a:ext cx="3000693" cy="460534"/>
          </a:xfrm>
          <a:prstGeom prst="rect">
            <a:avLst/>
          </a:prstGeom>
        </p:spPr>
        <p:txBody>
          <a:bodyPr vert="horz" lIns="92195" tIns="46098" rIns="92195" bIns="46098" rtlCol="0" anchor="b"/>
          <a:lstStyle>
            <a:lvl1pPr algn="r">
              <a:defRPr sz="1200"/>
            </a:lvl1pPr>
          </a:lstStyle>
          <a:p>
            <a:fld id="{D03AAA13-329F-4CAC-A7C3-935D2761BB4E}" type="slidenum">
              <a:rPr lang="en-US" smtClean="0"/>
              <a:t>‹#›</a:t>
            </a:fld>
            <a:endParaRPr lang="en-US"/>
          </a:p>
        </p:txBody>
      </p:sp>
    </p:spTree>
    <p:extLst>
      <p:ext uri="{BB962C8B-B14F-4D97-AF65-F5344CB8AC3E}">
        <p14:creationId xmlns:p14="http://schemas.microsoft.com/office/powerpoint/2010/main" val="2160607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1</a:t>
            </a:fld>
            <a:endParaRPr lang="en-US"/>
          </a:p>
        </p:txBody>
      </p:sp>
    </p:spTree>
    <p:extLst>
      <p:ext uri="{BB962C8B-B14F-4D97-AF65-F5344CB8AC3E}">
        <p14:creationId xmlns:p14="http://schemas.microsoft.com/office/powerpoint/2010/main" val="2217861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13</a:t>
            </a:fld>
            <a:endParaRPr lang="en-US"/>
          </a:p>
        </p:txBody>
      </p:sp>
    </p:spTree>
    <p:extLst>
      <p:ext uri="{BB962C8B-B14F-4D97-AF65-F5344CB8AC3E}">
        <p14:creationId xmlns:p14="http://schemas.microsoft.com/office/powerpoint/2010/main" val="12003746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14</a:t>
            </a:fld>
            <a:endParaRPr lang="en-US"/>
          </a:p>
        </p:txBody>
      </p:sp>
    </p:spTree>
    <p:extLst>
      <p:ext uri="{BB962C8B-B14F-4D97-AF65-F5344CB8AC3E}">
        <p14:creationId xmlns:p14="http://schemas.microsoft.com/office/powerpoint/2010/main" val="1310246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2</a:t>
            </a:fld>
            <a:endParaRPr lang="en-US"/>
          </a:p>
        </p:txBody>
      </p:sp>
    </p:spTree>
    <p:extLst>
      <p:ext uri="{BB962C8B-B14F-4D97-AF65-F5344CB8AC3E}">
        <p14:creationId xmlns:p14="http://schemas.microsoft.com/office/powerpoint/2010/main" val="2772620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3</a:t>
            </a:fld>
            <a:endParaRPr lang="en-US"/>
          </a:p>
        </p:txBody>
      </p:sp>
    </p:spTree>
    <p:extLst>
      <p:ext uri="{BB962C8B-B14F-4D97-AF65-F5344CB8AC3E}">
        <p14:creationId xmlns:p14="http://schemas.microsoft.com/office/powerpoint/2010/main" val="2455451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5</a:t>
            </a:fld>
            <a:endParaRPr lang="en-US"/>
          </a:p>
        </p:txBody>
      </p:sp>
    </p:spTree>
    <p:extLst>
      <p:ext uri="{BB962C8B-B14F-4D97-AF65-F5344CB8AC3E}">
        <p14:creationId xmlns:p14="http://schemas.microsoft.com/office/powerpoint/2010/main" val="1740901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7</a:t>
            </a:fld>
            <a:endParaRPr lang="en-US"/>
          </a:p>
        </p:txBody>
      </p:sp>
    </p:spTree>
    <p:extLst>
      <p:ext uri="{BB962C8B-B14F-4D97-AF65-F5344CB8AC3E}">
        <p14:creationId xmlns:p14="http://schemas.microsoft.com/office/powerpoint/2010/main" val="1520014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8</a:t>
            </a:fld>
            <a:endParaRPr lang="en-US"/>
          </a:p>
        </p:txBody>
      </p:sp>
    </p:spTree>
    <p:extLst>
      <p:ext uri="{BB962C8B-B14F-4D97-AF65-F5344CB8AC3E}">
        <p14:creationId xmlns:p14="http://schemas.microsoft.com/office/powerpoint/2010/main" val="2381712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9</a:t>
            </a:fld>
            <a:endParaRPr lang="en-US"/>
          </a:p>
        </p:txBody>
      </p:sp>
    </p:spTree>
    <p:extLst>
      <p:ext uri="{BB962C8B-B14F-4D97-AF65-F5344CB8AC3E}">
        <p14:creationId xmlns:p14="http://schemas.microsoft.com/office/powerpoint/2010/main" val="1305854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10</a:t>
            </a:fld>
            <a:endParaRPr lang="en-US"/>
          </a:p>
        </p:txBody>
      </p:sp>
    </p:spTree>
    <p:extLst>
      <p:ext uri="{BB962C8B-B14F-4D97-AF65-F5344CB8AC3E}">
        <p14:creationId xmlns:p14="http://schemas.microsoft.com/office/powerpoint/2010/main" val="864247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AAA13-329F-4CAC-A7C3-935D2761BB4E}" type="slidenum">
              <a:rPr lang="en-US" smtClean="0"/>
              <a:t>12</a:t>
            </a:fld>
            <a:endParaRPr lang="en-US"/>
          </a:p>
        </p:txBody>
      </p:sp>
    </p:spTree>
    <p:extLst>
      <p:ext uri="{BB962C8B-B14F-4D97-AF65-F5344CB8AC3E}">
        <p14:creationId xmlns:p14="http://schemas.microsoft.com/office/powerpoint/2010/main" val="207081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a:xfrm>
            <a:off x="8647272" y="6407944"/>
            <a:ext cx="365760" cy="365125"/>
          </a:xfrm>
          <a:prstGeom prst="rect">
            <a:avLst/>
          </a:prstGeom>
        </p:spPr>
        <p:txBody>
          <a:bodyPr/>
          <a:lstStyle>
            <a:lvl1pPr>
              <a:defRPr>
                <a:solidFill>
                  <a:srgbClr val="FFFFFF"/>
                </a:solidFill>
              </a:defRPr>
            </a:lvl1pPr>
            <a:extLst/>
          </a:lstStyle>
          <a:p>
            <a:fld id="{77336A05-F7D5-4548-B17F-541F80DB4B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77336A05-F7D5-4548-B17F-541F80DB4B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77336A05-F7D5-4548-B17F-541F80DB4B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8153400" y="6407944"/>
            <a:ext cx="859632" cy="365125"/>
          </a:xfrm>
          <a:prstGeom prst="rect">
            <a:avLst/>
          </a:prstGeom>
        </p:spPr>
        <p:txBody>
          <a:bodyPr/>
          <a:lstStyle>
            <a:lvl1pPr algn="r">
              <a:defRPr sz="2400">
                <a:latin typeface="Calibri" panose="020F0502020204030204" pitchFamily="34" charset="0"/>
              </a:defRPr>
            </a:lvl1pPr>
            <a:extLst/>
          </a:lstStyle>
          <a:p>
            <a:fld id="{77336A05-F7D5-4548-B17F-541F80DB4B9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77336A05-F7D5-4548-B17F-541F80DB4B9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extLst/>
          </a:lstStyle>
          <a:p>
            <a:fld id="{77336A05-F7D5-4548-B17F-541F80DB4B9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9" name="Slide Number Placeholder 8"/>
          <p:cNvSpPr>
            <a:spLocks noGrp="1"/>
          </p:cNvSpPr>
          <p:nvPr>
            <p:ph type="sldNum" sz="quarter" idx="12"/>
          </p:nvPr>
        </p:nvSpPr>
        <p:spPr>
          <a:xfrm>
            <a:off x="8647272" y="6407944"/>
            <a:ext cx="365760" cy="365125"/>
          </a:xfrm>
          <a:prstGeom prst="rect">
            <a:avLst/>
          </a:prstGeom>
        </p:spPr>
        <p:txBody>
          <a:bodyPr/>
          <a:lstStyle>
            <a:extLst/>
          </a:lstStyle>
          <a:p>
            <a:fld id="{77336A05-F7D5-4548-B17F-541F80DB4B9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5" name="Slide Number Placeholder 4"/>
          <p:cNvSpPr>
            <a:spLocks noGrp="1"/>
          </p:cNvSpPr>
          <p:nvPr>
            <p:ph type="sldNum" sz="quarter" idx="12"/>
          </p:nvPr>
        </p:nvSpPr>
        <p:spPr>
          <a:xfrm>
            <a:off x="8647272" y="6407944"/>
            <a:ext cx="365760" cy="365125"/>
          </a:xfrm>
          <a:prstGeom prst="rect">
            <a:avLst/>
          </a:prstGeom>
        </p:spPr>
        <p:txBody>
          <a:bodyPr/>
          <a:lstStyle>
            <a:extLst/>
          </a:lstStyle>
          <a:p>
            <a:fld id="{77336A05-F7D5-4548-B17F-541F80DB4B9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4" name="Slide Number Placeholder 3"/>
          <p:cNvSpPr>
            <a:spLocks noGrp="1"/>
          </p:cNvSpPr>
          <p:nvPr>
            <p:ph type="sldNum" sz="quarter" idx="12"/>
          </p:nvPr>
        </p:nvSpPr>
        <p:spPr>
          <a:xfrm>
            <a:off x="8647272" y="6407944"/>
            <a:ext cx="365760" cy="365125"/>
          </a:xfrm>
          <a:prstGeom prst="rect">
            <a:avLst/>
          </a:prstGeom>
        </p:spPr>
        <p:txBody>
          <a:bodyPr/>
          <a:lstStyle>
            <a:extLst/>
          </a:lstStyle>
          <a:p>
            <a:fld id="{77336A05-F7D5-4548-B17F-541F80DB4B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extLst/>
          </a:lstStyle>
          <a:p>
            <a:fld id="{77336A05-F7D5-4548-B17F-541F80DB4B9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lvl1pPr>
              <a:defRPr>
                <a:solidFill>
                  <a:schemeClr val="tx1"/>
                </a:solidFill>
              </a:defRPr>
            </a:lvl1pPr>
            <a:extLst/>
          </a:lstStyle>
          <a:p>
            <a:fld id="{77336A05-F7D5-4548-B17F-541F80DB4B9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143962"/>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Descended Into Hell?</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000696"/>
            <a:ext cx="7772400" cy="1199704"/>
          </a:xfrm>
        </p:spPr>
        <p:txBody>
          <a:bodyPr>
            <a:noAutofit/>
          </a:bodyPr>
          <a:lstStyle/>
          <a:p>
            <a:pPr algn="ctr"/>
            <a:r>
              <a:rPr lang="en-US" sz="3200" dirty="0" smtClean="0">
                <a:solidFill>
                  <a:schemeClr val="tx1"/>
                </a:solidFill>
                <a:latin typeface="Calibri" panose="020F0502020204030204" pitchFamily="34" charset="0"/>
              </a:rPr>
              <a:t>A Biblical Examination of Where Christ Went </a:t>
            </a:r>
            <a:br>
              <a:rPr lang="en-US" sz="3200" dirty="0" smtClean="0">
                <a:solidFill>
                  <a:schemeClr val="tx1"/>
                </a:solidFill>
                <a:latin typeface="Calibri" panose="020F0502020204030204" pitchFamily="34" charset="0"/>
              </a:rPr>
            </a:br>
            <a:r>
              <a:rPr lang="en-US" sz="3200" dirty="0" smtClean="0">
                <a:solidFill>
                  <a:schemeClr val="tx1"/>
                </a:solidFill>
                <a:latin typeface="Calibri" panose="020F0502020204030204" pitchFamily="34" charset="0"/>
              </a:rPr>
              <a:t>and </a:t>
            </a:r>
            <a:r>
              <a:rPr lang="en-US" sz="3200" dirty="0">
                <a:solidFill>
                  <a:schemeClr val="tx1"/>
                </a:solidFill>
                <a:latin typeface="Calibri" panose="020F0502020204030204" pitchFamily="34" charset="0"/>
              </a:rPr>
              <a:t>t</a:t>
            </a:r>
            <a:r>
              <a:rPr lang="en-US" sz="3200" dirty="0" smtClean="0">
                <a:solidFill>
                  <a:schemeClr val="tx1"/>
                </a:solidFill>
                <a:latin typeface="Calibri" panose="020F0502020204030204" pitchFamily="34" charset="0"/>
              </a:rPr>
              <a:t>he Saints Go After Death</a:t>
            </a:r>
          </a:p>
          <a:p>
            <a:pPr algn="ctr"/>
            <a:r>
              <a:rPr lang="en-US" sz="3200" i="1" dirty="0">
                <a:solidFill>
                  <a:schemeClr val="tx1"/>
                </a:solidFill>
                <a:latin typeface="Calibri" panose="020F0502020204030204" pitchFamily="34" charset="0"/>
              </a:rPr>
              <a:t>b</a:t>
            </a:r>
            <a:r>
              <a:rPr lang="en-US" sz="3200" i="1" dirty="0" smtClean="0">
                <a:solidFill>
                  <a:schemeClr val="tx1"/>
                </a:solidFill>
                <a:latin typeface="Calibri" panose="020F0502020204030204" pitchFamily="34" charset="0"/>
              </a:rPr>
              <a:t>y Eric Douma</a:t>
            </a:r>
          </a:p>
          <a:p>
            <a:pPr algn="ctr"/>
            <a:r>
              <a:rPr lang="en-US" sz="3200" dirty="0" smtClean="0">
                <a:solidFill>
                  <a:schemeClr val="tx1"/>
                </a:solidFill>
                <a:latin typeface="Calibri" panose="020F0502020204030204" pitchFamily="34" charset="0"/>
              </a:rPr>
              <a:t>Gospel of Grace Fellowship</a:t>
            </a:r>
          </a:p>
          <a:p>
            <a:pPr algn="ctr"/>
            <a:endParaRPr lang="en-US" sz="2400" dirty="0">
              <a:solidFill>
                <a:schemeClr val="tx1"/>
              </a:solidFill>
              <a:latin typeface="Calibri" panose="020F0502020204030204" pitchFamily="34" charset="0"/>
            </a:endParaRPr>
          </a:p>
          <a:p>
            <a:pPr algn="ctr"/>
            <a:r>
              <a:rPr lang="en-US" sz="3200" dirty="0" smtClean="0">
                <a:solidFill>
                  <a:schemeClr val="tx1"/>
                </a:solidFill>
                <a:latin typeface="Calibri" panose="020F0502020204030204" pitchFamily="34" charset="0"/>
              </a:rPr>
              <a:t>July 19, 2015</a:t>
            </a:r>
            <a:endParaRPr lang="en-US" sz="32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667972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800" cy="5334000"/>
          </a:xfrm>
        </p:spPr>
        <p:txBody>
          <a:bodyPr>
            <a:noAutofit/>
          </a:bodyPr>
          <a:lstStyle/>
          <a:p>
            <a:pPr marL="109728" indent="0">
              <a:lnSpc>
                <a:spcPts val="3200"/>
              </a:lnSpc>
              <a:spcBef>
                <a:spcPts val="0"/>
              </a:spcBef>
              <a:spcAft>
                <a:spcPts val="1200"/>
              </a:spcAft>
              <a:buNone/>
            </a:pPr>
            <a:r>
              <a:rPr lang="en-US" sz="3200" u="sng" dirty="0" smtClean="0">
                <a:latin typeface="Arial" panose="020B0604020202020204" pitchFamily="34" charset="0"/>
                <a:cs typeface="Arial" panose="020B0604020202020204" pitchFamily="34" charset="0"/>
              </a:rPr>
              <a:t>Genesis 5:24</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Enoch walked with God; and he was not, </a:t>
            </a:r>
            <a:r>
              <a:rPr lang="en-US" sz="3200" dirty="0">
                <a:solidFill>
                  <a:srgbClr val="FF0000"/>
                </a:solidFill>
                <a:latin typeface="Arial" panose="020B0604020202020204" pitchFamily="34" charset="0"/>
                <a:cs typeface="Arial" panose="020B0604020202020204" pitchFamily="34" charset="0"/>
              </a:rPr>
              <a:t>for God took him</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marL="109728" indent="0">
              <a:lnSpc>
                <a:spcPts val="3200"/>
              </a:lnSpc>
              <a:spcBef>
                <a:spcPts val="0"/>
              </a:spcBef>
              <a:spcAft>
                <a:spcPts val="1200"/>
              </a:spcAft>
              <a:buNone/>
            </a:pPr>
            <a:r>
              <a:rPr lang="en-US" sz="3200" u="sng" dirty="0" smtClean="0">
                <a:latin typeface="Arial" panose="020B0604020202020204" pitchFamily="34" charset="0"/>
                <a:cs typeface="Arial" panose="020B0604020202020204" pitchFamily="34" charset="0"/>
              </a:rPr>
              <a:t>Psalm 23:6</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Surely goodness and lovingkindness will follow me all the days of my life, </a:t>
            </a:r>
            <a:r>
              <a:rPr lang="en-US" sz="3200" dirty="0" smtClean="0">
                <a:latin typeface="Arial" panose="020B0604020202020204" pitchFamily="34" charset="0"/>
                <a:cs typeface="Arial" panose="020B0604020202020204" pitchFamily="34" charset="0"/>
              </a:rPr>
              <a:t>and</a:t>
            </a:r>
            <a:r>
              <a:rPr lang="en-US" sz="3200" dirty="0" smtClean="0">
                <a:solidFill>
                  <a:srgbClr val="FF0000"/>
                </a:solidFill>
                <a:latin typeface="Arial" panose="020B0604020202020204" pitchFamily="34" charset="0"/>
                <a:cs typeface="Arial" panose="020B0604020202020204" pitchFamily="34" charset="0"/>
              </a:rPr>
              <a:t> </a:t>
            </a:r>
            <a:r>
              <a:rPr lang="en-US" sz="3200" dirty="0">
                <a:solidFill>
                  <a:srgbClr val="FF0000"/>
                </a:solidFill>
                <a:latin typeface="Arial" panose="020B0604020202020204" pitchFamily="34" charset="0"/>
                <a:cs typeface="Arial" panose="020B0604020202020204" pitchFamily="34" charset="0"/>
              </a:rPr>
              <a:t>I will dwell in the house of the LORD forever</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marL="109728" indent="0">
              <a:lnSpc>
                <a:spcPts val="3200"/>
              </a:lnSpc>
              <a:spcBef>
                <a:spcPts val="0"/>
              </a:spcBef>
              <a:spcAft>
                <a:spcPts val="1200"/>
              </a:spcAft>
              <a:buNone/>
            </a:pPr>
            <a:r>
              <a:rPr lang="en-US" sz="3200" u="sng" dirty="0" smtClean="0">
                <a:latin typeface="Arial" panose="020B0604020202020204" pitchFamily="34" charset="0"/>
                <a:cs typeface="Arial" panose="020B0604020202020204" pitchFamily="34" charset="0"/>
              </a:rPr>
              <a:t>Psalm 49:15</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But God will redeem my soul from the power of </a:t>
            </a:r>
            <a:r>
              <a:rPr lang="en-US" sz="3200" dirty="0" err="1">
                <a:latin typeface="Arial" panose="020B0604020202020204" pitchFamily="34" charset="0"/>
                <a:cs typeface="Arial" panose="020B0604020202020204" pitchFamily="34" charset="0"/>
              </a:rPr>
              <a:t>Sheol</a:t>
            </a:r>
            <a:r>
              <a:rPr lang="en-US" sz="3200" dirty="0">
                <a:latin typeface="Arial" panose="020B0604020202020204" pitchFamily="34" charset="0"/>
                <a:cs typeface="Arial" panose="020B0604020202020204" pitchFamily="34" charset="0"/>
              </a:rPr>
              <a:t>, </a:t>
            </a:r>
            <a:r>
              <a:rPr lang="en-US" sz="3200" dirty="0" smtClean="0">
                <a:solidFill>
                  <a:srgbClr val="FF0000"/>
                </a:solidFill>
                <a:latin typeface="Arial" panose="020B0604020202020204" pitchFamily="34" charset="0"/>
                <a:cs typeface="Arial" panose="020B0604020202020204" pitchFamily="34" charset="0"/>
              </a:rPr>
              <a:t>for </a:t>
            </a:r>
            <a:r>
              <a:rPr lang="en-US" sz="3200" dirty="0">
                <a:solidFill>
                  <a:srgbClr val="FF0000"/>
                </a:solidFill>
                <a:latin typeface="Arial" panose="020B0604020202020204" pitchFamily="34" charset="0"/>
                <a:cs typeface="Arial" panose="020B0604020202020204" pitchFamily="34" charset="0"/>
              </a:rPr>
              <a:t>He will receive me</a:t>
            </a:r>
            <a:r>
              <a:rPr lang="en-US" sz="3200" dirty="0">
                <a:latin typeface="Arial" panose="020B0604020202020204" pitchFamily="34" charset="0"/>
                <a:cs typeface="Arial" panose="020B0604020202020204" pitchFamily="34" charset="0"/>
              </a:rPr>
              <a:t>. Selah</a:t>
            </a:r>
            <a:r>
              <a:rPr lang="en-US" sz="3200" dirty="0" smtClean="0">
                <a:latin typeface="Arial" panose="020B0604020202020204" pitchFamily="34" charset="0"/>
                <a:cs typeface="Arial" panose="020B0604020202020204" pitchFamily="34" charset="0"/>
              </a:rPr>
              <a:t>.</a:t>
            </a:r>
          </a:p>
          <a:p>
            <a:pPr marL="109728" indent="0">
              <a:lnSpc>
                <a:spcPts val="3200"/>
              </a:lnSpc>
              <a:spcBef>
                <a:spcPts val="0"/>
              </a:spcBef>
              <a:spcAft>
                <a:spcPts val="1200"/>
              </a:spcAft>
              <a:buNone/>
            </a:pPr>
            <a:r>
              <a:rPr lang="en-US" sz="3200" u="sng" dirty="0" smtClean="0">
                <a:latin typeface="Arial" panose="020B0604020202020204" pitchFamily="34" charset="0"/>
                <a:cs typeface="Arial" panose="020B0604020202020204" pitchFamily="34" charset="0"/>
              </a:rPr>
              <a:t>Psalm 73:24</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With Your counsel You will guide me, </a:t>
            </a:r>
            <a:r>
              <a:rPr lang="en-US" sz="3200" dirty="0" smtClean="0">
                <a:solidFill>
                  <a:srgbClr val="FF0000"/>
                </a:solidFill>
                <a:latin typeface="Arial" panose="020B0604020202020204" pitchFamily="34" charset="0"/>
                <a:cs typeface="Arial" panose="020B0604020202020204" pitchFamily="34" charset="0"/>
              </a:rPr>
              <a:t>and </a:t>
            </a:r>
            <a:r>
              <a:rPr lang="en-US" sz="3200" dirty="0">
                <a:solidFill>
                  <a:srgbClr val="FF0000"/>
                </a:solidFill>
                <a:latin typeface="Arial" panose="020B0604020202020204" pitchFamily="34" charset="0"/>
                <a:cs typeface="Arial" panose="020B0604020202020204" pitchFamily="34" charset="0"/>
              </a:rPr>
              <a:t>afterward receive me to glory</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152400"/>
            <a:ext cx="8382000" cy="7620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O.T. Saints Went to Heaven After Death </a:t>
            </a:r>
            <a:endParaRPr lang="en-US" sz="3200" dirty="0"/>
          </a:p>
        </p:txBody>
      </p:sp>
      <p:sp>
        <p:nvSpPr>
          <p:cNvPr id="4" name="Slide Number Placeholder 3"/>
          <p:cNvSpPr>
            <a:spLocks noGrp="1"/>
          </p:cNvSpPr>
          <p:nvPr>
            <p:ph type="sldNum" sz="quarter" idx="12"/>
          </p:nvPr>
        </p:nvSpPr>
        <p:spPr/>
        <p:txBody>
          <a:bodyPr/>
          <a:lstStyle/>
          <a:p>
            <a:fld id="{77336A05-F7D5-4548-B17F-541F80DB4B96}" type="slidenum">
              <a:rPr lang="en-US" smtClean="0"/>
              <a:t>10</a:t>
            </a:fld>
            <a:endParaRPr lang="en-US"/>
          </a:p>
        </p:txBody>
      </p:sp>
    </p:spTree>
    <p:extLst>
      <p:ext uri="{BB962C8B-B14F-4D97-AF65-F5344CB8AC3E}">
        <p14:creationId xmlns:p14="http://schemas.microsoft.com/office/powerpoint/2010/main" val="48201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84109"/>
            <a:ext cx="8686800" cy="4940491"/>
          </a:xfrm>
        </p:spPr>
        <p:txBody>
          <a:bodyPr>
            <a:normAutofit/>
          </a:bodyPr>
          <a:lstStyle/>
          <a:p>
            <a:pPr marL="109728" indent="0">
              <a:lnSpc>
                <a:spcPts val="3400"/>
              </a:lnSpc>
              <a:spcBef>
                <a:spcPts val="0"/>
              </a:spcBef>
              <a:spcAft>
                <a:spcPts val="1800"/>
              </a:spcAft>
              <a:buNone/>
            </a:pPr>
            <a:r>
              <a:rPr lang="en-US" sz="3200" u="sng" dirty="0" smtClean="0">
                <a:latin typeface="Arial" panose="020B0604020202020204" pitchFamily="34" charset="0"/>
                <a:cs typeface="Arial" panose="020B0604020202020204" pitchFamily="34" charset="0"/>
              </a:rPr>
              <a:t>Proverbs 14:32</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 The wicked is thrust down by his wrongdoing, </a:t>
            </a:r>
            <a:r>
              <a:rPr lang="en-US" sz="3200" dirty="0" smtClean="0">
                <a:latin typeface="Arial" panose="020B0604020202020204" pitchFamily="34" charset="0"/>
                <a:cs typeface="Arial" panose="020B0604020202020204" pitchFamily="34" charset="0"/>
              </a:rPr>
              <a:t>but </a:t>
            </a:r>
            <a:r>
              <a:rPr lang="en-US" sz="3200" dirty="0">
                <a:solidFill>
                  <a:srgbClr val="FF0000"/>
                </a:solidFill>
                <a:latin typeface="Arial" panose="020B0604020202020204" pitchFamily="34" charset="0"/>
                <a:cs typeface="Arial" panose="020B0604020202020204" pitchFamily="34" charset="0"/>
              </a:rPr>
              <a:t>the righteous has a refuge when he dies</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marL="109728" indent="0">
              <a:lnSpc>
                <a:spcPts val="3400"/>
              </a:lnSpc>
              <a:spcBef>
                <a:spcPts val="0"/>
              </a:spcBef>
              <a:spcAft>
                <a:spcPts val="1800"/>
              </a:spcAft>
              <a:buNone/>
            </a:pPr>
            <a:r>
              <a:rPr lang="en-US" sz="3200" u="sng" dirty="0" smtClean="0">
                <a:latin typeface="Arial" panose="020B0604020202020204" pitchFamily="34" charset="0"/>
                <a:cs typeface="Arial" panose="020B0604020202020204" pitchFamily="34" charset="0"/>
              </a:rPr>
              <a:t>Ecclesiastes 12:7</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then the dust will return to the earth as it was, </a:t>
            </a:r>
            <a:r>
              <a:rPr lang="en-US" sz="3200" dirty="0">
                <a:solidFill>
                  <a:srgbClr val="FF0000"/>
                </a:solidFill>
                <a:latin typeface="Arial" panose="020B0604020202020204" pitchFamily="34" charset="0"/>
                <a:cs typeface="Arial" panose="020B0604020202020204" pitchFamily="34" charset="0"/>
              </a:rPr>
              <a:t>and the spirit will return to God who gave it.</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marL="109728" indent="0">
              <a:lnSpc>
                <a:spcPts val="3400"/>
              </a:lnSpc>
              <a:spcBef>
                <a:spcPts val="0"/>
              </a:spcBef>
              <a:spcAft>
                <a:spcPts val="1800"/>
              </a:spcAft>
              <a:buNone/>
            </a:pPr>
            <a:r>
              <a:rPr lang="en-US" sz="3200" u="sng" dirty="0" smtClean="0">
                <a:latin typeface="Arial" panose="020B0604020202020204" pitchFamily="34" charset="0"/>
                <a:cs typeface="Arial" panose="020B0604020202020204" pitchFamily="34" charset="0"/>
              </a:rPr>
              <a:t>Mark 12:27</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He is not the God of the dead</a:t>
            </a:r>
            <a:r>
              <a:rPr lang="en-US" sz="3200" dirty="0">
                <a:solidFill>
                  <a:srgbClr val="FF0000"/>
                </a:solidFill>
                <a:latin typeface="Arial" panose="020B0604020202020204" pitchFamily="34" charset="0"/>
                <a:cs typeface="Arial" panose="020B0604020202020204" pitchFamily="34" charset="0"/>
              </a:rPr>
              <a:t>, but of the living</a:t>
            </a:r>
            <a:r>
              <a:rPr lang="en-US" sz="3200" dirty="0">
                <a:latin typeface="Arial" panose="020B0604020202020204" pitchFamily="34" charset="0"/>
                <a:cs typeface="Arial" panose="020B0604020202020204" pitchFamily="34" charset="0"/>
              </a:rPr>
              <a:t>; you are greatly mistaken</a:t>
            </a:r>
            <a:r>
              <a:rPr lang="en-US" sz="3200" dirty="0" smtClean="0">
                <a:latin typeface="Arial" panose="020B0604020202020204" pitchFamily="34" charset="0"/>
                <a:cs typeface="Arial" panose="020B0604020202020204" pitchFamily="34" charset="0"/>
              </a:rPr>
              <a:t>. </a:t>
            </a:r>
          </a:p>
          <a:p>
            <a:pPr marL="109728" indent="0">
              <a:lnSpc>
                <a:spcPts val="3400"/>
              </a:lnSpc>
              <a:spcBef>
                <a:spcPts val="0"/>
              </a:spcBef>
              <a:spcAft>
                <a:spcPts val="1800"/>
              </a:spcAft>
              <a:buNone/>
            </a:pP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7620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O.T. Saints </a:t>
            </a:r>
            <a:r>
              <a:rPr lang="en-US" sz="3200" dirty="0">
                <a:solidFill>
                  <a:srgbClr val="0070C0"/>
                </a:solidFill>
                <a:effectLst/>
                <a:latin typeface="Arial" panose="020B0604020202020204" pitchFamily="34" charset="0"/>
                <a:cs typeface="Arial" panose="020B0604020202020204" pitchFamily="34" charset="0"/>
              </a:rPr>
              <a:t>Went </a:t>
            </a:r>
            <a:r>
              <a:rPr lang="en-US" sz="3200" dirty="0" smtClean="0">
                <a:solidFill>
                  <a:srgbClr val="0070C0"/>
                </a:solidFill>
                <a:effectLst/>
                <a:latin typeface="Arial" panose="020B0604020202020204" pitchFamily="34" charset="0"/>
                <a:cs typeface="Arial" panose="020B0604020202020204" pitchFamily="34" charset="0"/>
              </a:rPr>
              <a:t>to </a:t>
            </a:r>
            <a:r>
              <a:rPr lang="en-US" sz="3200" dirty="0">
                <a:solidFill>
                  <a:srgbClr val="0070C0"/>
                </a:solidFill>
                <a:effectLst/>
                <a:latin typeface="Arial" panose="020B0604020202020204" pitchFamily="34" charset="0"/>
                <a:cs typeface="Arial" panose="020B0604020202020204" pitchFamily="34" charset="0"/>
              </a:rPr>
              <a:t>Heaven After Death </a:t>
            </a:r>
            <a:endParaRPr lang="en-US" sz="3200" dirty="0"/>
          </a:p>
        </p:txBody>
      </p:sp>
      <p:sp>
        <p:nvSpPr>
          <p:cNvPr id="4" name="Slide Number Placeholder 3"/>
          <p:cNvSpPr>
            <a:spLocks noGrp="1"/>
          </p:cNvSpPr>
          <p:nvPr>
            <p:ph type="sldNum" sz="quarter" idx="12"/>
          </p:nvPr>
        </p:nvSpPr>
        <p:spPr/>
        <p:txBody>
          <a:bodyPr/>
          <a:lstStyle/>
          <a:p>
            <a:fld id="{77336A05-F7D5-4548-B17F-541F80DB4B96}" type="slidenum">
              <a:rPr lang="en-US" smtClean="0"/>
              <a:t>11</a:t>
            </a:fld>
            <a:endParaRPr lang="en-US"/>
          </a:p>
        </p:txBody>
      </p:sp>
    </p:spTree>
    <p:extLst>
      <p:ext uri="{BB962C8B-B14F-4D97-AF65-F5344CB8AC3E}">
        <p14:creationId xmlns:p14="http://schemas.microsoft.com/office/powerpoint/2010/main" val="16394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686800" cy="5016691"/>
          </a:xfrm>
        </p:spPr>
        <p:txBody>
          <a:bodyPr>
            <a:normAutofit/>
          </a:bodyPr>
          <a:lstStyle/>
          <a:p>
            <a:pPr marL="109728" indent="0">
              <a:lnSpc>
                <a:spcPts val="3200"/>
              </a:lnSpc>
              <a:spcBef>
                <a:spcPts val="0"/>
              </a:spcBef>
              <a:spcAft>
                <a:spcPts val="1800"/>
              </a:spcAft>
              <a:buNone/>
            </a:pPr>
            <a:r>
              <a:rPr lang="en-US" sz="3000" u="sng" dirty="0" smtClean="0">
                <a:latin typeface="Arial" panose="020B0604020202020204" pitchFamily="34" charset="0"/>
                <a:cs typeface="Arial" panose="020B0604020202020204" pitchFamily="34" charset="0"/>
              </a:rPr>
              <a:t>Genesis 15:6</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Then he believed in the LORD; and </a:t>
            </a:r>
            <a:r>
              <a:rPr lang="en-US" sz="3000" dirty="0">
                <a:solidFill>
                  <a:srgbClr val="FF0000"/>
                </a:solidFill>
                <a:latin typeface="Arial" panose="020B0604020202020204" pitchFamily="34" charset="0"/>
                <a:cs typeface="Arial" panose="020B0604020202020204" pitchFamily="34" charset="0"/>
              </a:rPr>
              <a:t>He reckoned it to him as righteousness</a:t>
            </a:r>
            <a:r>
              <a:rPr lang="en-US" sz="3000" dirty="0">
                <a:latin typeface="Arial" panose="020B0604020202020204" pitchFamily="34" charset="0"/>
                <a:cs typeface="Arial" panose="020B0604020202020204" pitchFamily="34" charset="0"/>
              </a:rPr>
              <a:t>. </a:t>
            </a:r>
            <a:endParaRPr lang="en-US" sz="3000" dirty="0" smtClean="0">
              <a:latin typeface="Arial" panose="020B0604020202020204" pitchFamily="34" charset="0"/>
              <a:cs typeface="Arial" panose="020B0604020202020204" pitchFamily="34" charset="0"/>
            </a:endParaRPr>
          </a:p>
          <a:p>
            <a:pPr marL="109728" indent="0">
              <a:lnSpc>
                <a:spcPts val="3200"/>
              </a:lnSpc>
              <a:spcBef>
                <a:spcPts val="0"/>
              </a:spcBef>
              <a:spcAft>
                <a:spcPts val="1800"/>
              </a:spcAft>
              <a:buNone/>
            </a:pPr>
            <a:r>
              <a:rPr lang="en-US" sz="3000" u="sng" dirty="0" smtClean="0">
                <a:latin typeface="Arial" panose="020B0604020202020204" pitchFamily="34" charset="0"/>
                <a:cs typeface="Arial" panose="020B0604020202020204" pitchFamily="34" charset="0"/>
              </a:rPr>
              <a:t>Romans 4:6-8</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 So also David speaks of the blessedness of those to whom God reckons righteousness apart from works:  </a:t>
            </a:r>
            <a:r>
              <a:rPr lang="en-US" sz="3000" u="sng" dirty="0">
                <a:latin typeface="Arial" panose="020B0604020202020204" pitchFamily="34" charset="0"/>
                <a:cs typeface="Arial" panose="020B0604020202020204" pitchFamily="34" charset="0"/>
              </a:rPr>
              <a:t>7</a:t>
            </a:r>
            <a:r>
              <a:rPr lang="en-US" sz="3000" dirty="0">
                <a:latin typeface="Arial" panose="020B0604020202020204" pitchFamily="34" charset="0"/>
                <a:cs typeface="Arial" panose="020B0604020202020204" pitchFamily="34" charset="0"/>
              </a:rPr>
              <a:t> “Blessed are those whose iniquities are forgiven, and whose sins are covered;  </a:t>
            </a:r>
            <a:r>
              <a:rPr lang="en-US" sz="3000" u="sng" dirty="0">
                <a:latin typeface="Arial" panose="020B0604020202020204" pitchFamily="34" charset="0"/>
                <a:cs typeface="Arial" panose="020B0604020202020204" pitchFamily="34" charset="0"/>
              </a:rPr>
              <a:t>8</a:t>
            </a:r>
            <a:r>
              <a:rPr lang="en-US" sz="3000" dirty="0">
                <a:latin typeface="Arial" panose="020B0604020202020204" pitchFamily="34" charset="0"/>
                <a:cs typeface="Arial" panose="020B0604020202020204" pitchFamily="34" charset="0"/>
              </a:rPr>
              <a:t> </a:t>
            </a:r>
            <a:r>
              <a:rPr lang="en-US" sz="3000" dirty="0">
                <a:solidFill>
                  <a:srgbClr val="FF0000"/>
                </a:solidFill>
                <a:latin typeface="Arial" panose="020B0604020202020204" pitchFamily="34" charset="0"/>
                <a:cs typeface="Arial" panose="020B0604020202020204" pitchFamily="34" charset="0"/>
              </a:rPr>
              <a:t>blessed is the one against whom the Lord will not reckon sin</a:t>
            </a:r>
            <a:r>
              <a:rPr lang="en-US" sz="3000" dirty="0">
                <a:latin typeface="Arial" panose="020B0604020202020204" pitchFamily="34" charset="0"/>
                <a:cs typeface="Arial" panose="020B0604020202020204" pitchFamily="34" charset="0"/>
              </a:rPr>
              <a:t>.” </a:t>
            </a:r>
            <a:endParaRPr lang="en-US" sz="3000" dirty="0" smtClean="0">
              <a:latin typeface="Arial" panose="020B0604020202020204" pitchFamily="34" charset="0"/>
              <a:cs typeface="Arial" panose="020B0604020202020204" pitchFamily="34" charset="0"/>
            </a:endParaRPr>
          </a:p>
          <a:p>
            <a:pPr marL="109728" indent="0">
              <a:lnSpc>
                <a:spcPts val="3200"/>
              </a:lnSpc>
              <a:spcBef>
                <a:spcPts val="0"/>
              </a:spcBef>
              <a:spcAft>
                <a:spcPts val="1800"/>
              </a:spcAft>
              <a:buNone/>
            </a:pPr>
            <a:r>
              <a:rPr lang="en-US" sz="3000" u="sng" dirty="0" smtClean="0">
                <a:latin typeface="Arial" panose="020B0604020202020204" pitchFamily="34" charset="0"/>
                <a:cs typeface="Arial" panose="020B0604020202020204" pitchFamily="34" charset="0"/>
              </a:rPr>
              <a:t>Psalm 116:15</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 Precious in the sight of the LORD Is the death of His godly ones. </a:t>
            </a:r>
            <a:endParaRPr lang="en-US" sz="3000" u="sng"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0"/>
            <a:ext cx="8229600" cy="9144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Will God Abandon the Righteous? </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336A05-F7D5-4548-B17F-541F80DB4B96}" type="slidenum">
              <a:rPr lang="en-US" smtClean="0"/>
              <a:t>12</a:t>
            </a:fld>
            <a:endParaRPr lang="en-US"/>
          </a:p>
        </p:txBody>
      </p:sp>
    </p:spTree>
    <p:extLst>
      <p:ext uri="{BB962C8B-B14F-4D97-AF65-F5344CB8AC3E}">
        <p14:creationId xmlns:p14="http://schemas.microsoft.com/office/powerpoint/2010/main" val="35921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36509"/>
            <a:ext cx="8763000" cy="4788091"/>
          </a:xfrm>
        </p:spPr>
        <p:txBody>
          <a:bodyPr>
            <a:normAutofit/>
          </a:bodyPr>
          <a:lstStyle/>
          <a:p>
            <a:pPr marL="109728" indent="0">
              <a:buNone/>
            </a:pPr>
            <a:r>
              <a:rPr lang="en-US" sz="3200" u="sng" dirty="0" smtClean="0">
                <a:latin typeface="Arial" panose="020B0604020202020204" pitchFamily="34" charset="0"/>
                <a:cs typeface="Arial" panose="020B0604020202020204" pitchFamily="34" charset="0"/>
              </a:rPr>
              <a:t>John 8:56 ESV</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Your father Abraham rejoiced that he would see </a:t>
            </a:r>
            <a:r>
              <a:rPr lang="en-US" sz="3200" dirty="0" smtClean="0">
                <a:latin typeface="Arial" panose="020B0604020202020204" pitchFamily="34" charset="0"/>
                <a:cs typeface="Arial" panose="020B0604020202020204" pitchFamily="34" charset="0"/>
              </a:rPr>
              <a:t>My </a:t>
            </a:r>
            <a:r>
              <a:rPr lang="en-US" sz="3200" dirty="0">
                <a:latin typeface="Arial" panose="020B0604020202020204" pitchFamily="34" charset="0"/>
                <a:cs typeface="Arial" panose="020B0604020202020204" pitchFamily="34" charset="0"/>
              </a:rPr>
              <a:t>day</a:t>
            </a:r>
            <a:r>
              <a:rPr lang="en-US" sz="3200" dirty="0">
                <a:solidFill>
                  <a:srgbClr val="FF0000"/>
                </a:solidFill>
                <a:latin typeface="Arial" panose="020B0604020202020204" pitchFamily="34" charset="0"/>
                <a:cs typeface="Arial" panose="020B0604020202020204" pitchFamily="34" charset="0"/>
              </a:rPr>
              <a:t>. He saw it and was glad</a:t>
            </a: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0"/>
            <a:ext cx="8763000" cy="1143000"/>
          </a:xfrm>
        </p:spPr>
        <p:txBody>
          <a:bodyPr>
            <a:no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One Savior, One Cross, </a:t>
            </a:r>
            <a:br>
              <a:rPr lang="en-US" sz="3600" dirty="0" smtClean="0">
                <a:solidFill>
                  <a:srgbClr val="0070C0"/>
                </a:solidFill>
                <a:effectLst/>
                <a:latin typeface="Arial" panose="020B0604020202020204" pitchFamily="34" charset="0"/>
                <a:cs typeface="Arial" panose="020B0604020202020204" pitchFamily="34" charset="0"/>
              </a:rPr>
            </a:br>
            <a:r>
              <a:rPr lang="en-US" sz="3600" dirty="0" smtClean="0">
                <a:solidFill>
                  <a:srgbClr val="0070C0"/>
                </a:solidFill>
                <a:effectLst/>
                <a:latin typeface="Arial" panose="020B0604020202020204" pitchFamily="34" charset="0"/>
                <a:cs typeface="Arial" panose="020B0604020202020204" pitchFamily="34" charset="0"/>
              </a:rPr>
              <a:t>One Faith, One Salvation</a:t>
            </a:r>
            <a:endParaRPr lang="en-US" sz="36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flipV="1">
            <a:off x="152400" y="4660709"/>
            <a:ext cx="8991600" cy="762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267200" y="3784409"/>
            <a:ext cx="0" cy="9144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4000500" y="4051109"/>
            <a:ext cx="5334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67267" y="3963066"/>
            <a:ext cx="16764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Abraham</a:t>
            </a:r>
            <a:endParaRPr lang="en-US" sz="2800" dirty="0">
              <a:latin typeface="Arial" panose="020B0604020202020204" pitchFamily="34" charset="0"/>
              <a:cs typeface="Arial" panose="020B0604020202020204" pitchFamily="34" charset="0"/>
            </a:endParaRPr>
          </a:p>
        </p:txBody>
      </p:sp>
      <p:cxnSp>
        <p:nvCxnSpPr>
          <p:cNvPr id="13" name="Straight Arrow Connector 12"/>
          <p:cNvCxnSpPr/>
          <p:nvPr/>
        </p:nvCxnSpPr>
        <p:spPr>
          <a:xfrm>
            <a:off x="2438400" y="4224676"/>
            <a:ext cx="1562100" cy="1693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172200" y="3963066"/>
            <a:ext cx="25908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N.T. Believers</a:t>
            </a:r>
            <a:endParaRPr lang="en-US" sz="2800" dirty="0">
              <a:latin typeface="Arial" panose="020B0604020202020204" pitchFamily="34" charset="0"/>
              <a:cs typeface="Arial" panose="020B0604020202020204" pitchFamily="34" charset="0"/>
            </a:endParaRPr>
          </a:p>
        </p:txBody>
      </p:sp>
      <p:cxnSp>
        <p:nvCxnSpPr>
          <p:cNvPr id="15" name="Straight Arrow Connector 14"/>
          <p:cNvCxnSpPr/>
          <p:nvPr/>
        </p:nvCxnSpPr>
        <p:spPr>
          <a:xfrm flipH="1">
            <a:off x="4533901" y="4224676"/>
            <a:ext cx="1485899"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77336A05-F7D5-4548-B17F-541F80DB4B96}" type="slidenum">
              <a:rPr lang="en-US" smtClean="0"/>
              <a:t>13</a:t>
            </a:fld>
            <a:endParaRPr lang="en-US"/>
          </a:p>
        </p:txBody>
      </p:sp>
    </p:spTree>
    <p:extLst>
      <p:ext uri="{BB962C8B-B14F-4D97-AF65-F5344CB8AC3E}">
        <p14:creationId xmlns:p14="http://schemas.microsoft.com/office/powerpoint/2010/main" val="397751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right)">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1"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31709"/>
            <a:ext cx="8610600" cy="4864291"/>
          </a:xfrm>
        </p:spPr>
        <p:txBody>
          <a:bodyPr>
            <a:noAutofit/>
          </a:bodyPr>
          <a:lstStyle/>
          <a:p>
            <a:pPr marL="109728" indent="0">
              <a:lnSpc>
                <a:spcPts val="3200"/>
              </a:lnSpc>
              <a:spcBef>
                <a:spcPts val="0"/>
              </a:spcBef>
              <a:spcAft>
                <a:spcPts val="1800"/>
              </a:spcAft>
              <a:buNone/>
            </a:pPr>
            <a:r>
              <a:rPr lang="en-US" sz="3000" u="sng" dirty="0" smtClean="0">
                <a:latin typeface="Arial" panose="020B0604020202020204" pitchFamily="34" charset="0"/>
                <a:cs typeface="Arial" panose="020B0604020202020204" pitchFamily="34" charset="0"/>
              </a:rPr>
              <a:t>2 Corinthians 5:6-8</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Therefore, being always of good courage, and knowing that while we are at home in the body we are absent from the Lord—  </a:t>
            </a:r>
            <a:r>
              <a:rPr lang="en-US" sz="3000" u="sng" dirty="0">
                <a:latin typeface="Arial" panose="020B0604020202020204" pitchFamily="34" charset="0"/>
                <a:cs typeface="Arial" panose="020B0604020202020204" pitchFamily="34" charset="0"/>
              </a:rPr>
              <a:t>7</a:t>
            </a:r>
            <a:r>
              <a:rPr lang="en-US" sz="3000" dirty="0">
                <a:latin typeface="Arial" panose="020B0604020202020204" pitchFamily="34" charset="0"/>
                <a:cs typeface="Arial" panose="020B0604020202020204" pitchFamily="34" charset="0"/>
              </a:rPr>
              <a:t> for we walk by faith, not by sight—  </a:t>
            </a:r>
            <a:r>
              <a:rPr lang="en-US" sz="3000" u="sng" dirty="0">
                <a:latin typeface="Arial" panose="020B0604020202020204" pitchFamily="34" charset="0"/>
                <a:cs typeface="Arial" panose="020B0604020202020204" pitchFamily="34" charset="0"/>
              </a:rPr>
              <a:t>8</a:t>
            </a:r>
            <a:r>
              <a:rPr lang="en-US" sz="3000" dirty="0">
                <a:latin typeface="Arial" panose="020B0604020202020204" pitchFamily="34" charset="0"/>
                <a:cs typeface="Arial" panose="020B0604020202020204" pitchFamily="34" charset="0"/>
              </a:rPr>
              <a:t> we are of good courage, I say, and </a:t>
            </a:r>
            <a:r>
              <a:rPr lang="en-US" sz="3000" dirty="0">
                <a:solidFill>
                  <a:srgbClr val="FF0000"/>
                </a:solidFill>
                <a:latin typeface="Arial" panose="020B0604020202020204" pitchFamily="34" charset="0"/>
                <a:cs typeface="Arial" panose="020B0604020202020204" pitchFamily="34" charset="0"/>
              </a:rPr>
              <a:t>prefer rather to be absent from the body and to be at home with the Lord</a:t>
            </a:r>
            <a:r>
              <a:rPr lang="en-US" sz="3000" dirty="0">
                <a:latin typeface="Arial" panose="020B0604020202020204" pitchFamily="34" charset="0"/>
                <a:cs typeface="Arial" panose="020B0604020202020204" pitchFamily="34" charset="0"/>
              </a:rPr>
              <a:t>. </a:t>
            </a:r>
            <a:endParaRPr lang="en-US" sz="3000" dirty="0" smtClean="0">
              <a:latin typeface="Arial" panose="020B0604020202020204" pitchFamily="34" charset="0"/>
              <a:cs typeface="Arial" panose="020B0604020202020204" pitchFamily="34" charset="0"/>
            </a:endParaRPr>
          </a:p>
          <a:p>
            <a:pPr marL="109728" indent="0">
              <a:lnSpc>
                <a:spcPts val="3200"/>
              </a:lnSpc>
              <a:spcBef>
                <a:spcPts val="0"/>
              </a:spcBef>
              <a:spcAft>
                <a:spcPts val="1800"/>
              </a:spcAft>
              <a:buNone/>
            </a:pPr>
            <a:r>
              <a:rPr lang="en-US" sz="3000" u="sng" dirty="0" smtClean="0">
                <a:latin typeface="Arial" panose="020B0604020202020204" pitchFamily="34" charset="0"/>
                <a:cs typeface="Arial" panose="020B0604020202020204" pitchFamily="34" charset="0"/>
              </a:rPr>
              <a:t>Philippians </a:t>
            </a:r>
            <a:r>
              <a:rPr lang="en-US" sz="3000" u="sng" dirty="0" smtClean="0">
                <a:latin typeface="Arial" panose="020B0604020202020204" pitchFamily="34" charset="0"/>
                <a:cs typeface="Arial" panose="020B0604020202020204" pitchFamily="34" charset="0"/>
              </a:rPr>
              <a:t>1:23</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But I am hard-pressed from both directions</a:t>
            </a:r>
            <a:r>
              <a:rPr lang="en-US" sz="3000" dirty="0">
                <a:solidFill>
                  <a:srgbClr val="FF0000"/>
                </a:solidFill>
                <a:latin typeface="Arial" panose="020B0604020202020204" pitchFamily="34" charset="0"/>
                <a:cs typeface="Arial" panose="020B0604020202020204" pitchFamily="34" charset="0"/>
              </a:rPr>
              <a:t>, having the desire to depart and be with Christ, for that is very much </a:t>
            </a:r>
            <a:r>
              <a:rPr lang="en-US" sz="3000" dirty="0" smtClean="0">
                <a:solidFill>
                  <a:srgbClr val="FF0000"/>
                </a:solidFill>
                <a:latin typeface="Arial" panose="020B0604020202020204" pitchFamily="34" charset="0"/>
                <a:cs typeface="Arial" panose="020B0604020202020204" pitchFamily="34" charset="0"/>
              </a:rPr>
              <a:t>better</a:t>
            </a:r>
            <a:r>
              <a:rPr lang="en-US" sz="3000" dirty="0">
                <a:latin typeface="Arial" panose="020B0604020202020204" pitchFamily="34" charset="0"/>
                <a:cs typeface="Arial" panose="020B0604020202020204" pitchFamily="34" charset="0"/>
              </a:rPr>
              <a:t>.</a:t>
            </a:r>
          </a:p>
        </p:txBody>
      </p:sp>
      <p:sp>
        <p:nvSpPr>
          <p:cNvPr id="3" name="Title 2"/>
          <p:cNvSpPr>
            <a:spLocks noGrp="1"/>
          </p:cNvSpPr>
          <p:nvPr>
            <p:ph type="title"/>
          </p:nvPr>
        </p:nvSpPr>
        <p:spPr>
          <a:xfrm>
            <a:off x="457200" y="25400"/>
            <a:ext cx="8229600" cy="965200"/>
          </a:xfrm>
        </p:spPr>
        <p:txBody>
          <a:bodyPr>
            <a:no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All Believers HAVE Everlasting Life</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336A05-F7D5-4548-B17F-541F80DB4B96}" type="slidenum">
              <a:rPr lang="en-US" smtClean="0"/>
              <a:t>14</a:t>
            </a:fld>
            <a:endParaRPr lang="en-US"/>
          </a:p>
        </p:txBody>
      </p:sp>
    </p:spTree>
    <p:extLst>
      <p:ext uri="{BB962C8B-B14F-4D97-AF65-F5344CB8AC3E}">
        <p14:creationId xmlns:p14="http://schemas.microsoft.com/office/powerpoint/2010/main" val="668299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3350" y="685800"/>
            <a:ext cx="8877300" cy="5486400"/>
          </a:xfrm>
        </p:spPr>
        <p:txBody>
          <a:bodyPr>
            <a:noAutofit/>
          </a:bodyPr>
          <a:lstStyle/>
          <a:p>
            <a:pPr marL="109728" indent="0">
              <a:lnSpc>
                <a:spcPts val="3200"/>
              </a:lnSpc>
              <a:spcBef>
                <a:spcPts val="0"/>
              </a:spcBef>
              <a:buNone/>
            </a:pPr>
            <a:r>
              <a:rPr lang="en-US" sz="3000" dirty="0">
                <a:latin typeface="Arial" panose="020B0604020202020204" pitchFamily="34" charset="0"/>
                <a:cs typeface="Arial" panose="020B0604020202020204" pitchFamily="34" charset="0"/>
              </a:rPr>
              <a:t>I believe in God, the Father </a:t>
            </a:r>
            <a:r>
              <a:rPr lang="en-US" sz="3000" dirty="0" smtClean="0">
                <a:latin typeface="Arial" panose="020B0604020202020204" pitchFamily="34" charset="0"/>
                <a:cs typeface="Arial" panose="020B0604020202020204" pitchFamily="34" charset="0"/>
              </a:rPr>
              <a:t>almighty,</a:t>
            </a:r>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creator </a:t>
            </a:r>
            <a:r>
              <a:rPr lang="en-US" sz="3000" dirty="0">
                <a:latin typeface="Arial" panose="020B0604020202020204" pitchFamily="34" charset="0"/>
                <a:cs typeface="Arial" panose="020B0604020202020204" pitchFamily="34" charset="0"/>
              </a:rPr>
              <a:t>of heaven and </a:t>
            </a:r>
            <a:r>
              <a:rPr lang="en-US" sz="3000" dirty="0" smtClean="0">
                <a:latin typeface="Arial" panose="020B0604020202020204" pitchFamily="34" charset="0"/>
                <a:cs typeface="Arial" panose="020B0604020202020204" pitchFamily="34" charset="0"/>
              </a:rPr>
              <a:t>earth. I </a:t>
            </a:r>
            <a:r>
              <a:rPr lang="en-US" sz="3000" dirty="0">
                <a:latin typeface="Arial" panose="020B0604020202020204" pitchFamily="34" charset="0"/>
                <a:cs typeface="Arial" panose="020B0604020202020204" pitchFamily="34" charset="0"/>
              </a:rPr>
              <a:t>believe in Jesus Christ, his only Son, our Lord</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who was conceived by the Holy </a:t>
            </a:r>
            <a:r>
              <a:rPr lang="en-US" sz="3000" dirty="0" smtClean="0">
                <a:latin typeface="Arial" panose="020B0604020202020204" pitchFamily="34" charset="0"/>
                <a:cs typeface="Arial" panose="020B0604020202020204" pitchFamily="34" charset="0"/>
              </a:rPr>
              <a:t>Spirit </a:t>
            </a:r>
            <a:r>
              <a:rPr lang="en-US" sz="3000" dirty="0">
                <a:latin typeface="Arial" panose="020B0604020202020204" pitchFamily="34" charset="0"/>
                <a:cs typeface="Arial" panose="020B0604020202020204" pitchFamily="34" charset="0"/>
              </a:rPr>
              <a:t>and born of the virgin Mary</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He suffered under Pontius </a:t>
            </a:r>
            <a:r>
              <a:rPr lang="en-US" sz="3000" dirty="0" smtClean="0">
                <a:latin typeface="Arial" panose="020B0604020202020204" pitchFamily="34" charset="0"/>
                <a:cs typeface="Arial" panose="020B0604020202020204" pitchFamily="34" charset="0"/>
              </a:rPr>
              <a:t>Pilate</a:t>
            </a:r>
            <a:r>
              <a:rPr lang="en-US" sz="3000" dirty="0">
                <a:latin typeface="Arial" panose="020B0604020202020204" pitchFamily="34" charset="0"/>
                <a:cs typeface="Arial" panose="020B0604020202020204" pitchFamily="34" charset="0"/>
              </a:rPr>
              <a:t>,</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was crucified, died, and was buried</a:t>
            </a:r>
            <a:r>
              <a:rPr lang="en-US" sz="3000" dirty="0" smtClean="0">
                <a:latin typeface="Arial" panose="020B0604020202020204" pitchFamily="34" charset="0"/>
                <a:cs typeface="Arial" panose="020B0604020202020204" pitchFamily="34" charset="0"/>
              </a:rPr>
              <a:t>;</a:t>
            </a:r>
            <a:r>
              <a:rPr lang="en-US" sz="3000" dirty="0" smtClean="0">
                <a:solidFill>
                  <a:srgbClr val="FF0000"/>
                </a:solidFill>
                <a:latin typeface="Arial" panose="020B0604020202020204" pitchFamily="34" charset="0"/>
                <a:cs typeface="Arial" panose="020B0604020202020204" pitchFamily="34" charset="0"/>
              </a:rPr>
              <a:t> </a:t>
            </a:r>
            <a:r>
              <a:rPr lang="en-US" sz="3000" dirty="0">
                <a:solidFill>
                  <a:srgbClr val="FF0000"/>
                </a:solidFill>
                <a:latin typeface="Arial" panose="020B0604020202020204" pitchFamily="34" charset="0"/>
                <a:cs typeface="Arial" panose="020B0604020202020204" pitchFamily="34" charset="0"/>
              </a:rPr>
              <a:t>he descended to </a:t>
            </a:r>
            <a:r>
              <a:rPr lang="en-US" sz="3000" dirty="0" smtClean="0">
                <a:solidFill>
                  <a:srgbClr val="FF0000"/>
                </a:solidFill>
                <a:latin typeface="Arial" panose="020B0604020202020204" pitchFamily="34" charset="0"/>
                <a:cs typeface="Arial" panose="020B0604020202020204" pitchFamily="34" charset="0"/>
              </a:rPr>
              <a:t>hell. </a:t>
            </a:r>
            <a:r>
              <a:rPr lang="en-US" sz="3000" dirty="0" smtClean="0">
                <a:latin typeface="Arial" panose="020B0604020202020204" pitchFamily="34" charset="0"/>
                <a:cs typeface="Arial" panose="020B0604020202020204" pitchFamily="34" charset="0"/>
              </a:rPr>
              <a:t>The </a:t>
            </a:r>
            <a:r>
              <a:rPr lang="en-US" sz="3000" dirty="0">
                <a:latin typeface="Arial" panose="020B0604020202020204" pitchFamily="34" charset="0"/>
                <a:cs typeface="Arial" panose="020B0604020202020204" pitchFamily="34" charset="0"/>
              </a:rPr>
              <a:t>third day he rose again from the dead</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He ascended to </a:t>
            </a:r>
            <a:r>
              <a:rPr lang="en-US" sz="3000" dirty="0" smtClean="0">
                <a:latin typeface="Arial" panose="020B0604020202020204" pitchFamily="34" charset="0"/>
                <a:cs typeface="Arial" panose="020B0604020202020204" pitchFamily="34" charset="0"/>
              </a:rPr>
              <a:t>heaven</a:t>
            </a:r>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and </a:t>
            </a:r>
            <a:r>
              <a:rPr lang="en-US" sz="3000" dirty="0">
                <a:latin typeface="Arial" panose="020B0604020202020204" pitchFamily="34" charset="0"/>
                <a:cs typeface="Arial" panose="020B0604020202020204" pitchFamily="34" charset="0"/>
              </a:rPr>
              <a:t>is seated at the right hand of God the Father almighty</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From there he will come to judge the living and the </a:t>
            </a:r>
            <a:r>
              <a:rPr lang="en-US" sz="3000" dirty="0" smtClean="0">
                <a:latin typeface="Arial" panose="020B0604020202020204" pitchFamily="34" charset="0"/>
                <a:cs typeface="Arial" panose="020B0604020202020204" pitchFamily="34" charset="0"/>
              </a:rPr>
              <a:t>dead. I </a:t>
            </a:r>
            <a:r>
              <a:rPr lang="en-US" sz="3000" dirty="0">
                <a:latin typeface="Arial" panose="020B0604020202020204" pitchFamily="34" charset="0"/>
                <a:cs typeface="Arial" panose="020B0604020202020204" pitchFamily="34" charset="0"/>
              </a:rPr>
              <a:t>believe in the Holy Spirit</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the holy </a:t>
            </a:r>
            <a:r>
              <a:rPr lang="en-US" sz="3000" dirty="0" smtClean="0">
                <a:latin typeface="Arial" panose="020B0604020202020204" pitchFamily="34" charset="0"/>
                <a:cs typeface="Arial" panose="020B0604020202020204" pitchFamily="34" charset="0"/>
              </a:rPr>
              <a:t>catholic church,the </a:t>
            </a:r>
            <a:r>
              <a:rPr lang="en-US" sz="3000" dirty="0">
                <a:latin typeface="Arial" panose="020B0604020202020204" pitchFamily="34" charset="0"/>
                <a:cs typeface="Arial" panose="020B0604020202020204" pitchFamily="34" charset="0"/>
              </a:rPr>
              <a:t>communion of </a:t>
            </a:r>
            <a:r>
              <a:rPr lang="en-US" sz="3000" dirty="0" smtClean="0">
                <a:latin typeface="Arial" panose="020B0604020202020204" pitchFamily="34" charset="0"/>
                <a:cs typeface="Arial" panose="020B0604020202020204" pitchFamily="34" charset="0"/>
              </a:rPr>
              <a:t>saints,</a:t>
            </a:r>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the </a:t>
            </a:r>
            <a:r>
              <a:rPr lang="en-US" sz="3000" dirty="0">
                <a:latin typeface="Arial" panose="020B0604020202020204" pitchFamily="34" charset="0"/>
                <a:cs typeface="Arial" panose="020B0604020202020204" pitchFamily="34" charset="0"/>
              </a:rPr>
              <a:t>forgiveness of sins</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the resurrection of the body</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and the life everlasting. Amen.</a:t>
            </a:r>
          </a:p>
          <a:p>
            <a:pPr>
              <a:lnSpc>
                <a:spcPts val="3200"/>
              </a:lnSpc>
              <a:spcBef>
                <a:spcPts val="0"/>
              </a:spcBef>
            </a:pPr>
            <a:endParaRPr lang="en-US" sz="3000" dirty="0"/>
          </a:p>
        </p:txBody>
      </p:sp>
      <p:sp>
        <p:nvSpPr>
          <p:cNvPr id="3" name="Title 2"/>
          <p:cNvSpPr>
            <a:spLocks noGrp="1"/>
          </p:cNvSpPr>
          <p:nvPr>
            <p:ph type="title"/>
          </p:nvPr>
        </p:nvSpPr>
        <p:spPr>
          <a:xfrm>
            <a:off x="457200" y="34290"/>
            <a:ext cx="8229600" cy="7620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Apostle’s Creed”</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336A05-F7D5-4548-B17F-541F80DB4B96}" type="slidenum">
              <a:rPr lang="en-US" smtClean="0"/>
              <a:t>2</a:t>
            </a:fld>
            <a:endParaRPr lang="en-US"/>
          </a:p>
        </p:txBody>
      </p:sp>
    </p:spTree>
    <p:extLst>
      <p:ext uri="{BB962C8B-B14F-4D97-AF65-F5344CB8AC3E}">
        <p14:creationId xmlns:p14="http://schemas.microsoft.com/office/powerpoint/2010/main" val="2173253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86800" cy="4940491"/>
          </a:xfrm>
        </p:spPr>
        <p:txBody>
          <a:bodyPr>
            <a:noAutofit/>
          </a:bodyPr>
          <a:lstStyle/>
          <a:p>
            <a:pPr marL="109728" indent="0">
              <a:lnSpc>
                <a:spcPts val="3200"/>
              </a:lnSpc>
              <a:spcBef>
                <a:spcPts val="0"/>
              </a:spcBef>
              <a:buNone/>
            </a:pPr>
            <a:r>
              <a:rPr lang="en-US" sz="3000" u="sng" dirty="0" smtClean="0">
                <a:latin typeface="Arial" panose="020B0604020202020204" pitchFamily="34" charset="0"/>
                <a:cs typeface="Arial" panose="020B0604020202020204" pitchFamily="34" charset="0"/>
              </a:rPr>
              <a:t>Kenneth Copeland</a:t>
            </a:r>
            <a:r>
              <a:rPr lang="en-US" sz="3000" dirty="0" smtClean="0">
                <a:latin typeface="Arial" panose="020B0604020202020204" pitchFamily="34" charset="0"/>
                <a:cs typeface="Arial" panose="020B0604020202020204" pitchFamily="34" charset="0"/>
              </a:rPr>
              <a:t> For </a:t>
            </a:r>
            <a:r>
              <a:rPr lang="en-US" sz="3000" dirty="0">
                <a:latin typeface="Arial" panose="020B0604020202020204" pitchFamily="34" charset="0"/>
                <a:cs typeface="Arial" panose="020B0604020202020204" pitchFamily="34" charset="0"/>
              </a:rPr>
              <a:t>Jesus to become our substitute, He had to go through the same kind of separation</a:t>
            </a:r>
            <a:r>
              <a:rPr lang="en-US" sz="3000" b="1" dirty="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He had to die, not just physically, but spiritually, </a:t>
            </a:r>
            <a:r>
              <a:rPr lang="en-US" sz="3000" dirty="0">
                <a:solidFill>
                  <a:srgbClr val="FF0000"/>
                </a:solidFill>
                <a:latin typeface="Arial" panose="020B0604020202020204" pitchFamily="34" charset="0"/>
                <a:cs typeface="Arial" panose="020B0604020202020204" pitchFamily="34" charset="0"/>
              </a:rPr>
              <a:t>and descend into hell to suffer the whole </a:t>
            </a:r>
            <a:r>
              <a:rPr lang="en-US" sz="3000" dirty="0" smtClean="0">
                <a:solidFill>
                  <a:srgbClr val="FF0000"/>
                </a:solidFill>
                <a:latin typeface="Arial" panose="020B0604020202020204" pitchFamily="34" charset="0"/>
                <a:cs typeface="Arial" panose="020B0604020202020204" pitchFamily="34" charset="0"/>
              </a:rPr>
              <a:t>penalty </a:t>
            </a:r>
            <a:r>
              <a:rPr lang="en-US" sz="3000" dirty="0">
                <a:solidFill>
                  <a:srgbClr val="FF0000"/>
                </a:solidFill>
                <a:latin typeface="Arial" panose="020B0604020202020204" pitchFamily="34" charset="0"/>
                <a:cs typeface="Arial" panose="020B0604020202020204" pitchFamily="34" charset="0"/>
              </a:rPr>
              <a:t>of </a:t>
            </a:r>
            <a:r>
              <a:rPr lang="en-US" sz="3000" dirty="0" smtClean="0">
                <a:solidFill>
                  <a:srgbClr val="FF0000"/>
                </a:solidFill>
                <a:latin typeface="Arial" panose="020B0604020202020204" pitchFamily="34" charset="0"/>
                <a:cs typeface="Arial" panose="020B0604020202020204" pitchFamily="34" charset="0"/>
              </a:rPr>
              <a:t>sin</a:t>
            </a:r>
            <a:r>
              <a:rPr lang="en-US" sz="3000" dirty="0" smtClean="0">
                <a:latin typeface="Arial" panose="020B0604020202020204" pitchFamily="34" charset="0"/>
                <a:cs typeface="Arial" panose="020B0604020202020204" pitchFamily="34" charset="0"/>
              </a:rPr>
              <a:t>…</a:t>
            </a:r>
            <a:r>
              <a:rPr lang="en-US" sz="3000" dirty="0">
                <a:latin typeface="Arial" panose="020B0604020202020204" pitchFamily="34" charset="0"/>
                <a:cs typeface="Arial" panose="020B0604020202020204" pitchFamily="34" charset="0"/>
              </a:rPr>
              <a:t>Not only did Jesus go to hell, He sank to the deepest, darkest part of it to suffer everything that was necessary on our behalf. We’ll be forever glad He did, too--because had He not gone to hell, we would have </a:t>
            </a:r>
            <a:r>
              <a:rPr lang="en-US" sz="3000" dirty="0" smtClean="0">
                <a:latin typeface="Arial" panose="020B0604020202020204" pitchFamily="34" charset="0"/>
                <a:cs typeface="Arial" panose="020B0604020202020204" pitchFamily="34" charset="0"/>
              </a:rPr>
              <a:t>to</a:t>
            </a:r>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(Copeland, </a:t>
            </a:r>
            <a:r>
              <a:rPr lang="en-US" sz="3000" i="1" dirty="0" smtClean="0">
                <a:latin typeface="Arial" panose="020B0604020202020204" pitchFamily="34" charset="0"/>
                <a:cs typeface="Arial" panose="020B0604020202020204" pitchFamily="34" charset="0"/>
              </a:rPr>
              <a:t>The Blessing of The Lord Makes Rich And Adds No Sorrows To It (Prov. 10:22)</a:t>
            </a:r>
            <a:r>
              <a:rPr lang="en-US" sz="3000" dirty="0" smtClean="0">
                <a:latin typeface="Arial" panose="020B0604020202020204" pitchFamily="34" charset="0"/>
                <a:cs typeface="Arial" panose="020B0604020202020204" pitchFamily="34" charset="0"/>
              </a:rPr>
              <a:t>, Kindle Locations 2776).</a:t>
            </a:r>
            <a:endParaRPr lang="en-US" sz="30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25400"/>
            <a:ext cx="8229600" cy="1041400"/>
          </a:xfrm>
        </p:spPr>
        <p:txBody>
          <a:bodyPr>
            <a:normAutofit/>
          </a:bodyPr>
          <a:lstStyle/>
          <a:p>
            <a:pPr algn="ctr"/>
            <a:r>
              <a:rPr lang="en-US" sz="4000" dirty="0">
                <a:solidFill>
                  <a:srgbClr val="0070C0"/>
                </a:solidFill>
                <a:effectLst/>
                <a:latin typeface="Arial" panose="020B0604020202020204" pitchFamily="34" charset="0"/>
                <a:cs typeface="Arial" panose="020B0604020202020204" pitchFamily="34" charset="0"/>
              </a:rPr>
              <a:t>Word of Faith Heresy</a:t>
            </a:r>
            <a:endParaRPr lang="en-US" sz="4000" dirty="0"/>
          </a:p>
        </p:txBody>
      </p:sp>
      <p:sp>
        <p:nvSpPr>
          <p:cNvPr id="4" name="Slide Number Placeholder 3"/>
          <p:cNvSpPr>
            <a:spLocks noGrp="1"/>
          </p:cNvSpPr>
          <p:nvPr>
            <p:ph type="sldNum" sz="quarter" idx="12"/>
          </p:nvPr>
        </p:nvSpPr>
        <p:spPr/>
        <p:txBody>
          <a:bodyPr/>
          <a:lstStyle/>
          <a:p>
            <a:fld id="{77336A05-F7D5-4548-B17F-541F80DB4B96}" type="slidenum">
              <a:rPr lang="en-US" smtClean="0"/>
              <a:t>3</a:t>
            </a:fld>
            <a:endParaRPr lang="en-US"/>
          </a:p>
        </p:txBody>
      </p:sp>
    </p:spTree>
    <p:extLst>
      <p:ext uri="{BB962C8B-B14F-4D97-AF65-F5344CB8AC3E}">
        <p14:creationId xmlns:p14="http://schemas.microsoft.com/office/powerpoint/2010/main" val="270820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4711891"/>
          </a:xfrm>
        </p:spPr>
        <p:txBody>
          <a:bodyPr>
            <a:normAutofit/>
          </a:bodyPr>
          <a:lstStyle/>
          <a:p>
            <a:pPr marL="511175" indent="-401638">
              <a:buNone/>
            </a:pPr>
            <a:r>
              <a:rPr lang="en-US" sz="3200" dirty="0" smtClean="0">
                <a:latin typeface="Arial" panose="020B0604020202020204" pitchFamily="34" charset="0"/>
                <a:cs typeface="Arial" panose="020B0604020202020204" pitchFamily="34" charset="0"/>
              </a:rPr>
              <a:t>1. Jesus never descended into hell after His death to finish atonement.</a:t>
            </a:r>
          </a:p>
          <a:p>
            <a:pPr marL="511175" indent="-401638">
              <a:buNone/>
            </a:pPr>
            <a:endParaRPr lang="en-US" sz="3200" dirty="0" smtClean="0">
              <a:latin typeface="Arial" panose="020B0604020202020204" pitchFamily="34" charset="0"/>
              <a:cs typeface="Arial" panose="020B0604020202020204" pitchFamily="34" charset="0"/>
            </a:endParaRPr>
          </a:p>
          <a:p>
            <a:pPr marL="511175" indent="-401638">
              <a:buNone/>
            </a:pPr>
            <a:r>
              <a:rPr lang="en-US" sz="3200" dirty="0" smtClean="0">
                <a:latin typeface="Arial" panose="020B0604020202020204" pitchFamily="34" charset="0"/>
                <a:cs typeface="Arial" panose="020B0604020202020204" pitchFamily="34" charset="0"/>
              </a:rPr>
              <a:t>2. Jesus did not have to “set free” O.T. Saints living in </a:t>
            </a:r>
            <a:r>
              <a:rPr lang="en-US" sz="3200" dirty="0" smtClean="0">
                <a:latin typeface="Arial" panose="020B0604020202020204" pitchFamily="34" charset="0"/>
                <a:cs typeface="Arial" panose="020B0604020202020204" pitchFamily="34" charset="0"/>
              </a:rPr>
              <a:t>Hades</a:t>
            </a:r>
            <a:r>
              <a:rPr lang="en-US" sz="3200" dirty="0" smtClean="0">
                <a:latin typeface="Arial" panose="020B0604020202020204" pitchFamily="34" charset="0"/>
                <a:cs typeface="Arial" panose="020B0604020202020204" pitchFamily="34" charset="0"/>
              </a:rPr>
              <a:t>.</a:t>
            </a:r>
          </a:p>
          <a:p>
            <a:pPr marL="511175" indent="-401638">
              <a:buNone/>
            </a:pPr>
            <a:endParaRPr lang="en-US" sz="3200" dirty="0" smtClean="0">
              <a:latin typeface="Arial" panose="020B0604020202020204" pitchFamily="34" charset="0"/>
              <a:cs typeface="Arial" panose="020B0604020202020204" pitchFamily="34" charset="0"/>
            </a:endParaRPr>
          </a:p>
          <a:p>
            <a:pPr marL="511175" indent="-401638">
              <a:buNone/>
            </a:pPr>
            <a:r>
              <a:rPr lang="en-US" sz="3200" dirty="0" smtClean="0">
                <a:latin typeface="Arial" panose="020B0604020202020204" pitchFamily="34" charset="0"/>
                <a:cs typeface="Arial" panose="020B0604020202020204" pitchFamily="34" charset="0"/>
              </a:rPr>
              <a:t>3. Both O.T. and N.T. believers go to be with God immediately after death.</a:t>
            </a:r>
            <a:endParaRPr lang="en-US" sz="2800" dirty="0" smtClean="0"/>
          </a:p>
        </p:txBody>
      </p:sp>
      <p:sp>
        <p:nvSpPr>
          <p:cNvPr id="3" name="Title 2"/>
          <p:cNvSpPr>
            <a:spLocks noGrp="1"/>
          </p:cNvSpPr>
          <p:nvPr>
            <p:ph type="title"/>
          </p:nvPr>
        </p:nvSpPr>
        <p:spPr>
          <a:xfrm>
            <a:off x="457200" y="152400"/>
            <a:ext cx="8229600" cy="944562"/>
          </a:xfrm>
        </p:spPr>
        <p:txBody>
          <a:bodyPr>
            <a:normAutofit/>
          </a:bodyPr>
          <a:lstStyle/>
          <a:p>
            <a:pPr algn="ctr"/>
            <a:r>
              <a:rPr lang="en-US" sz="4000" dirty="0" smtClean="0">
                <a:solidFill>
                  <a:srgbClr val="0070C0"/>
                </a:solidFill>
                <a:effectLst/>
                <a:latin typeface="Arial" panose="020B0604020202020204" pitchFamily="34" charset="0"/>
                <a:cs typeface="Arial" panose="020B0604020202020204" pitchFamily="34" charset="0"/>
              </a:rPr>
              <a:t>Agenda</a:t>
            </a:r>
            <a:endParaRPr lang="en-US" sz="40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336A05-F7D5-4548-B17F-541F80DB4B96}" type="slidenum">
              <a:rPr lang="en-US" smtClean="0"/>
              <a:t>4</a:t>
            </a:fld>
            <a:endParaRPr lang="en-US"/>
          </a:p>
        </p:txBody>
      </p:sp>
    </p:spTree>
    <p:extLst>
      <p:ext uri="{BB962C8B-B14F-4D97-AF65-F5344CB8AC3E}">
        <p14:creationId xmlns:p14="http://schemas.microsoft.com/office/powerpoint/2010/main" val="383406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Acts 2:27; Romans 10:6-8; Ephesians 4:8-9;          1 Peter 3:18-20</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Acts 2:25-28 ESV</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For David says concerning him, </a:t>
            </a:r>
            <a:r>
              <a:rPr lang="en-US" sz="2800" dirty="0" smtClean="0">
                <a:latin typeface="Arial" panose="020B0604020202020204" pitchFamily="34" charset="0"/>
                <a:cs typeface="Arial" panose="020B0604020202020204" pitchFamily="34" charset="0"/>
              </a:rPr>
              <a:t>“I </a:t>
            </a:r>
            <a:r>
              <a:rPr lang="en-US" sz="2800" dirty="0">
                <a:latin typeface="Arial" panose="020B0604020202020204" pitchFamily="34" charset="0"/>
                <a:cs typeface="Arial" panose="020B0604020202020204" pitchFamily="34" charset="0"/>
              </a:rPr>
              <a:t>saw the Lord always before me, for he is at my right hand that I may not be shaken;  </a:t>
            </a:r>
            <a:r>
              <a:rPr lang="en-US" sz="2800" u="sng" dirty="0">
                <a:latin typeface="Arial" panose="020B0604020202020204" pitchFamily="34" charset="0"/>
                <a:cs typeface="Arial" panose="020B0604020202020204" pitchFamily="34" charset="0"/>
              </a:rPr>
              <a:t>26</a:t>
            </a:r>
            <a:r>
              <a:rPr lang="en-US" sz="2800" dirty="0">
                <a:latin typeface="Arial" panose="020B0604020202020204" pitchFamily="34" charset="0"/>
                <a:cs typeface="Arial" panose="020B0604020202020204" pitchFamily="34" charset="0"/>
              </a:rPr>
              <a:t> therefore my heart was glad, and my tongue rejoiced; my flesh also will dwell in hope.  </a:t>
            </a:r>
            <a:r>
              <a:rPr lang="en-US" sz="2800" u="sng" dirty="0">
                <a:latin typeface="Arial" panose="020B0604020202020204" pitchFamily="34" charset="0"/>
                <a:cs typeface="Arial" panose="020B0604020202020204" pitchFamily="34" charset="0"/>
              </a:rPr>
              <a:t>27</a:t>
            </a:r>
            <a:r>
              <a:rPr lang="en-US" sz="2800" dirty="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For you will not abandon my soul to Hades</a:t>
            </a:r>
            <a:r>
              <a:rPr lang="en-US" sz="2800" dirty="0">
                <a:latin typeface="Arial" panose="020B0604020202020204" pitchFamily="34" charset="0"/>
                <a:cs typeface="Arial" panose="020B0604020202020204" pitchFamily="34" charset="0"/>
              </a:rPr>
              <a:t>, or let your Holy One see corruption.  </a:t>
            </a:r>
            <a:r>
              <a:rPr lang="en-US" sz="2800" u="sng" dirty="0">
                <a:latin typeface="Arial" panose="020B0604020202020204" pitchFamily="34" charset="0"/>
                <a:cs typeface="Arial" panose="020B0604020202020204" pitchFamily="34" charset="0"/>
              </a:rPr>
              <a:t>28</a:t>
            </a:r>
            <a:r>
              <a:rPr lang="en-US" sz="2800" dirty="0">
                <a:latin typeface="Arial" panose="020B0604020202020204" pitchFamily="34" charset="0"/>
                <a:cs typeface="Arial" panose="020B0604020202020204" pitchFamily="34" charset="0"/>
              </a:rPr>
              <a:t> You have made known to me the paths of life; you will make me full of gladness with your presence</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685800"/>
          </a:xfrm>
        </p:spPr>
        <p:txBody>
          <a:bodyPr>
            <a:noAutofit/>
          </a:bodyPr>
          <a:lstStyle/>
          <a:p>
            <a:pPr algn="ctr"/>
            <a:r>
              <a:rPr lang="en-US" sz="4000" dirty="0" smtClean="0">
                <a:solidFill>
                  <a:srgbClr val="0070C0"/>
                </a:solidFill>
                <a:effectLst/>
                <a:latin typeface="Arial" panose="020B0604020202020204" pitchFamily="34" charset="0"/>
                <a:cs typeface="Arial" panose="020B0604020202020204" pitchFamily="34" charset="0"/>
              </a:rPr>
              <a:t>The Key Texts</a:t>
            </a:r>
            <a:endParaRPr lang="en-US" sz="40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1524000" y="4876800"/>
            <a:ext cx="5715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77336A05-F7D5-4548-B17F-541F80DB4B96}" type="slidenum">
              <a:rPr lang="en-US" smtClean="0"/>
              <a:t>5</a:t>
            </a:fld>
            <a:endParaRPr lang="en-US"/>
          </a:p>
        </p:txBody>
      </p:sp>
    </p:spTree>
    <p:extLst>
      <p:ext uri="{BB962C8B-B14F-4D97-AF65-F5344CB8AC3E}">
        <p14:creationId xmlns:p14="http://schemas.microsoft.com/office/powerpoint/2010/main" val="349403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6868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Romans 10:6-8 ESV</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the righteousness based on faith says, “Do not say in your heart, ‘Who will ascend into heaven?’ ” (that is, to bring Christ down)  </a:t>
            </a:r>
            <a:r>
              <a:rPr lang="en-US" sz="2800" u="sng" dirty="0">
                <a:latin typeface="Arial" panose="020B0604020202020204" pitchFamily="34" charset="0"/>
                <a:cs typeface="Arial" panose="020B0604020202020204" pitchFamily="34" charset="0"/>
              </a:rPr>
              <a:t>7</a:t>
            </a:r>
            <a:r>
              <a:rPr lang="en-US" sz="2800" dirty="0">
                <a:latin typeface="Arial" panose="020B0604020202020204" pitchFamily="34" charset="0"/>
                <a:cs typeface="Arial" panose="020B0604020202020204" pitchFamily="34" charset="0"/>
              </a:rPr>
              <a:t> “or ‘</a:t>
            </a:r>
            <a:r>
              <a:rPr lang="en-US" sz="2800" dirty="0">
                <a:solidFill>
                  <a:srgbClr val="FF0000"/>
                </a:solidFill>
                <a:latin typeface="Arial" panose="020B0604020202020204" pitchFamily="34" charset="0"/>
                <a:cs typeface="Arial" panose="020B0604020202020204" pitchFamily="34" charset="0"/>
              </a:rPr>
              <a:t>Who will descend into the abyss</a:t>
            </a:r>
            <a:r>
              <a:rPr lang="en-US" sz="2800" dirty="0">
                <a:latin typeface="Arial" panose="020B0604020202020204" pitchFamily="34" charset="0"/>
                <a:cs typeface="Arial" panose="020B0604020202020204" pitchFamily="34" charset="0"/>
              </a:rPr>
              <a:t>?’ ” (that is, to bring Christ up from the dead).  </a:t>
            </a:r>
            <a:r>
              <a:rPr lang="en-US" sz="2800" u="sng" dirty="0">
                <a:latin typeface="Arial" panose="020B0604020202020204" pitchFamily="34" charset="0"/>
                <a:cs typeface="Arial" panose="020B0604020202020204" pitchFamily="34" charset="0"/>
              </a:rPr>
              <a:t>8</a:t>
            </a:r>
            <a:r>
              <a:rPr lang="en-US" sz="2800" dirty="0">
                <a:latin typeface="Arial" panose="020B0604020202020204" pitchFamily="34" charset="0"/>
                <a:cs typeface="Arial" panose="020B0604020202020204" pitchFamily="34" charset="0"/>
              </a:rPr>
              <a:t> But what does it say? “The word is near you, in your mouth and in your heart” (that is, the word of faith that we proclaim</a:t>
            </a:r>
            <a:r>
              <a:rPr lang="en-US" sz="2800" dirty="0" smtClean="0">
                <a:latin typeface="Arial" panose="020B0604020202020204" pitchFamily="34" charset="0"/>
                <a:cs typeface="Arial" panose="020B0604020202020204" pitchFamily="34" charset="0"/>
              </a:rPr>
              <a:t>)…</a:t>
            </a:r>
          </a:p>
          <a:p>
            <a:pPr marL="109728" indent="0">
              <a:buNone/>
            </a:pPr>
            <a:endParaRPr lang="en-US" sz="28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800" dirty="0" smtClean="0">
                <a:latin typeface="Arial" panose="020B0604020202020204" pitchFamily="34" charset="0"/>
                <a:cs typeface="Arial" panose="020B0604020202020204" pitchFamily="34" charset="0"/>
              </a:rPr>
              <a:t>The issue is not Christ being in heaven or the abyss; it is about Christ being “accessible.”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944562"/>
          </a:xfrm>
        </p:spPr>
        <p:txBody>
          <a:bodyPr>
            <a:normAutofit/>
          </a:bodyPr>
          <a:lstStyle/>
          <a:p>
            <a:pPr algn="ctr"/>
            <a:r>
              <a:rPr lang="en-US" sz="4000" dirty="0" smtClean="0">
                <a:solidFill>
                  <a:srgbClr val="0070C0"/>
                </a:solidFill>
                <a:effectLst/>
                <a:latin typeface="Arial" panose="020B0604020202020204" pitchFamily="34" charset="0"/>
                <a:cs typeface="Arial" panose="020B0604020202020204" pitchFamily="34" charset="0"/>
              </a:rPr>
              <a:t>The Key Texts</a:t>
            </a:r>
            <a:endParaRPr lang="en-US" sz="4000" dirty="0">
              <a:solidFill>
                <a:srgbClr val="0070C0"/>
              </a:solidFill>
              <a:effectLst/>
              <a:latin typeface="Arial" panose="020B0604020202020204" pitchFamily="34" charset="0"/>
              <a:cs typeface="Arial" panose="020B0604020202020204" pitchFamily="34" charset="0"/>
            </a:endParaRPr>
          </a:p>
        </p:txBody>
      </p:sp>
      <p:sp>
        <p:nvSpPr>
          <p:cNvPr id="4" name="Rounded Rectangle 3"/>
          <p:cNvSpPr/>
          <p:nvPr/>
        </p:nvSpPr>
        <p:spPr>
          <a:xfrm>
            <a:off x="2142565" y="1559859"/>
            <a:ext cx="4023360" cy="4572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1333500" y="3657600"/>
            <a:ext cx="67437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4114800"/>
            <a:ext cx="1600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77336A05-F7D5-4548-B17F-541F80DB4B96}" type="slidenum">
              <a:rPr lang="en-US" smtClean="0"/>
              <a:t>6</a:t>
            </a:fld>
            <a:endParaRPr lang="en-US"/>
          </a:p>
        </p:txBody>
      </p:sp>
    </p:spTree>
    <p:extLst>
      <p:ext uri="{BB962C8B-B14F-4D97-AF65-F5344CB8AC3E}">
        <p14:creationId xmlns:p14="http://schemas.microsoft.com/office/powerpoint/2010/main" val="237760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763000" cy="5410200"/>
          </a:xfrm>
        </p:spPr>
        <p:txBody>
          <a:bodyPr>
            <a:normAutofit lnSpcReduction="10000"/>
          </a:bodyPr>
          <a:lstStyle/>
          <a:p>
            <a:pPr marL="109728" indent="0">
              <a:buNone/>
            </a:pPr>
            <a:r>
              <a:rPr lang="en-US" sz="2800" u="sng" dirty="0" smtClean="0">
                <a:latin typeface="Arial" panose="020B0604020202020204" pitchFamily="34" charset="0"/>
                <a:cs typeface="Arial" panose="020B0604020202020204" pitchFamily="34" charset="0"/>
              </a:rPr>
              <a:t>Ephesians 4:7-10 ESV</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But grace was given to each one of us according to the measure of Christ’s gift.  </a:t>
            </a:r>
            <a:r>
              <a:rPr lang="en-US" sz="2800" u="sng" dirty="0">
                <a:latin typeface="Arial" panose="020B0604020202020204" pitchFamily="34" charset="0"/>
                <a:cs typeface="Arial" panose="020B0604020202020204" pitchFamily="34" charset="0"/>
              </a:rPr>
              <a:t>8</a:t>
            </a:r>
            <a:r>
              <a:rPr lang="en-US" sz="2800" dirty="0">
                <a:latin typeface="Arial" panose="020B0604020202020204" pitchFamily="34" charset="0"/>
                <a:cs typeface="Arial" panose="020B0604020202020204" pitchFamily="34" charset="0"/>
              </a:rPr>
              <a:t> Therefore it says, “When he ascended on high he led a host of captives, and he gave gifts to men.”  </a:t>
            </a:r>
            <a:r>
              <a:rPr lang="en-US" sz="2800" u="sng" dirty="0">
                <a:latin typeface="Arial" panose="020B0604020202020204" pitchFamily="34" charset="0"/>
                <a:cs typeface="Arial" panose="020B0604020202020204" pitchFamily="34" charset="0"/>
              </a:rPr>
              <a:t>9</a:t>
            </a:r>
            <a:r>
              <a:rPr lang="en-US" sz="2800" dirty="0">
                <a:latin typeface="Arial" panose="020B0604020202020204" pitchFamily="34" charset="0"/>
                <a:cs typeface="Arial" panose="020B0604020202020204" pitchFamily="34" charset="0"/>
              </a:rPr>
              <a:t> (In saying, “He ascended,” what does it mean but that </a:t>
            </a:r>
            <a:r>
              <a:rPr lang="en-US" sz="2800" dirty="0">
                <a:solidFill>
                  <a:srgbClr val="FF0000"/>
                </a:solidFill>
                <a:latin typeface="Arial" panose="020B0604020202020204" pitchFamily="34" charset="0"/>
                <a:cs typeface="Arial" panose="020B0604020202020204" pitchFamily="34" charset="0"/>
              </a:rPr>
              <a:t>he had also descended into the lower regions, the earth</a:t>
            </a:r>
            <a:r>
              <a:rPr lang="en-US" sz="2800" dirty="0" smtClean="0">
                <a:solidFill>
                  <a:srgbClr val="FF0000"/>
                </a:solidFill>
                <a:latin typeface="Arial" panose="020B0604020202020204" pitchFamily="34" charset="0"/>
                <a:cs typeface="Arial" panose="020B0604020202020204" pitchFamily="34" charset="0"/>
              </a:rPr>
              <a:t>? </a:t>
            </a:r>
            <a:r>
              <a:rPr lang="en-US" sz="2800" u="sng" dirty="0" smtClean="0">
                <a:latin typeface="Arial" panose="020B0604020202020204" pitchFamily="34" charset="0"/>
                <a:cs typeface="Arial" panose="020B0604020202020204" pitchFamily="34" charset="0"/>
              </a:rPr>
              <a:t>10</a:t>
            </a:r>
            <a:r>
              <a:rPr lang="en-US" sz="2800" dirty="0" smtClean="0">
                <a:solidFill>
                  <a:srgbClr val="FF000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He who descended is the one who also ascended far above all the heavens, that he might fill all things.) </a:t>
            </a: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Numbers 18:6</a:t>
            </a:r>
            <a:r>
              <a:rPr lang="en-US" sz="2800" dirty="0" smtClean="0">
                <a:latin typeface="Arial" panose="020B0604020202020204" pitchFamily="34" charset="0"/>
                <a:cs typeface="Arial" panose="020B0604020202020204" pitchFamily="34" charset="0"/>
              </a:rPr>
              <a:t>  Behold, </a:t>
            </a:r>
            <a:r>
              <a:rPr lang="en-US" sz="2800" dirty="0" smtClean="0">
                <a:solidFill>
                  <a:srgbClr val="0070C0"/>
                </a:solidFill>
                <a:latin typeface="Arial" panose="020B0604020202020204" pitchFamily="34" charset="0"/>
                <a:cs typeface="Arial" panose="020B0604020202020204" pitchFamily="34" charset="0"/>
              </a:rPr>
              <a:t>I Myself have taken </a:t>
            </a:r>
            <a:r>
              <a:rPr lang="en-US" sz="2800" dirty="0" smtClean="0">
                <a:latin typeface="Arial" panose="020B0604020202020204" pitchFamily="34" charset="0"/>
                <a:cs typeface="Arial" panose="020B0604020202020204" pitchFamily="34" charset="0"/>
              </a:rPr>
              <a:t>your fellow Levites from among the sons of Israel; </a:t>
            </a:r>
            <a:r>
              <a:rPr lang="en-US" sz="2800" dirty="0" smtClean="0">
                <a:solidFill>
                  <a:srgbClr val="0070C0"/>
                </a:solidFill>
                <a:latin typeface="Arial" panose="020B0604020202020204" pitchFamily="34" charset="0"/>
                <a:cs typeface="Arial" panose="020B0604020202020204" pitchFamily="34" charset="0"/>
              </a:rPr>
              <a:t>they are a gift to you</a:t>
            </a:r>
            <a:r>
              <a:rPr lang="en-US" sz="2800" dirty="0" smtClean="0">
                <a:latin typeface="Arial" panose="020B0604020202020204" pitchFamily="34" charset="0"/>
                <a:cs typeface="Arial" panose="020B0604020202020204" pitchFamily="34" charset="0"/>
              </a:rPr>
              <a:t>, dedicated to the LORD, to perform the service for the tent of meeting. </a:t>
            </a:r>
          </a:p>
          <a:p>
            <a:pPr marL="109728" indent="0">
              <a:buNone/>
            </a:pPr>
            <a:endParaRPr lang="en-US" sz="2800" dirty="0">
              <a:solidFill>
                <a:srgbClr val="FF0000"/>
              </a:solidFill>
              <a:latin typeface="Arial" panose="020B0604020202020204" pitchFamily="34" charset="0"/>
              <a:cs typeface="Arial" panose="020B0604020202020204" pitchFamily="34" charset="0"/>
            </a:endParaRPr>
          </a:p>
          <a:p>
            <a:pPr marL="109728" indent="0">
              <a:buNone/>
            </a:pPr>
            <a:endParaRPr lang="en-US" sz="2800" dirty="0">
              <a:solidFill>
                <a:srgbClr val="FF0000"/>
              </a:solidFill>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33867"/>
            <a:ext cx="8229600" cy="804333"/>
          </a:xfrm>
        </p:spPr>
        <p:txBody>
          <a:bodyPr>
            <a:normAutofit/>
          </a:bodyPr>
          <a:lstStyle/>
          <a:p>
            <a:pPr algn="ctr"/>
            <a:r>
              <a:rPr lang="en-US" sz="4000" dirty="0" smtClean="0">
                <a:solidFill>
                  <a:srgbClr val="0070C0"/>
                </a:solidFill>
                <a:effectLst/>
                <a:latin typeface="Arial" panose="020B0604020202020204" pitchFamily="34" charset="0"/>
                <a:cs typeface="Arial" panose="020B0604020202020204" pitchFamily="34" charset="0"/>
              </a:rPr>
              <a:t>The Key Texts</a:t>
            </a:r>
            <a:endParaRPr lang="en-US" sz="4000" dirty="0"/>
          </a:p>
        </p:txBody>
      </p:sp>
      <p:sp>
        <p:nvSpPr>
          <p:cNvPr id="4" name="Rounded Rectangle 3"/>
          <p:cNvSpPr/>
          <p:nvPr/>
        </p:nvSpPr>
        <p:spPr>
          <a:xfrm>
            <a:off x="3962399" y="1977714"/>
            <a:ext cx="3318933" cy="474134"/>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4402667" y="3200400"/>
            <a:ext cx="3505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38667" y="3581400"/>
            <a:ext cx="914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77336A05-F7D5-4548-B17F-541F80DB4B96}" type="slidenum">
              <a:rPr lang="en-US" smtClean="0"/>
              <a:t>7</a:t>
            </a:fld>
            <a:endParaRPr lang="en-US"/>
          </a:p>
        </p:txBody>
      </p:sp>
    </p:spTree>
    <p:extLst>
      <p:ext uri="{BB962C8B-B14F-4D97-AF65-F5344CB8AC3E}">
        <p14:creationId xmlns:p14="http://schemas.microsoft.com/office/powerpoint/2010/main" val="242174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26909"/>
            <a:ext cx="8686800" cy="5169091"/>
          </a:xfrm>
        </p:spPr>
        <p:txBody>
          <a:bodyPr>
            <a:noAutofit/>
          </a:bodyPr>
          <a:lstStyle/>
          <a:p>
            <a:pPr marL="109728" indent="0">
              <a:lnSpc>
                <a:spcPts val="3400"/>
              </a:lnSpc>
              <a:spcBef>
                <a:spcPts val="0"/>
              </a:spcBef>
              <a:spcAft>
                <a:spcPts val="1200"/>
              </a:spcAft>
              <a:buNone/>
            </a:pPr>
            <a:r>
              <a:rPr lang="en-US" sz="3200" u="sng" dirty="0" smtClean="0">
                <a:latin typeface="Arial" panose="020B0604020202020204" pitchFamily="34" charset="0"/>
                <a:cs typeface="Arial" panose="020B0604020202020204" pitchFamily="34" charset="0"/>
              </a:rPr>
              <a:t>1 Peter 3:18-20</a:t>
            </a:r>
            <a:r>
              <a:rPr lang="en-US" sz="3200" dirty="0" smtClean="0">
                <a:latin typeface="Arial" panose="020B0604020202020204" pitchFamily="34" charset="0"/>
                <a:cs typeface="Arial" panose="020B0604020202020204" pitchFamily="34" charset="0"/>
              </a:rPr>
              <a:t> For </a:t>
            </a:r>
            <a:r>
              <a:rPr lang="en-US" sz="3200" dirty="0">
                <a:latin typeface="Arial" panose="020B0604020202020204" pitchFamily="34" charset="0"/>
                <a:cs typeface="Arial" panose="020B0604020202020204" pitchFamily="34" charset="0"/>
              </a:rPr>
              <a:t>Christ also died for sins once for all, the just for the unjust, so that He might bring us to God, having been put to death in the flesh, but made alive in the spirit;  </a:t>
            </a:r>
            <a:r>
              <a:rPr lang="en-US" sz="3200" u="sng" dirty="0">
                <a:latin typeface="Arial" panose="020B0604020202020204" pitchFamily="34" charset="0"/>
                <a:cs typeface="Arial" panose="020B0604020202020204" pitchFamily="34" charset="0"/>
              </a:rPr>
              <a:t>19</a:t>
            </a:r>
            <a:r>
              <a:rPr lang="en-US" sz="3200" dirty="0">
                <a:latin typeface="Arial" panose="020B0604020202020204" pitchFamily="34" charset="0"/>
                <a:cs typeface="Arial" panose="020B0604020202020204" pitchFamily="34" charset="0"/>
              </a:rPr>
              <a:t> </a:t>
            </a:r>
            <a:r>
              <a:rPr lang="en-US" sz="3200" dirty="0">
                <a:solidFill>
                  <a:srgbClr val="FF0000"/>
                </a:solidFill>
                <a:latin typeface="Arial" panose="020B0604020202020204" pitchFamily="34" charset="0"/>
                <a:cs typeface="Arial" panose="020B0604020202020204" pitchFamily="34" charset="0"/>
              </a:rPr>
              <a:t>in which also He went and made proclamation to the spirits now in prison</a:t>
            </a:r>
            <a:r>
              <a:rPr lang="en-US" sz="3200" dirty="0">
                <a:latin typeface="Arial" panose="020B0604020202020204" pitchFamily="34" charset="0"/>
                <a:cs typeface="Arial" panose="020B0604020202020204" pitchFamily="34" charset="0"/>
              </a:rPr>
              <a:t>,  </a:t>
            </a:r>
            <a:r>
              <a:rPr lang="en-US" sz="3200" u="sng" dirty="0">
                <a:latin typeface="Arial" panose="020B0604020202020204" pitchFamily="34" charset="0"/>
                <a:cs typeface="Arial" panose="020B0604020202020204" pitchFamily="34" charset="0"/>
              </a:rPr>
              <a:t>20</a:t>
            </a:r>
            <a:r>
              <a:rPr lang="en-US" sz="3200" dirty="0">
                <a:latin typeface="Arial" panose="020B0604020202020204" pitchFamily="34" charset="0"/>
                <a:cs typeface="Arial" panose="020B0604020202020204" pitchFamily="34" charset="0"/>
              </a:rPr>
              <a:t> who once were disobedient, when the patience of God kept waiting in the days of Noah, during the construction of the ark, in which a few, that is, eight persons, were brought safely through the water. </a:t>
            </a:r>
            <a:endParaRPr lang="en-US" sz="3200" dirty="0" smtClean="0">
              <a:latin typeface="Arial" panose="020B0604020202020204" pitchFamily="34" charset="0"/>
              <a:cs typeface="Arial" panose="020B0604020202020204" pitchFamily="34" charset="0"/>
            </a:endParaRPr>
          </a:p>
          <a:p>
            <a:pPr marL="109728" indent="0">
              <a:lnSpc>
                <a:spcPts val="3400"/>
              </a:lnSpc>
              <a:spcBef>
                <a:spcPts val="0"/>
              </a:spcBef>
              <a:spcAft>
                <a:spcPts val="1200"/>
              </a:spcAft>
              <a:buNone/>
            </a:pP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762000"/>
          </a:xfrm>
        </p:spPr>
        <p:txBody>
          <a:bodyPr>
            <a:normAutofit/>
          </a:bodyPr>
          <a:lstStyle/>
          <a:p>
            <a:pPr algn="ctr"/>
            <a:r>
              <a:rPr lang="en-US" sz="3200" dirty="0">
                <a:solidFill>
                  <a:srgbClr val="0070C0"/>
                </a:solidFill>
                <a:effectLst/>
                <a:latin typeface="Arial" panose="020B0604020202020204" pitchFamily="34" charset="0"/>
                <a:cs typeface="Arial" panose="020B0604020202020204" pitchFamily="34" charset="0"/>
              </a:rPr>
              <a:t>The Key Texts</a:t>
            </a:r>
            <a:endParaRPr lang="en-US" sz="3200" dirty="0"/>
          </a:p>
        </p:txBody>
      </p:sp>
      <p:sp>
        <p:nvSpPr>
          <p:cNvPr id="4" name="Rounded Rectangle 3"/>
          <p:cNvSpPr/>
          <p:nvPr/>
        </p:nvSpPr>
        <p:spPr>
          <a:xfrm>
            <a:off x="963706" y="2695665"/>
            <a:ext cx="1554480" cy="44104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4343400" y="2679509"/>
            <a:ext cx="4114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77336A05-F7D5-4548-B17F-541F80DB4B96}" type="slidenum">
              <a:rPr lang="en-US" smtClean="0"/>
              <a:t>8</a:t>
            </a:fld>
            <a:endParaRPr lang="en-US"/>
          </a:p>
        </p:txBody>
      </p:sp>
    </p:spTree>
    <p:extLst>
      <p:ext uri="{BB962C8B-B14F-4D97-AF65-F5344CB8AC3E}">
        <p14:creationId xmlns:p14="http://schemas.microsoft.com/office/powerpoint/2010/main" val="245282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55509"/>
            <a:ext cx="8839200" cy="4940491"/>
          </a:xfrm>
        </p:spPr>
        <p:txBody>
          <a:bodyPr>
            <a:noAutofit/>
          </a:bodyPr>
          <a:lstStyle/>
          <a:p>
            <a:pPr marL="109728" indent="0">
              <a:lnSpc>
                <a:spcPts val="3400"/>
              </a:lnSpc>
              <a:spcBef>
                <a:spcPts val="0"/>
              </a:spcBef>
              <a:spcAft>
                <a:spcPts val="1200"/>
              </a:spcAft>
              <a:buNone/>
            </a:pPr>
            <a:r>
              <a:rPr lang="en-US" sz="3200" u="sng" dirty="0" smtClean="0">
                <a:latin typeface="Arial" panose="020B0604020202020204" pitchFamily="34" charset="0"/>
                <a:cs typeface="Arial" panose="020B0604020202020204" pitchFamily="34" charset="0"/>
              </a:rPr>
              <a:t>John 19:30</a:t>
            </a:r>
            <a:r>
              <a:rPr lang="en-US" sz="3200" dirty="0" smtClean="0">
                <a:latin typeface="Arial" panose="020B0604020202020204" pitchFamily="34" charset="0"/>
                <a:cs typeface="Arial" panose="020B0604020202020204" pitchFamily="34" charset="0"/>
              </a:rPr>
              <a:t> Therefore </a:t>
            </a:r>
            <a:r>
              <a:rPr lang="en-US" sz="3200" dirty="0">
                <a:latin typeface="Arial" panose="020B0604020202020204" pitchFamily="34" charset="0"/>
                <a:cs typeface="Arial" panose="020B0604020202020204" pitchFamily="34" charset="0"/>
              </a:rPr>
              <a:t>when Jesus had received the sour wine, He said, </a:t>
            </a:r>
            <a:r>
              <a:rPr lang="en-US" sz="3200" dirty="0">
                <a:solidFill>
                  <a:srgbClr val="FF0000"/>
                </a:solidFill>
                <a:latin typeface="Arial" panose="020B0604020202020204" pitchFamily="34" charset="0"/>
                <a:cs typeface="Arial" panose="020B0604020202020204" pitchFamily="34" charset="0"/>
              </a:rPr>
              <a:t>“It is finished</a:t>
            </a:r>
            <a:r>
              <a:rPr lang="en-US" sz="3200" dirty="0">
                <a:latin typeface="Arial" panose="020B0604020202020204" pitchFamily="34" charset="0"/>
                <a:cs typeface="Arial" panose="020B0604020202020204" pitchFamily="34" charset="0"/>
              </a:rPr>
              <a:t>!” And He bowed His head and gave up His spirit. </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endParaRPr lang="en-US" sz="3200" dirty="0" smtClean="0">
              <a:latin typeface="Arial" panose="020B0604020202020204" pitchFamily="34" charset="0"/>
              <a:cs typeface="Arial" panose="020B0604020202020204" pitchFamily="34" charset="0"/>
            </a:endParaRPr>
          </a:p>
          <a:p>
            <a:pPr marL="109728" indent="0">
              <a:lnSpc>
                <a:spcPts val="3400"/>
              </a:lnSpc>
              <a:spcBef>
                <a:spcPts val="0"/>
              </a:spcBef>
              <a:spcAft>
                <a:spcPts val="1200"/>
              </a:spcAft>
              <a:buNone/>
            </a:pPr>
            <a:r>
              <a:rPr lang="en-US" sz="3200" u="sng" dirty="0" smtClean="0">
                <a:latin typeface="Arial" panose="020B0604020202020204" pitchFamily="34" charset="0"/>
                <a:cs typeface="Arial" panose="020B0604020202020204" pitchFamily="34" charset="0"/>
              </a:rPr>
              <a:t>Luke 23:43, 46</a:t>
            </a:r>
            <a:r>
              <a:rPr lang="en-US" sz="3200" dirty="0" smtClean="0">
                <a:latin typeface="Arial" panose="020B0604020202020204" pitchFamily="34" charset="0"/>
                <a:cs typeface="Arial" panose="020B0604020202020204" pitchFamily="34" charset="0"/>
              </a:rPr>
              <a:t> And </a:t>
            </a:r>
            <a:r>
              <a:rPr lang="en-US" sz="3200" dirty="0">
                <a:latin typeface="Arial" panose="020B0604020202020204" pitchFamily="34" charset="0"/>
                <a:cs typeface="Arial" panose="020B0604020202020204" pitchFamily="34" charset="0"/>
              </a:rPr>
              <a:t>He said to him, “Truly I say to you, </a:t>
            </a:r>
            <a:r>
              <a:rPr lang="en-US" sz="3200" dirty="0">
                <a:solidFill>
                  <a:srgbClr val="FF0000"/>
                </a:solidFill>
                <a:latin typeface="Arial" panose="020B0604020202020204" pitchFamily="34" charset="0"/>
                <a:cs typeface="Arial" panose="020B0604020202020204" pitchFamily="34" charset="0"/>
              </a:rPr>
              <a:t>today you </a:t>
            </a:r>
            <a:r>
              <a:rPr lang="en-US" sz="3200" dirty="0" smtClean="0">
                <a:solidFill>
                  <a:srgbClr val="FF0000"/>
                </a:solidFill>
                <a:latin typeface="Arial" panose="020B0604020202020204" pitchFamily="34" charset="0"/>
                <a:cs typeface="Arial" panose="020B0604020202020204" pitchFamily="34" charset="0"/>
              </a:rPr>
              <a:t>shall </a:t>
            </a:r>
            <a:r>
              <a:rPr lang="en-US" sz="3200" dirty="0">
                <a:solidFill>
                  <a:srgbClr val="FF0000"/>
                </a:solidFill>
                <a:latin typeface="Arial" panose="020B0604020202020204" pitchFamily="34" charset="0"/>
                <a:cs typeface="Arial" panose="020B0604020202020204" pitchFamily="34" charset="0"/>
              </a:rPr>
              <a:t>be with Me in </a:t>
            </a:r>
            <a:r>
              <a:rPr lang="en-US" sz="3200" dirty="0" smtClean="0">
                <a:solidFill>
                  <a:srgbClr val="FF0000"/>
                </a:solidFill>
                <a:latin typeface="Arial" panose="020B0604020202020204" pitchFamily="34" charset="0"/>
                <a:cs typeface="Arial" panose="020B0604020202020204" pitchFamily="34" charset="0"/>
              </a:rPr>
              <a:t>Paradise</a:t>
            </a:r>
            <a:r>
              <a:rPr lang="en-US" sz="3200" dirty="0" smtClean="0">
                <a:latin typeface="Arial" panose="020B0604020202020204" pitchFamily="34" charset="0"/>
                <a:cs typeface="Arial" panose="020B0604020202020204" pitchFamily="34" charset="0"/>
              </a:rPr>
              <a:t>…</a:t>
            </a:r>
            <a:r>
              <a:rPr lang="en-US" sz="3200" u="sng" dirty="0" smtClean="0">
                <a:latin typeface="Arial" panose="020B0604020202020204" pitchFamily="34" charset="0"/>
                <a:cs typeface="Arial" panose="020B0604020202020204" pitchFamily="34" charset="0"/>
              </a:rPr>
              <a:t>46  </a:t>
            </a:r>
            <a:r>
              <a:rPr lang="en-US" sz="3200" dirty="0" smtClean="0">
                <a:latin typeface="Arial" panose="020B0604020202020204" pitchFamily="34" charset="0"/>
                <a:cs typeface="Arial" panose="020B0604020202020204" pitchFamily="34" charset="0"/>
              </a:rPr>
              <a:t>And </a:t>
            </a:r>
            <a:r>
              <a:rPr lang="en-US" sz="3200" dirty="0">
                <a:latin typeface="Arial" panose="020B0604020202020204" pitchFamily="34" charset="0"/>
                <a:cs typeface="Arial" panose="020B0604020202020204" pitchFamily="34" charset="0"/>
              </a:rPr>
              <a:t>Jesus, crying out with a loud voice, said, “Father, </a:t>
            </a:r>
            <a:r>
              <a:rPr lang="en-US" sz="3200" dirty="0">
                <a:solidFill>
                  <a:srgbClr val="FF0000"/>
                </a:solidFill>
                <a:latin typeface="Arial" panose="020B0604020202020204" pitchFamily="34" charset="0"/>
                <a:cs typeface="Arial" panose="020B0604020202020204" pitchFamily="34" charset="0"/>
              </a:rPr>
              <a:t>INTO YOUR HANDS I COMMIT MY SPIRIT</a:t>
            </a:r>
            <a:r>
              <a:rPr lang="en-US" sz="3200" dirty="0">
                <a:latin typeface="Arial" panose="020B0604020202020204" pitchFamily="34" charset="0"/>
                <a:cs typeface="Arial" panose="020B0604020202020204" pitchFamily="34" charset="0"/>
              </a:rPr>
              <a:t>.” Having said this, He breathed His last. </a:t>
            </a:r>
            <a:r>
              <a:rPr lang="en-US" sz="3200" dirty="0" smtClean="0">
                <a:latin typeface="Arial" panose="020B0604020202020204" pitchFamily="34" charset="0"/>
                <a:cs typeface="Arial" panose="020B0604020202020204" pitchFamily="34" charset="0"/>
              </a:rPr>
              <a:t> </a:t>
            </a:r>
            <a:endParaRPr lang="en-US" sz="3200" u="sng"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0" y="0"/>
            <a:ext cx="9144000" cy="1143000"/>
          </a:xfrm>
        </p:spPr>
        <p:txBody>
          <a:bodyPr>
            <a:no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Did Not Go to Hell After His Death</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7336A05-F7D5-4548-B17F-541F80DB4B96}" type="slidenum">
              <a:rPr lang="en-US" smtClean="0"/>
              <a:t>9</a:t>
            </a:fld>
            <a:endParaRPr lang="en-US"/>
          </a:p>
        </p:txBody>
      </p:sp>
    </p:spTree>
    <p:extLst>
      <p:ext uri="{BB962C8B-B14F-4D97-AF65-F5344CB8AC3E}">
        <p14:creationId xmlns:p14="http://schemas.microsoft.com/office/powerpoint/2010/main" val="33342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2965</TotalTime>
  <Words>1245</Words>
  <Application>Microsoft Office PowerPoint</Application>
  <PresentationFormat>On-screen Show (4:3)</PresentationFormat>
  <Paragraphs>76</Paragraphs>
  <Slides>14</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Lucida Sans Unicode</vt:lpstr>
      <vt:lpstr>Verdana</vt:lpstr>
      <vt:lpstr>Wingdings</vt:lpstr>
      <vt:lpstr>Wingdings 2</vt:lpstr>
      <vt:lpstr>Wingdings 3</vt:lpstr>
      <vt:lpstr>Concourse</vt:lpstr>
      <vt:lpstr>Descended Into Hell?</vt:lpstr>
      <vt:lpstr>“The Apostle’s Creed”</vt:lpstr>
      <vt:lpstr>Word of Faith Heresy</vt:lpstr>
      <vt:lpstr>Agenda</vt:lpstr>
      <vt:lpstr>The Key Texts</vt:lpstr>
      <vt:lpstr>The Key Texts</vt:lpstr>
      <vt:lpstr>The Key Texts</vt:lpstr>
      <vt:lpstr>The Key Texts</vt:lpstr>
      <vt:lpstr>Jesus Did Not Go to Hell After His Death</vt:lpstr>
      <vt:lpstr>O.T. Saints Went to Heaven After Death </vt:lpstr>
      <vt:lpstr>O.T. Saints Went to Heaven After Death </vt:lpstr>
      <vt:lpstr>Will God Abandon the Righteous? </vt:lpstr>
      <vt:lpstr>One Savior, One Cross,  One Faith, One Salvation</vt:lpstr>
      <vt:lpstr>All Believers HAVE Everlasting Life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Descended Into Hell?</dc:title>
  <dc:creator>Eric</dc:creator>
  <cp:lastModifiedBy>Christy</cp:lastModifiedBy>
  <cp:revision>65</cp:revision>
  <cp:lastPrinted>2015-07-17T18:52:08Z</cp:lastPrinted>
  <dcterms:created xsi:type="dcterms:W3CDTF">2015-07-08T22:26:34Z</dcterms:created>
  <dcterms:modified xsi:type="dcterms:W3CDTF">2015-07-17T18:52:13Z</dcterms:modified>
</cp:coreProperties>
</file>