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82" r:id="rId4"/>
    <p:sldId id="283" r:id="rId5"/>
    <p:sldId id="285" r:id="rId6"/>
    <p:sldId id="269" r:id="rId7"/>
    <p:sldId id="268" r:id="rId8"/>
    <p:sldId id="284" r:id="rId9"/>
    <p:sldId id="274" r:id="rId10"/>
    <p:sldId id="280" r:id="rId11"/>
  </p:sldIdLst>
  <p:sldSz cx="9144000" cy="6858000" type="screen4x3"/>
  <p:notesSz cx="6924675" cy="9210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4" userDrawn="1">
          <p15:clr>
            <a:srgbClr val="A4A3A4"/>
          </p15:clr>
        </p15:guide>
        <p15:guide id="2" pos="5472" userDrawn="1">
          <p15:clr>
            <a:srgbClr val="A4A3A4"/>
          </p15:clr>
        </p15:guide>
        <p15:guide id="3" pos="288" userDrawn="1">
          <p15:clr>
            <a:srgbClr val="A4A3A4"/>
          </p15:clr>
        </p15:guide>
        <p15:guide id="4" orient="horz" pos="11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1" userDrawn="1">
          <p15:clr>
            <a:srgbClr val="A4A3A4"/>
          </p15:clr>
        </p15:guide>
        <p15:guide id="2" pos="218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1CAB"/>
    <a:srgbClr val="009900"/>
    <a:srgbClr val="336600"/>
    <a:srgbClr val="009A46"/>
    <a:srgbClr val="FF0066"/>
    <a:srgbClr val="669900"/>
    <a:srgbClr val="486B70"/>
    <a:srgbClr val="768A76"/>
    <a:srgbClr val="527B80"/>
    <a:srgbClr val="5279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721" autoAdjust="0"/>
    <p:restoredTop sz="94434" autoAdjust="0"/>
  </p:normalViewPr>
  <p:slideViewPr>
    <p:cSldViewPr>
      <p:cViewPr varScale="1">
        <p:scale>
          <a:sx n="71" d="100"/>
          <a:sy n="71" d="100"/>
        </p:scale>
        <p:origin x="984" y="54"/>
      </p:cViewPr>
      <p:guideLst>
        <p:guide orient="horz" pos="624"/>
        <p:guide pos="5472"/>
        <p:guide pos="288"/>
        <p:guide orient="horz" pos="11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>
        <p:scale>
          <a:sx n="100" d="100"/>
          <a:sy n="100" d="100"/>
        </p:scale>
        <p:origin x="1788" y="72"/>
      </p:cViewPr>
      <p:guideLst>
        <p:guide orient="horz" pos="2901"/>
        <p:guide pos="218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96" y="8450719"/>
            <a:ext cx="2006600" cy="567833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3"/>
          </p:nvPr>
        </p:nvSpPr>
        <p:spPr>
          <a:xfrm>
            <a:off x="2776537" y="8491537"/>
            <a:ext cx="3733800" cy="461962"/>
          </a:xfrm>
          <a:prstGeom prst="rect">
            <a:avLst/>
          </a:prstGeom>
        </p:spPr>
        <p:txBody>
          <a:bodyPr vert="horz" lIns="91437" tIns="45718" rIns="91437" bIns="45718" rtlCol="0" anchor="ctr" anchorCtr="0"/>
          <a:lstStyle>
            <a:lvl1pPr algn="r">
              <a:defRPr sz="1200"/>
            </a:lvl1pPr>
          </a:lstStyle>
          <a:p>
            <a:pPr algn="l" defTabSz="1142959">
              <a:tabLst>
                <a:tab pos="3486025" algn="r"/>
              </a:tabLst>
            </a:pPr>
            <a:r>
              <a:rPr lang="en-US" dirty="0" smtClean="0"/>
              <a:t>www.gospelofgracefellowship.org	Page </a:t>
            </a:r>
            <a:fld id="{EDB2B2A1-32A7-43D3-85C6-9E5B68A11F74}" type="slidenum">
              <a:rPr lang="en-US" smtClean="0"/>
              <a:pPr algn="l" defTabSz="1142959">
                <a:tabLst>
                  <a:tab pos="3486025" algn="r"/>
                </a:tabLst>
              </a:pPr>
              <a:t>‹#›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0765" y="276582"/>
            <a:ext cx="2421290" cy="535752"/>
          </a:xfrm>
          <a:prstGeom prst="rect">
            <a:avLst/>
          </a:prstGeom>
          <a:noFill/>
        </p:spPr>
        <p:txBody>
          <a:bodyPr wrap="none" lIns="91437" tIns="45718" rIns="91437" bIns="45718" rtlCol="0">
            <a:spAutoFit/>
          </a:bodyPr>
          <a:lstStyle/>
          <a:p>
            <a:r>
              <a:rPr lang="en-US" sz="1400" dirty="0"/>
              <a:t>New Clothes for a New People</a:t>
            </a:r>
            <a:br>
              <a:rPr lang="en-US" sz="1400" dirty="0"/>
            </a:br>
            <a:r>
              <a:rPr lang="en-US" sz="1400" dirty="0"/>
              <a:t>Colossians 3:12-14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38807" y="319088"/>
            <a:ext cx="1195331" cy="476700"/>
          </a:xfrm>
          <a:prstGeom prst="rect">
            <a:avLst/>
          </a:prstGeom>
          <a:noFill/>
        </p:spPr>
        <p:txBody>
          <a:bodyPr wrap="none" lIns="91437" tIns="45718" rIns="91437" bIns="45718" rtlCol="0">
            <a:spAutoFit/>
          </a:bodyPr>
          <a:lstStyle/>
          <a:p>
            <a:pPr algn="r"/>
            <a:r>
              <a:rPr lang="en-US" sz="1200" dirty="0"/>
              <a:t>08/02/15</a:t>
            </a:r>
          </a:p>
          <a:p>
            <a:pPr algn="r"/>
            <a:r>
              <a:rPr lang="en-US" sz="1200" dirty="0"/>
              <a:t>by Bob DeWaay</a:t>
            </a:r>
          </a:p>
        </p:txBody>
      </p:sp>
    </p:spTree>
    <p:extLst>
      <p:ext uri="{BB962C8B-B14F-4D97-AF65-F5344CB8AC3E}">
        <p14:creationId xmlns:p14="http://schemas.microsoft.com/office/powerpoint/2010/main" val="1772030102"/>
      </p:ext>
    </p:extLst>
  </p:cSld>
  <p:clrMap bg1="lt1" tx1="dk1" bg2="lt2" tx2="dk2" accent1="accent1" accent2="accent2" accent3="accent3" accent4="accent4" accent5="accent5" accent6="accent6" hlink="hlink" folHlink="folHlink"/>
  <p:hf hdr="0" dt="0"/>
  <p:extLst mod="1">
    <p:ext uri="{56416CCD-93CA-4268-BC5B-53C4BB910035}">
      <p15:sldGuideLst xmlns:p15="http://schemas.microsoft.com/office/powerpoint/2012/main">
        <p15:guide id="1" orient="horz" pos="432" userDrawn="1">
          <p15:clr>
            <a:srgbClr val="F26B43"/>
          </p15:clr>
        </p15:guide>
        <p15:guide id="2" pos="2181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00693" cy="460534"/>
          </a:xfrm>
          <a:prstGeom prst="rect">
            <a:avLst/>
          </a:prstGeom>
        </p:spPr>
        <p:txBody>
          <a:bodyPr vert="horz" lIns="92195" tIns="46097" rIns="92195" bIns="4609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2381" y="0"/>
            <a:ext cx="3000693" cy="460534"/>
          </a:xfrm>
          <a:prstGeom prst="rect">
            <a:avLst/>
          </a:prstGeom>
        </p:spPr>
        <p:txBody>
          <a:bodyPr vert="horz" lIns="92195" tIns="46097" rIns="92195" bIns="46097" rtlCol="0"/>
          <a:lstStyle>
            <a:lvl1pPr algn="r">
              <a:defRPr sz="1200"/>
            </a:lvl1pPr>
          </a:lstStyle>
          <a:p>
            <a:fld id="{33CF0762-2550-4DDF-AD3A-0610BA36CAF8}" type="datetimeFigureOut">
              <a:rPr lang="en-US" smtClean="0"/>
              <a:pPr/>
              <a:t>7/31/2015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42938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95" tIns="46097" rIns="92195" bIns="4609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2468" y="4375071"/>
            <a:ext cx="5539740" cy="4144804"/>
          </a:xfrm>
          <a:prstGeom prst="rect">
            <a:avLst/>
          </a:prstGeom>
        </p:spPr>
        <p:txBody>
          <a:bodyPr vert="horz" lIns="92195" tIns="46097" rIns="92195" bIns="4609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48543"/>
            <a:ext cx="3000693" cy="460534"/>
          </a:xfrm>
          <a:prstGeom prst="rect">
            <a:avLst/>
          </a:prstGeom>
        </p:spPr>
        <p:txBody>
          <a:bodyPr vert="horz" lIns="92195" tIns="46097" rIns="92195" bIns="46097" rtlCol="0" anchor="b"/>
          <a:lstStyle>
            <a:lvl1pPr algn="l">
              <a:defRPr sz="1200"/>
            </a:lvl1pPr>
          </a:lstStyle>
          <a:p>
            <a:r>
              <a:rPr lang="en-US" smtClean="0"/>
              <a:t>Gospel Fruit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2381" y="8748543"/>
            <a:ext cx="3000693" cy="460534"/>
          </a:xfrm>
          <a:prstGeom prst="rect">
            <a:avLst/>
          </a:prstGeom>
        </p:spPr>
        <p:txBody>
          <a:bodyPr vert="horz" lIns="92195" tIns="46097" rIns="92195" bIns="46097" rtlCol="0" anchor="b"/>
          <a:lstStyle>
            <a:lvl1pPr algn="r">
              <a:defRPr sz="1200"/>
            </a:lvl1pPr>
          </a:lstStyle>
          <a:p>
            <a:fld id="{34F010B0-0E12-42F5-B6F7-9ABF38D2BB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76422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7925" y="642938"/>
            <a:ext cx="46037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14367">
              <a:defRPr/>
            </a:pPr>
            <a:endParaRPr lang="en-US" dirty="0"/>
          </a:p>
          <a:p>
            <a:r>
              <a:rPr lang="en-US" dirty="0"/>
              <a:t>Therefore, as the elect of God, holy and dearly loved, clothe yourselves with a heart of mercy, kindness, humility, gentleness, and patience, bearing with one another and forgiving one another, if someone happens to have a complaint against anyone else. Just as the Lord has forgiven you, so you also forgive others. </a:t>
            </a:r>
            <a:r>
              <a:rPr lang="en-US" b="1" baseline="30000" dirty="0"/>
              <a:t> </a:t>
            </a:r>
            <a:r>
              <a:rPr lang="en-US" dirty="0"/>
              <a:t>And to all these virtues add love, which is the perfect bond. (Colossians 3:12-14, NET)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010B0-0E12-42F5-B6F7-9ABF38D2BB27}" type="slidenum">
              <a:rPr lang="en-US" smtClean="0"/>
              <a:pPr/>
              <a:t>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Gospel Fruit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697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7925" y="642938"/>
            <a:ext cx="46037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010B0-0E12-42F5-B6F7-9ABF38D2BB2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Gospel Fruit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30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7925" y="642938"/>
            <a:ext cx="46037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010B0-0E12-42F5-B6F7-9ABF38D2BB2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Gospel Fruit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305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7925" y="642938"/>
            <a:ext cx="46037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010B0-0E12-42F5-B6F7-9ABF38D2BB2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Gospel Fruit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30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7925" y="642938"/>
            <a:ext cx="46037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010B0-0E12-42F5-B6F7-9ABF38D2BB2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Gospel Fruit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30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7925" y="642938"/>
            <a:ext cx="46037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010B0-0E12-42F5-B6F7-9ABF38D2BB2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Gospel Fruit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30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7925" y="642938"/>
            <a:ext cx="46037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010B0-0E12-42F5-B6F7-9ABF38D2BB2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Gospel Fruit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305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7925" y="642938"/>
            <a:ext cx="46037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010B0-0E12-42F5-B6F7-9ABF38D2BB2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Gospel Fruit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305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7925" y="642938"/>
            <a:ext cx="46037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010B0-0E12-42F5-B6F7-9ABF38D2BB2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Gospel Fruit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30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7925" y="642938"/>
            <a:ext cx="46037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010B0-0E12-42F5-B6F7-9ABF38D2BB2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Gospel Fruit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30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3657600"/>
            <a:ext cx="9144000" cy="320040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582362"/>
          </a:xfrm>
          <a:solidFill>
            <a:srgbClr val="527B80"/>
          </a:solidFill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ctr">
              <a:defRPr sz="5400" b="1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733800"/>
            <a:ext cx="7772400" cy="1199704"/>
          </a:xfrm>
        </p:spPr>
        <p:txBody>
          <a:bodyPr lIns="45720" rIns="45720">
            <a:normAutofit/>
          </a:bodyPr>
          <a:lstStyle>
            <a:lvl1pPr marL="0" marR="64008" indent="0" algn="ctr">
              <a:buNone/>
              <a:defRPr sz="320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4320" indent="-274320">
              <a:buClr>
                <a:srgbClr val="558797"/>
              </a:buClr>
              <a:buSzPct val="80000"/>
              <a:buFont typeface="Wingdings" panose="05000000000000000000" pitchFamily="2" charset="2"/>
              <a:buChar char="§"/>
              <a:defRPr kumimoji="0" lang="en-US" sz="280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274320" indent="-274320">
              <a:buFont typeface="Arial" panose="020B0604020202020204" pitchFamily="34" charset="0"/>
              <a:buChar char="•"/>
              <a:defRPr kumimoji="0" lang="en-US" sz="280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28116" indent="-342900">
              <a:buFont typeface="Calibri" panose="020F0502020204030204" pitchFamily="34" charset="0"/>
              <a:buChar char="•"/>
              <a:defRPr sz="2400"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marL="859536" lvl="2" indent="-274320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rgbClr val="558797"/>
              </a:buClr>
              <a:buSzPct val="80000"/>
              <a:buFont typeface="Wingdings" panose="05000000000000000000" pitchFamily="2" charset="2"/>
              <a:buChar char="§"/>
            </a:pPr>
            <a:r>
              <a:rPr lang="en-US" dirty="0" smtClean="0"/>
              <a:t>Second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  <a:effectLst/>
                <a:latin typeface="Calibri" panose="020F0502020204030204" pitchFamily="34" charset="0"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  <a:prstGeom prst="rect">
            <a:avLst/>
          </a:prstGeom>
          <a:solidFill>
            <a:srgbClr val="527B80"/>
          </a:solidFill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69900" y="149383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469900" y="6477000"/>
            <a:ext cx="8229600" cy="334961"/>
          </a:xfrm>
          <a:prstGeom prst="rect">
            <a:avLst/>
          </a:prstGeom>
          <a:solidFill>
            <a:srgbClr val="527B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00">
              <a:tabLst>
                <a:tab pos="8004175" algn="r"/>
              </a:tabLst>
            </a:pPr>
            <a:r>
              <a:rPr lang="en-US" sz="1800" dirty="0" smtClean="0">
                <a:latin typeface="Calibri" panose="020F0502020204030204" pitchFamily="34" charset="0"/>
              </a:rPr>
              <a:t>New Clothes</a:t>
            </a:r>
            <a:r>
              <a:rPr lang="en-US" sz="1800" baseline="0" dirty="0" smtClean="0">
                <a:latin typeface="Calibri" panose="020F0502020204030204" pitchFamily="34" charset="0"/>
              </a:rPr>
              <a:t> for a New People: </a:t>
            </a:r>
            <a:r>
              <a:rPr lang="en-US" sz="1800" dirty="0" smtClean="0">
                <a:latin typeface="Calibri" panose="020F0502020204030204" pitchFamily="34" charset="0"/>
              </a:rPr>
              <a:t>Colossians 3:12-14	</a:t>
            </a:r>
            <a:fld id="{5151B875-EBC5-4CB9-B431-D95677B1C4F2}" type="slidenum">
              <a:rPr lang="en-US" sz="1800" smtClean="0">
                <a:latin typeface="Calibri" panose="020F0502020204030204" pitchFamily="34" charset="0"/>
              </a:rPr>
              <a:t>‹#›</a:t>
            </a:fld>
            <a:endParaRPr lang="en-US" sz="1800" dirty="0" smtClean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1" latinLnBrk="0" hangingPunct="1">
        <a:spcBef>
          <a:spcPct val="0"/>
        </a:spcBef>
        <a:buNone/>
        <a:defRPr kumimoji="0" sz="4000" b="1" kern="1200">
          <a:solidFill>
            <a:schemeClr val="bg1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Calibri" panose="020F0502020204030204" pitchFamily="34" charset="0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rgbClr val="486B70"/>
        </a:buClr>
        <a:buSzPct val="80000"/>
        <a:buFont typeface="Wingdings" panose="05000000000000000000" pitchFamily="2" charset="2"/>
        <a:buChar char="§"/>
        <a:defRPr kumimoji="0" sz="2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rgbClr val="486B70"/>
        </a:buClr>
        <a:buFont typeface="Verdana" panose="020B0604030504040204" pitchFamily="34" charset="0"/>
        <a:buChar char="-"/>
        <a:defRPr kumimoji="0"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New Clothes for a New People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733800"/>
            <a:ext cx="7772400" cy="3124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Colossians 3:12-14</a:t>
            </a:r>
          </a:p>
          <a:p>
            <a:endParaRPr lang="en-US" dirty="0" smtClean="0"/>
          </a:p>
          <a:p>
            <a:r>
              <a:rPr lang="en-US" dirty="0" smtClean="0"/>
              <a:t>by Bob DeWaay</a:t>
            </a:r>
          </a:p>
          <a:p>
            <a:r>
              <a:rPr lang="en-US" dirty="0" smtClean="0"/>
              <a:t>Gospel of Grace Fellowship</a:t>
            </a:r>
          </a:p>
          <a:p>
            <a:endParaRPr lang="en-US" dirty="0" smtClean="0"/>
          </a:p>
          <a:p>
            <a:r>
              <a:rPr lang="en-US" dirty="0" smtClean="0"/>
              <a:t>August 2,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2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1295400"/>
            <a:ext cx="8534399" cy="2118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800"/>
              </a:lnSpc>
              <a:spcAft>
                <a:spcPts val="600"/>
              </a:spcAft>
            </a:pPr>
            <a:r>
              <a:rPr lang="en-US" sz="3200" b="1" u="sng" dirty="0" smtClean="0">
                <a:latin typeface="Calibri" panose="020F0502020204030204" pitchFamily="34" charset="0"/>
                <a:cs typeface="Arial" pitchFamily="34" charset="0"/>
              </a:rPr>
              <a:t>1Peter 1:22</a:t>
            </a:r>
            <a:r>
              <a:rPr lang="en-US" sz="3200" b="1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(NASB)</a:t>
            </a:r>
          </a:p>
          <a:p>
            <a:pPr>
              <a:lnSpc>
                <a:spcPts val="3800"/>
              </a:lnSpc>
              <a:spcAft>
                <a:spcPts val="600"/>
              </a:spcAft>
            </a:pP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Since you have in </a:t>
            </a:r>
            <a:r>
              <a:rPr lang="en-US" sz="3200" dirty="0" smtClean="0">
                <a:solidFill>
                  <a:srgbClr val="0D1CAB"/>
                </a:solidFill>
                <a:latin typeface="Calibri" panose="020F0502020204030204" pitchFamily="34" charset="0"/>
                <a:cs typeface="Arial" pitchFamily="34" charset="0"/>
              </a:rPr>
              <a:t>obedience to the truth 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purified your souls for a sincere love of the brethren, fervently </a:t>
            </a:r>
            <a:r>
              <a:rPr lang="en-US" sz="3200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love one another 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from the heart,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en-US" sz="4000" dirty="0" smtClean="0"/>
              <a:t>Love One Another</a:t>
            </a:r>
            <a:endParaRPr lang="en-US" sz="4000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3505200"/>
            <a:ext cx="8534400" cy="2743200"/>
          </a:xfrm>
        </p:spPr>
        <p:txBody>
          <a:bodyPr>
            <a:noAutofit/>
          </a:bodyPr>
          <a:lstStyle/>
          <a:p>
            <a:pPr>
              <a:lnSpc>
                <a:spcPts val="33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dirty="0" smtClean="0"/>
              <a:t>“</a:t>
            </a:r>
            <a:r>
              <a:rPr lang="en-US" sz="3000" dirty="0" smtClean="0">
                <a:solidFill>
                  <a:srgbClr val="0D1CAB"/>
                </a:solidFill>
              </a:rPr>
              <a:t>obedience to the truth</a:t>
            </a:r>
            <a:r>
              <a:rPr lang="en-US" sz="3000" dirty="0" smtClean="0"/>
              <a:t>” describes conversion</a:t>
            </a:r>
          </a:p>
          <a:p>
            <a:pPr>
              <a:lnSpc>
                <a:spcPts val="33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dirty="0" smtClean="0"/>
              <a:t>“Love” is imperative in the Greek</a:t>
            </a:r>
          </a:p>
          <a:p>
            <a:pPr>
              <a:lnSpc>
                <a:spcPts val="33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dirty="0" smtClean="0"/>
              <a:t>God has made it possible for us to obey this command by His work of </a:t>
            </a:r>
            <a:r>
              <a:rPr lang="en-US" sz="3000" dirty="0"/>
              <a:t>the Spirit (Romans 5:5</a:t>
            </a:r>
            <a:r>
              <a:rPr lang="en-US" sz="3000" dirty="0" smtClean="0"/>
              <a:t>)</a:t>
            </a:r>
          </a:p>
          <a:p>
            <a:pPr>
              <a:lnSpc>
                <a:spcPts val="33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dirty="0" smtClean="0"/>
              <a:t>Christians are hated by the world and must cling to one another in their mutual faith</a:t>
            </a:r>
          </a:p>
        </p:txBody>
      </p:sp>
    </p:spTree>
    <p:extLst>
      <p:ext uri="{BB962C8B-B14F-4D97-AF65-F5344CB8AC3E}">
        <p14:creationId xmlns:p14="http://schemas.microsoft.com/office/powerpoint/2010/main" val="50435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Elect, Holy and Beloved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1332746"/>
            <a:ext cx="8305800" cy="1631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800"/>
              </a:lnSpc>
              <a:spcAft>
                <a:spcPts val="600"/>
              </a:spcAft>
            </a:pPr>
            <a:r>
              <a:rPr lang="en-US" sz="3600" b="1" u="sng" dirty="0" smtClean="0">
                <a:latin typeface="Calibri" panose="020F0502020204030204" pitchFamily="34" charset="0"/>
              </a:rPr>
              <a:t>Colossians 3:12a</a:t>
            </a:r>
            <a:r>
              <a:rPr lang="en-US" sz="3600" dirty="0" smtClean="0">
                <a:latin typeface="Calibri" panose="020F0502020204030204" pitchFamily="34" charset="0"/>
              </a:rPr>
              <a:t> (NET)</a:t>
            </a:r>
          </a:p>
          <a:p>
            <a:pPr>
              <a:lnSpc>
                <a:spcPts val="3800"/>
              </a:lnSpc>
              <a:spcAft>
                <a:spcPts val="600"/>
              </a:spcAft>
            </a:pPr>
            <a:r>
              <a:rPr lang="en-US" sz="3600" dirty="0" smtClean="0">
                <a:latin typeface="Calibri" panose="020F0502020204030204" pitchFamily="34" charset="0"/>
                <a:cs typeface="Arial" pitchFamily="34" charset="0"/>
              </a:rPr>
              <a:t>Therefore, as the </a:t>
            </a:r>
            <a:r>
              <a:rPr lang="en-US" sz="3600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elect</a:t>
            </a:r>
            <a:r>
              <a:rPr lang="en-US" sz="3600" dirty="0" smtClean="0">
                <a:latin typeface="Calibri" panose="020F0502020204030204" pitchFamily="34" charset="0"/>
                <a:cs typeface="Arial" pitchFamily="34" charset="0"/>
              </a:rPr>
              <a:t> of God, </a:t>
            </a:r>
            <a:r>
              <a:rPr lang="en-US" sz="3600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holy</a:t>
            </a:r>
            <a:r>
              <a:rPr lang="en-US" sz="3600" dirty="0" smtClean="0">
                <a:latin typeface="Calibri" panose="020F0502020204030204" pitchFamily="34" charset="0"/>
                <a:cs typeface="Arial" pitchFamily="34" charset="0"/>
              </a:rPr>
              <a:t> and dearly </a:t>
            </a:r>
            <a:r>
              <a:rPr lang="en-US" sz="3600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loved</a:t>
            </a:r>
            <a:r>
              <a:rPr lang="en-US" sz="3600" dirty="0" smtClean="0">
                <a:latin typeface="Calibri" panose="020F0502020204030204" pitchFamily="34" charset="0"/>
                <a:cs typeface="Arial" pitchFamily="34" charset="0"/>
              </a:rPr>
              <a:t>, . . .  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3048000"/>
            <a:ext cx="8458200" cy="3352801"/>
          </a:xfrm>
        </p:spPr>
        <p:txBody>
          <a:bodyPr>
            <a:noAutofit/>
          </a:bodyPr>
          <a:lstStyle/>
          <a:p>
            <a:pPr>
              <a:lnSpc>
                <a:spcPts val="33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200" dirty="0" smtClean="0"/>
              <a:t>“Chosen” is God’s doing and not dependent on one’s previous status (see verse 11)</a:t>
            </a:r>
          </a:p>
          <a:p>
            <a:pPr>
              <a:lnSpc>
                <a:spcPts val="33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200" dirty="0" smtClean="0"/>
              <a:t>The elect are holy because God set them apart for Himself</a:t>
            </a:r>
          </a:p>
          <a:p>
            <a:pPr>
              <a:lnSpc>
                <a:spcPts val="33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200" dirty="0" smtClean="0"/>
              <a:t>“Loved” is a divine passive; i.e. “by God”</a:t>
            </a:r>
          </a:p>
          <a:p>
            <a:pPr>
              <a:lnSpc>
                <a:spcPts val="33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200" dirty="0" smtClean="0"/>
              <a:t>Loved and elect is grounded in the OT (Deut. 4:37; 7:7, 8)</a:t>
            </a:r>
          </a:p>
          <a:p>
            <a:pPr>
              <a:lnSpc>
                <a:spcPts val="3300"/>
              </a:lnSpc>
              <a:spcBef>
                <a:spcPts val="0"/>
              </a:spcBef>
              <a:spcAft>
                <a:spcPts val="600"/>
              </a:spcAft>
            </a:pPr>
            <a:endParaRPr lang="en-US" sz="3200" dirty="0"/>
          </a:p>
          <a:p>
            <a:pPr>
              <a:lnSpc>
                <a:spcPts val="3300"/>
              </a:lnSpc>
              <a:spcBef>
                <a:spcPts val="0"/>
              </a:spcBef>
              <a:spcAft>
                <a:spcPts val="600"/>
              </a:spcAft>
            </a:pPr>
            <a:endParaRPr lang="en-US" sz="3200" dirty="0" smtClean="0"/>
          </a:p>
          <a:p>
            <a:pPr>
              <a:lnSpc>
                <a:spcPts val="3300"/>
              </a:lnSpc>
              <a:spcBef>
                <a:spcPts val="0"/>
              </a:spcBef>
              <a:spcAft>
                <a:spcPts val="600"/>
              </a:spcAft>
            </a:pPr>
            <a:endParaRPr lang="en-US" sz="3200" dirty="0" smtClean="0"/>
          </a:p>
          <a:p>
            <a:pPr>
              <a:lnSpc>
                <a:spcPts val="3300"/>
              </a:lnSpc>
              <a:spcBef>
                <a:spcPts val="0"/>
              </a:spcBef>
              <a:spcAft>
                <a:spcPts val="600"/>
              </a:spcAft>
            </a:pPr>
            <a:endParaRPr lang="en-US" sz="3200" dirty="0" smtClean="0"/>
          </a:p>
          <a:p>
            <a:pPr>
              <a:lnSpc>
                <a:spcPts val="3300"/>
              </a:lnSpc>
              <a:spcBef>
                <a:spcPts val="0"/>
              </a:spcBef>
              <a:spcAft>
                <a:spcPts val="600"/>
              </a:spcAft>
            </a:pPr>
            <a:endParaRPr lang="en-US" sz="3200" dirty="0" smtClean="0"/>
          </a:p>
          <a:p>
            <a:pPr>
              <a:lnSpc>
                <a:spcPts val="3300"/>
              </a:lnSpc>
              <a:spcBef>
                <a:spcPts val="0"/>
              </a:spcBef>
              <a:spcAft>
                <a:spcPts val="600"/>
              </a:spcAft>
            </a:pPr>
            <a:endParaRPr lang="en-US" sz="3200" dirty="0" smtClean="0"/>
          </a:p>
          <a:p>
            <a:pPr>
              <a:lnSpc>
                <a:spcPts val="3300"/>
              </a:lnSpc>
              <a:spcBef>
                <a:spcPts val="0"/>
              </a:spcBef>
              <a:spcAft>
                <a:spcPts val="600"/>
              </a:spcAft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50435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Put </a:t>
            </a:r>
            <a:r>
              <a:rPr lang="en-US" dirty="0"/>
              <a:t>o</a:t>
            </a:r>
            <a:r>
              <a:rPr lang="en-US" sz="4000" dirty="0" smtClean="0"/>
              <a:t>n the Virtues of Christ</a:t>
            </a:r>
            <a:endParaRPr lang="en-US" sz="4000" dirty="0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457200" y="3200400"/>
            <a:ext cx="8382000" cy="2895600"/>
          </a:xfrm>
        </p:spPr>
        <p:txBody>
          <a:bodyPr>
            <a:noAutofit/>
          </a:bodyPr>
          <a:lstStyle/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“Clothe yourselves” is </a:t>
            </a:r>
            <a:r>
              <a:rPr lang="en-US" sz="3200" dirty="0" smtClean="0">
                <a:solidFill>
                  <a:srgbClr val="C00000"/>
                </a:solidFill>
              </a:rPr>
              <a:t>imperative</a:t>
            </a:r>
            <a:r>
              <a:rPr lang="en-US" sz="3200" dirty="0" smtClean="0"/>
              <a:t> in the Greek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>
                <a:solidFill>
                  <a:srgbClr val="0D1CAB"/>
                </a:solidFill>
              </a:rPr>
              <a:t>These five virtues are communicable attributes of God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See Exodus 34:6; Philippians 2:3-5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We are called by God to be Christ-like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See Colossians 3:10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1370737"/>
            <a:ext cx="8458200" cy="1631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800"/>
              </a:lnSpc>
              <a:spcAft>
                <a:spcPts val="600"/>
              </a:spcAft>
            </a:pPr>
            <a:r>
              <a:rPr lang="en-US" sz="3600" b="1" u="sng" dirty="0" smtClean="0">
                <a:latin typeface="Calibri" panose="020F0502020204030204" pitchFamily="34" charset="0"/>
              </a:rPr>
              <a:t>Colossians 3:12b</a:t>
            </a:r>
            <a:r>
              <a:rPr lang="en-US" sz="3600" b="1" dirty="0" smtClean="0">
                <a:latin typeface="Calibri" panose="020F0502020204030204" pitchFamily="34" charset="0"/>
              </a:rPr>
              <a:t>  </a:t>
            </a:r>
            <a:r>
              <a:rPr lang="en-US" sz="3600" dirty="0" smtClean="0">
                <a:latin typeface="Calibri" panose="020F0502020204030204" pitchFamily="34" charset="0"/>
              </a:rPr>
              <a:t>(NET)</a:t>
            </a:r>
          </a:p>
          <a:p>
            <a:pPr>
              <a:lnSpc>
                <a:spcPts val="3800"/>
              </a:lnSpc>
              <a:spcAft>
                <a:spcPts val="600"/>
              </a:spcAft>
            </a:pPr>
            <a:r>
              <a:rPr lang="en-US" sz="3600" dirty="0" smtClean="0">
                <a:latin typeface="Calibri" panose="020F0502020204030204" pitchFamily="34" charset="0"/>
                <a:cs typeface="Arial" pitchFamily="34" charset="0"/>
              </a:rPr>
              <a:t>. . . </a:t>
            </a:r>
            <a:r>
              <a:rPr lang="en-US" sz="3600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clothe yourselves </a:t>
            </a:r>
            <a:r>
              <a:rPr lang="en-US" sz="3600" dirty="0" smtClean="0">
                <a:latin typeface="Calibri" panose="020F0502020204030204" pitchFamily="34" charset="0"/>
                <a:cs typeface="Arial" pitchFamily="34" charset="0"/>
              </a:rPr>
              <a:t>with a heart of mercy, kindness, humility, gentleness, and patience,</a:t>
            </a:r>
          </a:p>
        </p:txBody>
      </p:sp>
    </p:spTree>
    <p:extLst>
      <p:ext uri="{BB962C8B-B14F-4D97-AF65-F5344CB8AC3E}">
        <p14:creationId xmlns:p14="http://schemas.microsoft.com/office/powerpoint/2010/main" val="50435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3962400"/>
            <a:ext cx="8496300" cy="2057400"/>
          </a:xfrm>
        </p:spPr>
        <p:txBody>
          <a:bodyPr>
            <a:noAutofit/>
          </a:bodyPr>
          <a:lstStyle/>
          <a:p>
            <a:pPr>
              <a:lnSpc>
                <a:spcPts val="32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dirty="0" smtClean="0"/>
              <a:t>“Bearing with” could be translated “putting up with”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dirty="0" smtClean="0"/>
              <a:t>“forgiving” is </a:t>
            </a:r>
            <a:r>
              <a:rPr lang="en-US" sz="3000" i="1" dirty="0" err="1" smtClean="0"/>
              <a:t>charizomai</a:t>
            </a:r>
            <a:r>
              <a:rPr lang="en-US" sz="3000" dirty="0" smtClean="0"/>
              <a:t> from the root </a:t>
            </a:r>
            <a:r>
              <a:rPr lang="en-US" sz="3000" i="1" dirty="0" err="1" smtClean="0"/>
              <a:t>charis</a:t>
            </a:r>
            <a:r>
              <a:rPr lang="en-US" sz="3000" dirty="0" smtClean="0"/>
              <a:t>, grace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dirty="0" smtClean="0"/>
              <a:t>As recipients of grace we are to be gracious in the sense of forgiving others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Showing Grace to God’s People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419100" y="1328544"/>
            <a:ext cx="8458200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600"/>
              </a:lnSpc>
              <a:spcAft>
                <a:spcPts val="600"/>
              </a:spcAft>
            </a:pPr>
            <a:r>
              <a:rPr lang="en-US" sz="3400" b="1" u="sng" dirty="0" smtClean="0">
                <a:latin typeface="Calibri" panose="020F0502020204030204" pitchFamily="34" charset="0"/>
              </a:rPr>
              <a:t>Colossians 3:13</a:t>
            </a:r>
            <a:r>
              <a:rPr lang="en-US" sz="3400" b="1" dirty="0" smtClean="0">
                <a:latin typeface="Calibri" panose="020F0502020204030204" pitchFamily="34" charset="0"/>
              </a:rPr>
              <a:t>  </a:t>
            </a:r>
            <a:r>
              <a:rPr lang="en-US" sz="3400" dirty="0" smtClean="0">
                <a:latin typeface="Calibri" panose="020F0502020204030204" pitchFamily="34" charset="0"/>
              </a:rPr>
              <a:t>(NET)</a:t>
            </a:r>
          </a:p>
          <a:p>
            <a:pPr>
              <a:lnSpc>
                <a:spcPts val="3600"/>
              </a:lnSpc>
              <a:spcAft>
                <a:spcPts val="600"/>
              </a:spcAft>
            </a:pPr>
            <a:r>
              <a:rPr lang="en-US" sz="3400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bearing with one another </a:t>
            </a:r>
            <a:r>
              <a:rPr lang="en-US" sz="3400" dirty="0" smtClean="0">
                <a:latin typeface="Calibri" panose="020F0502020204030204" pitchFamily="34" charset="0"/>
                <a:cs typeface="Arial" pitchFamily="34" charset="0"/>
              </a:rPr>
              <a:t>and forgiving one another, if someone happens to have a complaint against anyone else. Just as the Lord has forgiven you, </a:t>
            </a:r>
            <a:r>
              <a:rPr lang="en-US" sz="3400" dirty="0" smtClean="0">
                <a:solidFill>
                  <a:srgbClr val="0D1CAB"/>
                </a:solidFill>
                <a:latin typeface="Calibri" panose="020F0502020204030204" pitchFamily="34" charset="0"/>
                <a:cs typeface="Arial" pitchFamily="34" charset="0"/>
              </a:rPr>
              <a:t>so you also forgive others</a:t>
            </a:r>
            <a:r>
              <a:rPr lang="en-US" sz="3400" dirty="0" smtClean="0">
                <a:latin typeface="Calibri" panose="020F0502020204030204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435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4350" y="3028761"/>
            <a:ext cx="8172450" cy="2991039"/>
          </a:xfrm>
        </p:spPr>
        <p:txBody>
          <a:bodyPr>
            <a:noAutofit/>
          </a:bodyPr>
          <a:lstStyle/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>
                <a:solidFill>
                  <a:srgbClr val="0D1CAB"/>
                </a:solidFill>
              </a:rPr>
              <a:t>Love binds the other virtues together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“bond” is literally “co-chain” meaning “being chained together”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“perfect” means “completeness” or achieving a goal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We could say, “the bond that produces perfection”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endParaRPr lang="en-US" sz="3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Put on Love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321281"/>
            <a:ext cx="8229600" cy="1631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800"/>
              </a:lnSpc>
              <a:spcAft>
                <a:spcPts val="600"/>
              </a:spcAft>
            </a:pPr>
            <a:r>
              <a:rPr lang="en-US" sz="3600" b="1" u="sng" dirty="0" smtClean="0">
                <a:latin typeface="Calibri" panose="020F0502020204030204" pitchFamily="34" charset="0"/>
              </a:rPr>
              <a:t>Colossians 3:14</a:t>
            </a:r>
            <a:r>
              <a:rPr lang="en-US" sz="3600" b="1" dirty="0" smtClean="0">
                <a:latin typeface="Calibri" panose="020F0502020204030204" pitchFamily="34" charset="0"/>
              </a:rPr>
              <a:t>  </a:t>
            </a:r>
            <a:r>
              <a:rPr lang="en-US" sz="3600" dirty="0" smtClean="0">
                <a:latin typeface="Calibri" panose="020F0502020204030204" pitchFamily="34" charset="0"/>
              </a:rPr>
              <a:t>(NET)</a:t>
            </a:r>
          </a:p>
          <a:p>
            <a:pPr>
              <a:lnSpc>
                <a:spcPts val="3800"/>
              </a:lnSpc>
              <a:spcAft>
                <a:spcPts val="600"/>
              </a:spcAft>
            </a:pPr>
            <a:r>
              <a:rPr lang="en-US" sz="3600" dirty="0" smtClean="0">
                <a:latin typeface="Calibri" panose="020F0502020204030204" pitchFamily="34" charset="0"/>
                <a:cs typeface="Arial" pitchFamily="34" charset="0"/>
              </a:rPr>
              <a:t>And to all these virtues add love, which is the </a:t>
            </a:r>
            <a:r>
              <a:rPr lang="en-US" sz="3600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perfect bond</a:t>
            </a:r>
            <a:r>
              <a:rPr lang="en-US" sz="3600" dirty="0" smtClean="0">
                <a:latin typeface="Calibri" panose="020F0502020204030204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435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9900" y="1752600"/>
            <a:ext cx="8229600" cy="3581400"/>
          </a:xfrm>
        </p:spPr>
        <p:txBody>
          <a:bodyPr>
            <a:noAutofit/>
          </a:bodyPr>
          <a:lstStyle/>
          <a:p>
            <a:pPr>
              <a:lnSpc>
                <a:spcPts val="3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600" dirty="0" smtClean="0"/>
              <a:t>We are a chosen people who belong to God</a:t>
            </a:r>
          </a:p>
          <a:p>
            <a:pPr>
              <a:lnSpc>
                <a:spcPts val="3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600" dirty="0" smtClean="0"/>
              <a:t>Our calling is never based on who we were</a:t>
            </a:r>
          </a:p>
          <a:p>
            <a:pPr>
              <a:lnSpc>
                <a:spcPts val="3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600" dirty="0" smtClean="0"/>
              <a:t>We must understand who Christ is and come to Him</a:t>
            </a:r>
          </a:p>
          <a:p>
            <a:pPr>
              <a:lnSpc>
                <a:spcPts val="3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600" dirty="0" smtClean="0"/>
              <a:t>Love is the supreme Christian virtue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Implications and Applications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0435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1" y="1219200"/>
            <a:ext cx="8229600" cy="2352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  <a:spcAft>
                <a:spcPts val="600"/>
              </a:spcAft>
            </a:pPr>
            <a:r>
              <a:rPr lang="en-US" sz="3300" b="1" u="sng" dirty="0" smtClean="0">
                <a:latin typeface="Calibri" panose="020F0502020204030204" pitchFamily="34" charset="0"/>
                <a:cs typeface="Arial" pitchFamily="34" charset="0"/>
              </a:rPr>
              <a:t>1Peter 2:9</a:t>
            </a:r>
            <a:r>
              <a:rPr lang="en-US" sz="3300" b="1" dirty="0" smtClean="0">
                <a:latin typeface="Calibri" panose="020F0502020204030204" pitchFamily="34" charset="0"/>
                <a:cs typeface="Arial" pitchFamily="34" charset="0"/>
              </a:rPr>
              <a:t>  </a:t>
            </a:r>
            <a:r>
              <a:rPr lang="en-US" sz="3300" dirty="0" smtClean="0">
                <a:latin typeface="Calibri" panose="020F0502020204030204" pitchFamily="34" charset="0"/>
                <a:cs typeface="Arial" pitchFamily="34" charset="0"/>
              </a:rPr>
              <a:t>(NET)</a:t>
            </a:r>
          </a:p>
          <a:p>
            <a:pPr>
              <a:lnSpc>
                <a:spcPts val="3400"/>
              </a:lnSpc>
              <a:spcAft>
                <a:spcPts val="600"/>
              </a:spcAft>
            </a:pPr>
            <a:r>
              <a:rPr lang="en-US" sz="3300" dirty="0" smtClean="0">
                <a:latin typeface="Calibri" panose="020F0502020204030204" pitchFamily="34" charset="0"/>
                <a:cs typeface="Arial" pitchFamily="34" charset="0"/>
              </a:rPr>
              <a:t>But you are </a:t>
            </a:r>
            <a:r>
              <a:rPr lang="en-US" sz="3300" i="1" dirty="0" smtClean="0">
                <a:latin typeface="Calibri" panose="020F0502020204030204" pitchFamily="34" charset="0"/>
                <a:cs typeface="Arial" pitchFamily="34" charset="0"/>
              </a:rPr>
              <a:t>a chosen race</a:t>
            </a:r>
            <a:r>
              <a:rPr lang="en-US" sz="3300" dirty="0" smtClean="0">
                <a:latin typeface="Calibri" panose="020F0502020204030204" pitchFamily="34" charset="0"/>
                <a:cs typeface="Arial" pitchFamily="34" charset="0"/>
              </a:rPr>
              <a:t>, </a:t>
            </a:r>
            <a:r>
              <a:rPr lang="en-US" sz="3300" i="1" dirty="0" smtClean="0">
                <a:latin typeface="Calibri" panose="020F0502020204030204" pitchFamily="34" charset="0"/>
                <a:cs typeface="Arial" pitchFamily="34" charset="0"/>
              </a:rPr>
              <a:t>a </a:t>
            </a:r>
            <a:r>
              <a:rPr lang="en-US" sz="3300" i="1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royal priesthood</a:t>
            </a:r>
            <a:r>
              <a:rPr lang="en-US" sz="3300" dirty="0" smtClean="0">
                <a:latin typeface="Calibri" panose="020F0502020204030204" pitchFamily="34" charset="0"/>
                <a:cs typeface="Arial" pitchFamily="34" charset="0"/>
              </a:rPr>
              <a:t>, </a:t>
            </a:r>
            <a:r>
              <a:rPr lang="en-US" sz="3300" i="1" dirty="0" smtClean="0">
                <a:latin typeface="Calibri" panose="020F0502020204030204" pitchFamily="34" charset="0"/>
                <a:cs typeface="Arial" pitchFamily="34" charset="0"/>
              </a:rPr>
              <a:t>a holy nation</a:t>
            </a:r>
            <a:r>
              <a:rPr lang="en-US" sz="3300" dirty="0" smtClean="0">
                <a:latin typeface="Calibri" panose="020F0502020204030204" pitchFamily="34" charset="0"/>
                <a:cs typeface="Arial" pitchFamily="34" charset="0"/>
              </a:rPr>
              <a:t>, </a:t>
            </a:r>
            <a:r>
              <a:rPr lang="en-US" sz="3300" i="1" dirty="0" smtClean="0">
                <a:latin typeface="Calibri" panose="020F0502020204030204" pitchFamily="34" charset="0"/>
                <a:cs typeface="Arial" pitchFamily="34" charset="0"/>
              </a:rPr>
              <a:t>a people of his own</a:t>
            </a:r>
            <a:r>
              <a:rPr lang="en-US" sz="3300" dirty="0" smtClean="0">
                <a:latin typeface="Calibri" panose="020F0502020204030204" pitchFamily="34" charset="0"/>
                <a:cs typeface="Arial" pitchFamily="34" charset="0"/>
              </a:rPr>
              <a:t>, so that you may </a:t>
            </a:r>
            <a:r>
              <a:rPr lang="en-US" sz="3300" i="1" dirty="0" smtClean="0">
                <a:solidFill>
                  <a:srgbClr val="0D1CAB"/>
                </a:solidFill>
                <a:latin typeface="Calibri" panose="020F0502020204030204" pitchFamily="34" charset="0"/>
                <a:cs typeface="Arial" pitchFamily="34" charset="0"/>
              </a:rPr>
              <a:t>proclaim the virtues</a:t>
            </a:r>
            <a:r>
              <a:rPr lang="en-US" sz="3300" dirty="0" smtClean="0">
                <a:solidFill>
                  <a:srgbClr val="0D1CAB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sz="3300" dirty="0" smtClean="0">
                <a:latin typeface="Calibri" panose="020F0502020204030204" pitchFamily="34" charset="0"/>
                <a:cs typeface="Arial" pitchFamily="34" charset="0"/>
              </a:rPr>
              <a:t>of the one who </a:t>
            </a:r>
            <a:r>
              <a:rPr lang="en-US" sz="3300" dirty="0" smtClean="0">
                <a:solidFill>
                  <a:srgbClr val="7030A0"/>
                </a:solidFill>
                <a:latin typeface="Calibri" panose="020F0502020204030204" pitchFamily="34" charset="0"/>
                <a:cs typeface="Arial" pitchFamily="34" charset="0"/>
              </a:rPr>
              <a:t>called you out of darkness </a:t>
            </a:r>
            <a:r>
              <a:rPr lang="en-US" sz="3300" dirty="0" smtClean="0">
                <a:latin typeface="Calibri" panose="020F0502020204030204" pitchFamily="34" charset="0"/>
                <a:cs typeface="Arial" pitchFamily="34" charset="0"/>
              </a:rPr>
              <a:t>into his marvelous light.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 People for God’s Own Possession</a:t>
            </a:r>
            <a:endParaRPr lang="en-US" sz="4000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3581400"/>
            <a:ext cx="8229600" cy="2057400"/>
          </a:xfrm>
        </p:spPr>
        <p:txBody>
          <a:bodyPr>
            <a:noAutofit/>
          </a:bodyPr>
          <a:lstStyle/>
          <a:p>
            <a:pPr>
              <a:lnSpc>
                <a:spcPts val="32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dirty="0" smtClean="0"/>
              <a:t>This teaches the priesthood of every believer (see Rev. 1:6)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dirty="0" smtClean="0"/>
              <a:t>We are called to “proclaim” God’s attributes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dirty="0" smtClean="0"/>
              <a:t>As we live out the virtues of Christ we make God known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dirty="0" smtClean="0"/>
              <a:t>“called out” is a description of conversion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600"/>
              </a:spcAft>
            </a:pPr>
            <a:endParaRPr lang="en-US" sz="3000" dirty="0" smtClean="0"/>
          </a:p>
        </p:txBody>
      </p:sp>
    </p:spTree>
    <p:extLst>
      <p:ext uri="{BB962C8B-B14F-4D97-AF65-F5344CB8AC3E}">
        <p14:creationId xmlns:p14="http://schemas.microsoft.com/office/powerpoint/2010/main" val="50435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1" y="1676400"/>
            <a:ext cx="8229600" cy="6324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800"/>
              </a:lnSpc>
              <a:spcAft>
                <a:spcPts val="600"/>
              </a:spcAft>
            </a:pPr>
            <a:r>
              <a:rPr lang="en-US" sz="3600" b="1" u="sng" dirty="0" smtClean="0">
                <a:latin typeface="Calibri" panose="020F0502020204030204" pitchFamily="34" charset="0"/>
                <a:cs typeface="Arial" pitchFamily="34" charset="0"/>
              </a:rPr>
              <a:t>1Corinthians 1:26, 27</a:t>
            </a:r>
            <a:r>
              <a:rPr lang="en-US" sz="3600" b="1" dirty="0" smtClean="0">
                <a:latin typeface="Calibri" panose="020F0502020204030204" pitchFamily="34" charset="0"/>
                <a:cs typeface="Arial" pitchFamily="34" charset="0"/>
              </a:rPr>
              <a:t>  </a:t>
            </a:r>
            <a:r>
              <a:rPr lang="en-US" sz="3600" dirty="0" smtClean="0">
                <a:latin typeface="Calibri" panose="020F0502020204030204" pitchFamily="34" charset="0"/>
                <a:cs typeface="Arial" pitchFamily="34" charset="0"/>
              </a:rPr>
              <a:t>(NASB)</a:t>
            </a:r>
          </a:p>
          <a:p>
            <a:pPr>
              <a:lnSpc>
                <a:spcPts val="3800"/>
              </a:lnSpc>
              <a:spcAft>
                <a:spcPts val="600"/>
              </a:spcAft>
            </a:pPr>
            <a:r>
              <a:rPr lang="en-US" sz="3600" dirty="0" smtClean="0">
                <a:latin typeface="Calibri" panose="020F0502020204030204" pitchFamily="34" charset="0"/>
                <a:cs typeface="Arial" pitchFamily="34" charset="0"/>
              </a:rPr>
              <a:t>For consider your calling, brethren, that there were </a:t>
            </a:r>
            <a:r>
              <a:rPr lang="en-US" sz="3600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not many wise according to the flesh</a:t>
            </a:r>
            <a:r>
              <a:rPr lang="en-US" sz="3600" dirty="0" smtClean="0">
                <a:latin typeface="Calibri" panose="020F0502020204030204" pitchFamily="34" charset="0"/>
                <a:cs typeface="Arial" pitchFamily="34" charset="0"/>
              </a:rPr>
              <a:t>, </a:t>
            </a:r>
            <a:r>
              <a:rPr lang="en-US" sz="3600" dirty="0" smtClean="0">
                <a:solidFill>
                  <a:srgbClr val="0D1CAB"/>
                </a:solidFill>
                <a:latin typeface="Calibri" panose="020F0502020204030204" pitchFamily="34" charset="0"/>
                <a:cs typeface="Arial" pitchFamily="34" charset="0"/>
              </a:rPr>
              <a:t>not many mighty, not many noble</a:t>
            </a:r>
            <a:r>
              <a:rPr lang="en-US" sz="3600" dirty="0" smtClean="0">
                <a:latin typeface="Calibri" panose="020F0502020204030204" pitchFamily="34" charset="0"/>
                <a:cs typeface="Arial" pitchFamily="34" charset="0"/>
              </a:rPr>
              <a:t>; but God has chosen the foolish things of the world to shame the wise, and </a:t>
            </a:r>
            <a:r>
              <a:rPr lang="en-US" sz="3600" dirty="0" smtClean="0">
                <a:solidFill>
                  <a:srgbClr val="7030A0"/>
                </a:solidFill>
                <a:latin typeface="Calibri" panose="020F0502020204030204" pitchFamily="34" charset="0"/>
                <a:cs typeface="Arial" pitchFamily="34" charset="0"/>
              </a:rPr>
              <a:t>God has chosen the weak things</a:t>
            </a:r>
            <a:r>
              <a:rPr lang="en-US" sz="3600" dirty="0" smtClean="0">
                <a:latin typeface="Calibri" panose="020F0502020204030204" pitchFamily="34" charset="0"/>
                <a:cs typeface="Arial" pitchFamily="34" charset="0"/>
              </a:rPr>
              <a:t> of the world to shame the things which are strong,</a:t>
            </a:r>
          </a:p>
          <a:p>
            <a:pPr>
              <a:lnSpc>
                <a:spcPts val="3800"/>
              </a:lnSpc>
              <a:spcAft>
                <a:spcPts val="600"/>
              </a:spcAft>
            </a:pPr>
            <a:endParaRPr lang="en-US" sz="3600" dirty="0" smtClean="0">
              <a:latin typeface="Calibri" panose="020F0502020204030204" pitchFamily="34" charset="0"/>
              <a:cs typeface="Arial" pitchFamily="34" charset="0"/>
            </a:endParaRPr>
          </a:p>
          <a:p>
            <a:pPr>
              <a:lnSpc>
                <a:spcPts val="3800"/>
              </a:lnSpc>
              <a:spcAft>
                <a:spcPts val="600"/>
              </a:spcAft>
            </a:pPr>
            <a:endParaRPr lang="en-US" sz="3600" dirty="0" smtClean="0">
              <a:latin typeface="Calibri" panose="020F0502020204030204" pitchFamily="34" charset="0"/>
              <a:cs typeface="Arial" pitchFamily="34" charset="0"/>
            </a:endParaRPr>
          </a:p>
          <a:p>
            <a:pPr>
              <a:lnSpc>
                <a:spcPts val="3800"/>
              </a:lnSpc>
              <a:spcAft>
                <a:spcPts val="600"/>
              </a:spcAft>
            </a:pPr>
            <a:endParaRPr lang="en-US" sz="3600" dirty="0" smtClean="0">
              <a:latin typeface="Calibri" panose="020F0502020204030204" pitchFamily="34" charset="0"/>
              <a:cs typeface="Arial" pitchFamily="34" charset="0"/>
            </a:endParaRPr>
          </a:p>
          <a:p>
            <a:pPr>
              <a:lnSpc>
                <a:spcPts val="3800"/>
              </a:lnSpc>
              <a:spcAft>
                <a:spcPts val="600"/>
              </a:spcAft>
            </a:pPr>
            <a:endParaRPr lang="en-US" sz="3600" dirty="0" smtClean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15568"/>
          </a:xfrm>
        </p:spPr>
        <p:txBody>
          <a:bodyPr>
            <a:noAutofit/>
          </a:bodyPr>
          <a:lstStyle/>
          <a:p>
            <a:r>
              <a:rPr lang="en-US" sz="4000" dirty="0" smtClean="0"/>
              <a:t>God’s Calling Is </a:t>
            </a:r>
            <a:r>
              <a:rPr lang="en-US" sz="4000" dirty="0"/>
              <a:t>N</a:t>
            </a:r>
            <a:r>
              <a:rPr lang="en-US" sz="4000" dirty="0" smtClean="0"/>
              <a:t>ot </a:t>
            </a:r>
            <a:br>
              <a:rPr lang="en-US" sz="4000" dirty="0" smtClean="0"/>
            </a:br>
            <a:r>
              <a:rPr lang="en-US" sz="4000" dirty="0" smtClean="0"/>
              <a:t>Based on Human Status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0435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en-US" dirty="0" smtClean="0"/>
              <a:t>Come to Christ Who Is Gentle and Humble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1" y="1449318"/>
            <a:ext cx="8077200" cy="3580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800"/>
              </a:lnSpc>
              <a:spcAft>
                <a:spcPts val="600"/>
              </a:spcAft>
            </a:pPr>
            <a:r>
              <a:rPr lang="en-US" sz="3600" b="1" u="sng" dirty="0" smtClean="0">
                <a:latin typeface="Calibri" panose="020F0502020204030204" pitchFamily="34" charset="0"/>
              </a:rPr>
              <a:t>Matthew 11:28-30</a:t>
            </a:r>
            <a:r>
              <a:rPr lang="en-US" sz="3600" b="1" dirty="0" smtClean="0">
                <a:latin typeface="Calibri" panose="020F0502020204030204" pitchFamily="34" charset="0"/>
              </a:rPr>
              <a:t>  </a:t>
            </a:r>
            <a:r>
              <a:rPr lang="en-US" sz="3600" dirty="0" smtClean="0">
                <a:latin typeface="Calibri" panose="020F0502020204030204" pitchFamily="34" charset="0"/>
              </a:rPr>
              <a:t>(NASB)</a:t>
            </a:r>
          </a:p>
          <a:p>
            <a:pPr marL="0" lvl="1">
              <a:lnSpc>
                <a:spcPts val="3800"/>
              </a:lnSpc>
              <a:spcAft>
                <a:spcPts val="600"/>
              </a:spcAft>
            </a:pPr>
            <a:r>
              <a:rPr lang="en-US" sz="3600" dirty="0" smtClean="0">
                <a:latin typeface="Calibri" panose="020F0502020204030204" pitchFamily="34" charset="0"/>
                <a:cs typeface="Arial" pitchFamily="34" charset="0"/>
              </a:rPr>
              <a:t>“</a:t>
            </a:r>
            <a:r>
              <a:rPr lang="en-US" sz="3600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Come to Me</a:t>
            </a:r>
            <a:r>
              <a:rPr lang="en-US" sz="3600" dirty="0" smtClean="0">
                <a:latin typeface="Calibri" panose="020F0502020204030204" pitchFamily="34" charset="0"/>
                <a:cs typeface="Arial" pitchFamily="34" charset="0"/>
              </a:rPr>
              <a:t>, all who are weary and heavy-laden, and I will give you rest. Take My yoke upon you and learn from Me, for </a:t>
            </a:r>
            <a:r>
              <a:rPr lang="en-US" sz="3600" dirty="0" smtClean="0">
                <a:solidFill>
                  <a:srgbClr val="0D1CAB"/>
                </a:solidFill>
                <a:latin typeface="Calibri" panose="020F0502020204030204" pitchFamily="34" charset="0"/>
                <a:cs typeface="Arial" pitchFamily="34" charset="0"/>
              </a:rPr>
              <a:t>I am gentle and humble</a:t>
            </a:r>
            <a:r>
              <a:rPr lang="en-US" sz="3600" dirty="0" smtClean="0">
                <a:latin typeface="Calibri" panose="020F0502020204030204" pitchFamily="34" charset="0"/>
                <a:cs typeface="Arial" pitchFamily="34" charset="0"/>
              </a:rPr>
              <a:t> in heart, and you will find rest for your souls. For My yoke is easy and My burden is light.”</a:t>
            </a:r>
          </a:p>
        </p:txBody>
      </p:sp>
    </p:spTree>
    <p:extLst>
      <p:ext uri="{BB962C8B-B14F-4D97-AF65-F5344CB8AC3E}">
        <p14:creationId xmlns:p14="http://schemas.microsoft.com/office/powerpoint/2010/main" val="50435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13353</TotalTime>
  <Words>772</Words>
  <Application>Microsoft Office PowerPoint</Application>
  <PresentationFormat>On-screen Show (4:3)</PresentationFormat>
  <Paragraphs>93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Lucida Sans Unicode</vt:lpstr>
      <vt:lpstr>Verdana</vt:lpstr>
      <vt:lpstr>Wingdings</vt:lpstr>
      <vt:lpstr>Wingdings 2</vt:lpstr>
      <vt:lpstr>Concourse</vt:lpstr>
      <vt:lpstr>New Clothes for a New People</vt:lpstr>
      <vt:lpstr>Elect, Holy and Beloved</vt:lpstr>
      <vt:lpstr>Put on the Virtues of Christ</vt:lpstr>
      <vt:lpstr>Showing Grace to God’s People</vt:lpstr>
      <vt:lpstr>Put on Love</vt:lpstr>
      <vt:lpstr>Implications and Applications</vt:lpstr>
      <vt:lpstr>A People for God’s Own Possession</vt:lpstr>
      <vt:lpstr>God’s Calling Is Not  Based on Human Status</vt:lpstr>
      <vt:lpstr>Come to Christ Who Is Gentle and Humble</vt:lpstr>
      <vt:lpstr>Love One Another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1:1-3</dc:title>
  <dc:creator>Eric</dc:creator>
  <cp:lastModifiedBy>Christy</cp:lastModifiedBy>
  <cp:revision>648</cp:revision>
  <cp:lastPrinted>2015-07-31T16:44:34Z</cp:lastPrinted>
  <dcterms:created xsi:type="dcterms:W3CDTF">2014-02-05T15:11:40Z</dcterms:created>
  <dcterms:modified xsi:type="dcterms:W3CDTF">2015-07-31T16:46:17Z</dcterms:modified>
</cp:coreProperties>
</file>