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6" r:id="rId2"/>
    <p:sldId id="263" r:id="rId3"/>
    <p:sldId id="282" r:id="rId4"/>
    <p:sldId id="283" r:id="rId5"/>
    <p:sldId id="285" r:id="rId6"/>
    <p:sldId id="286" r:id="rId7"/>
    <p:sldId id="287" r:id="rId8"/>
    <p:sldId id="288" r:id="rId9"/>
    <p:sldId id="269" r:id="rId10"/>
    <p:sldId id="268" r:id="rId11"/>
    <p:sldId id="284" r:id="rId12"/>
    <p:sldId id="274" r:id="rId13"/>
    <p:sldId id="280" r:id="rId14"/>
  </p:sldIdLst>
  <p:sldSz cx="9144000" cy="6858000" type="screen4x3"/>
  <p:notesSz cx="6924675" cy="9210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24" userDrawn="1">
          <p15:clr>
            <a:srgbClr val="A4A3A4"/>
          </p15:clr>
        </p15:guide>
        <p15:guide id="2" pos="288" userDrawn="1">
          <p15:clr>
            <a:srgbClr val="A4A3A4"/>
          </p15:clr>
        </p15:guide>
      </p15:sldGuideLst>
    </p:ext>
    <p:ext uri="{2D200454-40CA-4A62-9FC3-DE9A4176ACB9}">
      <p15:notesGuideLst xmlns:p15="http://schemas.microsoft.com/office/powerpoint/2012/main">
        <p15:guide id="1" orient="horz" pos="2901">
          <p15:clr>
            <a:srgbClr val="A4A3A4"/>
          </p15:clr>
        </p15:guide>
        <p15:guide id="2" pos="218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1CAB"/>
    <a:srgbClr val="009900"/>
    <a:srgbClr val="336600"/>
    <a:srgbClr val="009A46"/>
    <a:srgbClr val="FF0066"/>
    <a:srgbClr val="669900"/>
    <a:srgbClr val="486B70"/>
    <a:srgbClr val="768A76"/>
    <a:srgbClr val="527B80"/>
    <a:srgbClr val="5279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21" autoAdjust="0"/>
    <p:restoredTop sz="94255" autoAdjust="0"/>
  </p:normalViewPr>
  <p:slideViewPr>
    <p:cSldViewPr>
      <p:cViewPr varScale="1">
        <p:scale>
          <a:sx n="66" d="100"/>
          <a:sy n="66" d="100"/>
        </p:scale>
        <p:origin x="1134" y="78"/>
      </p:cViewPr>
      <p:guideLst>
        <p:guide orient="horz" pos="624"/>
        <p:guide pos="288"/>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p:scale>
          <a:sx n="100" d="100"/>
          <a:sy n="100" d="100"/>
        </p:scale>
        <p:origin x="1788" y="-2658"/>
      </p:cViewPr>
      <p:guideLst>
        <p:guide orient="horz" pos="2901"/>
        <p:guide pos="218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2296" y="8450718"/>
            <a:ext cx="2006600" cy="567833"/>
          </a:xfrm>
          <a:prstGeom prst="rect">
            <a:avLst/>
          </a:prstGeom>
        </p:spPr>
      </p:pic>
      <p:sp>
        <p:nvSpPr>
          <p:cNvPr id="7" name="Slide Number Placeholder 6"/>
          <p:cNvSpPr>
            <a:spLocks noGrp="1"/>
          </p:cNvSpPr>
          <p:nvPr>
            <p:ph type="sldNum" sz="quarter" idx="3"/>
          </p:nvPr>
        </p:nvSpPr>
        <p:spPr>
          <a:xfrm>
            <a:off x="2776537" y="8491537"/>
            <a:ext cx="3733800" cy="461962"/>
          </a:xfrm>
          <a:prstGeom prst="rect">
            <a:avLst/>
          </a:prstGeom>
        </p:spPr>
        <p:txBody>
          <a:bodyPr vert="horz" lIns="91440" tIns="45720" rIns="91440" bIns="45720" rtlCol="0" anchor="ctr" anchorCtr="0"/>
          <a:lstStyle>
            <a:lvl1pPr algn="r">
              <a:defRPr sz="1200"/>
            </a:lvl1pPr>
          </a:lstStyle>
          <a:p>
            <a:pPr algn="l" defTabSz="1143000">
              <a:tabLst>
                <a:tab pos="3486150" algn="r"/>
              </a:tabLst>
            </a:pPr>
            <a:r>
              <a:rPr lang="en-US" dirty="0" smtClean="0"/>
              <a:t>www.gospelofgracefellowship.org	Page </a:t>
            </a:r>
            <a:fld id="{EDB2B2A1-32A7-43D3-85C6-9E5B68A11F74}" type="slidenum">
              <a:rPr lang="en-US" smtClean="0"/>
              <a:pPr algn="l" defTabSz="1143000">
                <a:tabLst>
                  <a:tab pos="3486150" algn="r"/>
                </a:tabLst>
              </a:pPr>
              <a:t>‹#›</a:t>
            </a:fld>
            <a:endParaRPr lang="en-US" dirty="0"/>
          </a:p>
        </p:txBody>
      </p:sp>
      <p:sp>
        <p:nvSpPr>
          <p:cNvPr id="4" name="TextBox 3"/>
          <p:cNvSpPr txBox="1"/>
          <p:nvPr/>
        </p:nvSpPr>
        <p:spPr>
          <a:xfrm>
            <a:off x="450765" y="276582"/>
            <a:ext cx="2339551" cy="523220"/>
          </a:xfrm>
          <a:prstGeom prst="rect">
            <a:avLst/>
          </a:prstGeom>
          <a:noFill/>
        </p:spPr>
        <p:txBody>
          <a:bodyPr wrap="none" rtlCol="0">
            <a:spAutoFit/>
          </a:bodyPr>
          <a:lstStyle/>
          <a:p>
            <a:r>
              <a:rPr lang="en-US" sz="1400" dirty="0"/>
              <a:t>The Peace and Word of </a:t>
            </a:r>
            <a:r>
              <a:rPr lang="en-US" sz="1400" dirty="0" smtClean="0"/>
              <a:t>Christ</a:t>
            </a:r>
            <a:br>
              <a:rPr lang="en-US" sz="1400" dirty="0" smtClean="0"/>
            </a:br>
            <a:r>
              <a:rPr lang="en-US" sz="1400" dirty="0" smtClean="0"/>
              <a:t>Colossians </a:t>
            </a:r>
            <a:r>
              <a:rPr lang="en-US" sz="1400" dirty="0" smtClean="0"/>
              <a:t>3:15-16</a:t>
            </a:r>
            <a:endParaRPr lang="en-US" sz="1400" dirty="0"/>
          </a:p>
        </p:txBody>
      </p:sp>
      <p:sp>
        <p:nvSpPr>
          <p:cNvPr id="5" name="TextBox 4"/>
          <p:cNvSpPr txBox="1"/>
          <p:nvPr/>
        </p:nvSpPr>
        <p:spPr>
          <a:xfrm>
            <a:off x="5269395" y="319087"/>
            <a:ext cx="1164742" cy="461665"/>
          </a:xfrm>
          <a:prstGeom prst="rect">
            <a:avLst/>
          </a:prstGeom>
          <a:noFill/>
        </p:spPr>
        <p:txBody>
          <a:bodyPr wrap="none" rtlCol="0">
            <a:spAutoFit/>
          </a:bodyPr>
          <a:lstStyle/>
          <a:p>
            <a:pPr algn="r"/>
            <a:r>
              <a:rPr lang="en-US" sz="1200" dirty="0" smtClean="0"/>
              <a:t>08/09/15</a:t>
            </a:r>
            <a:endParaRPr lang="en-US" sz="1200" dirty="0" smtClean="0"/>
          </a:p>
          <a:p>
            <a:pPr algn="r"/>
            <a:r>
              <a:rPr lang="en-US" sz="1200" dirty="0" smtClean="0"/>
              <a:t>by Bob DeWaay</a:t>
            </a:r>
            <a:endParaRPr lang="en-US" sz="1200" dirty="0"/>
          </a:p>
        </p:txBody>
      </p:sp>
    </p:spTree>
    <p:extLst>
      <p:ext uri="{BB962C8B-B14F-4D97-AF65-F5344CB8AC3E}">
        <p14:creationId xmlns:p14="http://schemas.microsoft.com/office/powerpoint/2010/main" val="1772030102"/>
      </p:ext>
    </p:extLst>
  </p:cSld>
  <p:clrMap bg1="lt1" tx1="dk1" bg2="lt2" tx2="dk2" accent1="accent1" accent2="accent2" accent3="accent3" accent4="accent4" accent5="accent5" accent6="accent6" hlink="hlink" folHlink="folHlink"/>
  <p:hf hdr="0" dt="0"/>
  <p:extLst mod="1">
    <p:ext uri="{56416CCD-93CA-4268-BC5B-53C4BB910035}">
      <p15:sldGuideLst xmlns:p15="http://schemas.microsoft.com/office/powerpoint/2012/main">
        <p15:guide id="1" orient="horz" pos="432" userDrawn="1">
          <p15:clr>
            <a:srgbClr val="F26B43"/>
          </p15:clr>
        </p15:guide>
        <p15:guide id="2" pos="2181"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0693" cy="460534"/>
          </a:xfrm>
          <a:prstGeom prst="rect">
            <a:avLst/>
          </a:prstGeom>
        </p:spPr>
        <p:txBody>
          <a:bodyPr vert="horz" lIns="92199" tIns="46099" rIns="92199" bIns="46099" rtlCol="0"/>
          <a:lstStyle>
            <a:lvl1pPr algn="l">
              <a:defRPr sz="1200"/>
            </a:lvl1pPr>
          </a:lstStyle>
          <a:p>
            <a:endParaRPr lang="en-US"/>
          </a:p>
        </p:txBody>
      </p:sp>
      <p:sp>
        <p:nvSpPr>
          <p:cNvPr id="3" name="Date Placeholder 2"/>
          <p:cNvSpPr>
            <a:spLocks noGrp="1"/>
          </p:cNvSpPr>
          <p:nvPr>
            <p:ph type="dt" idx="1"/>
          </p:nvPr>
        </p:nvSpPr>
        <p:spPr>
          <a:xfrm>
            <a:off x="3922380" y="0"/>
            <a:ext cx="3000693" cy="460534"/>
          </a:xfrm>
          <a:prstGeom prst="rect">
            <a:avLst/>
          </a:prstGeom>
        </p:spPr>
        <p:txBody>
          <a:bodyPr vert="horz" lIns="92199" tIns="46099" rIns="92199" bIns="46099" rtlCol="0"/>
          <a:lstStyle>
            <a:lvl1pPr algn="r">
              <a:defRPr sz="1200"/>
            </a:lvl1pPr>
          </a:lstStyle>
          <a:p>
            <a:fld id="{33CF0762-2550-4DDF-AD3A-0610BA36CAF8}" type="datetimeFigureOut">
              <a:rPr lang="en-US" smtClean="0"/>
              <a:pPr/>
              <a:t>8/7/2015</a:t>
            </a:fld>
            <a:endParaRPr lang="en-US"/>
          </a:p>
        </p:txBody>
      </p:sp>
      <p:sp>
        <p:nvSpPr>
          <p:cNvPr id="4" name="Slide Image Placeholder 3"/>
          <p:cNvSpPr>
            <a:spLocks noGrp="1" noRot="1" noChangeAspect="1"/>
          </p:cNvSpPr>
          <p:nvPr>
            <p:ph type="sldImg" idx="2"/>
          </p:nvPr>
        </p:nvSpPr>
        <p:spPr>
          <a:xfrm>
            <a:off x="1176337" y="642937"/>
            <a:ext cx="4606925" cy="3454400"/>
          </a:xfrm>
          <a:prstGeom prst="rect">
            <a:avLst/>
          </a:prstGeom>
          <a:noFill/>
          <a:ln w="12700">
            <a:solidFill>
              <a:prstClr val="black"/>
            </a:solidFill>
          </a:ln>
        </p:spPr>
        <p:txBody>
          <a:bodyPr vert="horz" lIns="92199" tIns="46099" rIns="92199" bIns="46099" rtlCol="0" anchor="ctr"/>
          <a:lstStyle/>
          <a:p>
            <a:endParaRPr lang="en-US"/>
          </a:p>
        </p:txBody>
      </p:sp>
      <p:sp>
        <p:nvSpPr>
          <p:cNvPr id="5" name="Notes Placeholder 4"/>
          <p:cNvSpPr>
            <a:spLocks noGrp="1"/>
          </p:cNvSpPr>
          <p:nvPr>
            <p:ph type="body" sz="quarter" idx="3"/>
          </p:nvPr>
        </p:nvSpPr>
        <p:spPr>
          <a:xfrm>
            <a:off x="692468" y="4375071"/>
            <a:ext cx="5539740" cy="4144804"/>
          </a:xfrm>
          <a:prstGeom prst="rect">
            <a:avLst/>
          </a:prstGeom>
        </p:spPr>
        <p:txBody>
          <a:bodyPr vert="horz" lIns="92199" tIns="46099" rIns="92199" bIns="4609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48543"/>
            <a:ext cx="3000693" cy="460534"/>
          </a:xfrm>
          <a:prstGeom prst="rect">
            <a:avLst/>
          </a:prstGeom>
        </p:spPr>
        <p:txBody>
          <a:bodyPr vert="horz" lIns="92199" tIns="46099" rIns="92199" bIns="46099" rtlCol="0" anchor="b"/>
          <a:lstStyle>
            <a:lvl1pPr algn="l">
              <a:defRPr sz="1200"/>
            </a:lvl1pPr>
          </a:lstStyle>
          <a:p>
            <a:r>
              <a:rPr lang="en-US" smtClean="0"/>
              <a:t>Gospel Fruit</a:t>
            </a:r>
            <a:endParaRPr lang="en-US"/>
          </a:p>
        </p:txBody>
      </p:sp>
      <p:sp>
        <p:nvSpPr>
          <p:cNvPr id="7" name="Slide Number Placeholder 6"/>
          <p:cNvSpPr>
            <a:spLocks noGrp="1"/>
          </p:cNvSpPr>
          <p:nvPr>
            <p:ph type="sldNum" sz="quarter" idx="5"/>
          </p:nvPr>
        </p:nvSpPr>
        <p:spPr>
          <a:xfrm>
            <a:off x="3922380" y="8748543"/>
            <a:ext cx="3000693" cy="460534"/>
          </a:xfrm>
          <a:prstGeom prst="rect">
            <a:avLst/>
          </a:prstGeom>
        </p:spPr>
        <p:txBody>
          <a:bodyPr vert="horz" lIns="92199" tIns="46099" rIns="92199" bIns="46099" rtlCol="0" anchor="b"/>
          <a:lstStyle>
            <a:lvl1pPr algn="r">
              <a:defRPr sz="1200"/>
            </a:lvl1pPr>
          </a:lstStyle>
          <a:p>
            <a:fld id="{34F010B0-0E12-42F5-B6F7-9ABF38D2BB27}" type="slidenum">
              <a:rPr lang="en-US" smtClean="0"/>
              <a:pPr/>
              <a:t>‹#›</a:t>
            </a:fld>
            <a:endParaRPr lang="en-US"/>
          </a:p>
        </p:txBody>
      </p:sp>
    </p:spTree>
    <p:extLst>
      <p:ext uri="{BB962C8B-B14F-4D97-AF65-F5344CB8AC3E}">
        <p14:creationId xmlns:p14="http://schemas.microsoft.com/office/powerpoint/2010/main" val="325276422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Let the peace of Christ rule in your hearts, to which indeed you were called in one body; and be thankful. Let the word of Christ richly dwell within you, with all wisdom teaching and admonishing one another with psalms and hymns and spiritual songs, singing with thankfulness in your hearts to God. (Colossians 3:15, 16)</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4F010B0-0E12-42F5-B6F7-9ABF38D2BB27}"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40342697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6338" y="642938"/>
            <a:ext cx="4606925" cy="34544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12"/>
          <p:cNvSpPr/>
          <p:nvPr userDrawn="1"/>
        </p:nvSpPr>
        <p:spPr>
          <a:xfrm>
            <a:off x="0" y="3657600"/>
            <a:ext cx="9144000" cy="3200400"/>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solidFill>
                <a:schemeClr val="bg1"/>
              </a:solidFill>
              <a:latin typeface="Calibri" panose="020F0502020204030204" pitchFamily="34" charset="0"/>
            </a:endParaRPr>
          </a:p>
        </p:txBody>
      </p:sp>
      <p:sp>
        <p:nvSpPr>
          <p:cNvPr id="9" name="Title 8"/>
          <p:cNvSpPr>
            <a:spLocks noGrp="1"/>
          </p:cNvSpPr>
          <p:nvPr>
            <p:ph type="ctrTitle"/>
          </p:nvPr>
        </p:nvSpPr>
        <p:spPr>
          <a:xfrm>
            <a:off x="0" y="1"/>
            <a:ext cx="9144000" cy="3582362"/>
          </a:xfrm>
          <a:solidFill>
            <a:srgbClr val="527B80"/>
          </a:solidFill>
        </p:spPr>
        <p:txBody>
          <a:bodyPr vert="horz" anchor="b">
            <a:normAutofit/>
            <a:scene3d>
              <a:camera prst="orthographicFront"/>
              <a:lightRig rig="soft" dir="t"/>
            </a:scene3d>
            <a:sp3d prstMaterial="softEdge">
              <a:bevelT w="25400" h="25400"/>
            </a:sp3d>
          </a:bodyPr>
          <a:lstStyle>
            <a:lvl1pPr algn="ctr">
              <a:defRPr sz="5400" b="1">
                <a:solidFill>
                  <a:schemeClr val="bg1"/>
                </a:solidFill>
                <a:effectLst>
                  <a:outerShdw blurRad="31750" dist="25400" dir="5400000" algn="tl" rotWithShape="0">
                    <a:srgbClr val="000000">
                      <a:alpha val="25000"/>
                    </a:srgbClr>
                  </a:outerShdw>
                </a:effectLst>
                <a:latin typeface="Calibri" panose="020F0502020204030204" pitchFamily="34" charset="0"/>
              </a:defRPr>
            </a:lvl1pPr>
            <a:extLst/>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685800" y="3733800"/>
            <a:ext cx="7772400" cy="1199704"/>
          </a:xfrm>
        </p:spPr>
        <p:txBody>
          <a:bodyPr lIns="45720" rIns="45720">
            <a:normAutofit/>
          </a:bodyPr>
          <a:lstStyle>
            <a:lvl1pPr marL="0" marR="64008" indent="0" algn="ctr">
              <a:buNone/>
              <a:defRPr sz="3200">
                <a:solidFill>
                  <a:schemeClr val="bg1"/>
                </a:solidFill>
                <a:latin typeface="Calibri" panose="020F050202020403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74320">
              <a:buClr>
                <a:srgbClr val="558797"/>
              </a:buClr>
              <a:buSzPct val="80000"/>
              <a:buFont typeface="Wingdings" panose="05000000000000000000" pitchFamily="2" charset="2"/>
              <a:buChar char="§"/>
              <a:defRPr kumimoji="0" lang="en-US" sz="2800" kern="1200" dirty="0" smtClean="0">
                <a:solidFill>
                  <a:schemeClr val="tx1"/>
                </a:solidFill>
                <a:latin typeface="Calibri" panose="020F0502020204030204" pitchFamily="34" charset="0"/>
                <a:ea typeface="+mn-ea"/>
                <a:cs typeface="+mn-cs"/>
              </a:defRPr>
            </a:lvl1pPr>
            <a:lvl2pPr marL="274320" indent="-274320">
              <a:buFont typeface="Arial" panose="020B0604020202020204" pitchFamily="34" charset="0"/>
              <a:buChar char="•"/>
              <a:defRPr kumimoji="0" lang="en-US" sz="2800" kern="1200" dirty="0" smtClean="0">
                <a:solidFill>
                  <a:schemeClr val="tx1"/>
                </a:solidFill>
                <a:latin typeface="Calibri" panose="020F0502020204030204" pitchFamily="34" charset="0"/>
                <a:ea typeface="+mn-ea"/>
                <a:cs typeface="+mn-cs"/>
              </a:defRPr>
            </a:lvl2pPr>
            <a:lvl3pPr marL="928116" indent="-342900">
              <a:buFont typeface="Calibri" panose="020F0502020204030204" pitchFamily="34" charset="0"/>
              <a:buChar char="•"/>
              <a:defRPr sz="240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extLst/>
          </a:lstStyle>
          <a:p>
            <a:pPr lvl="0" eaLnBrk="1" latinLnBrk="0" hangingPunct="1"/>
            <a:r>
              <a:rPr lang="en-US" dirty="0" smtClean="0"/>
              <a:t>Click to edit Master text styles</a:t>
            </a:r>
          </a:p>
          <a:p>
            <a:pPr marL="859536" lvl="2" indent="-274320" algn="l" rtl="0" eaLnBrk="1" latinLnBrk="0" hangingPunct="1">
              <a:spcBef>
                <a:spcPts val="400"/>
              </a:spcBef>
              <a:spcAft>
                <a:spcPts val="0"/>
              </a:spcAft>
              <a:buClr>
                <a:srgbClr val="558797"/>
              </a:buClr>
              <a:buSzPct val="80000"/>
              <a:buFont typeface="Wingdings" panose="05000000000000000000" pitchFamily="2" charset="2"/>
              <a:buChar char="§"/>
            </a:pPr>
            <a:r>
              <a:rPr lang="en-US" dirty="0" smtClean="0"/>
              <a:t>Second level</a:t>
            </a:r>
          </a:p>
        </p:txBody>
      </p:sp>
      <p:sp>
        <p:nvSpPr>
          <p:cNvPr id="7" name="Title 6"/>
          <p:cNvSpPr>
            <a:spLocks noGrp="1"/>
          </p:cNvSpPr>
          <p:nvPr>
            <p:ph type="title"/>
          </p:nvPr>
        </p:nvSpPr>
        <p:spPr/>
        <p:txBody>
          <a:bodyPr rtlCol="0">
            <a:normAutofit/>
          </a:bodyPr>
          <a:lstStyle>
            <a:lvl1pPr>
              <a:defRPr sz="3600">
                <a:solidFill>
                  <a:schemeClr val="bg1"/>
                </a:solidFill>
                <a:effectLst/>
                <a:latin typeface="Calibri" panose="020F0502020204030204" pitchFamily="34" charset="0"/>
              </a:defRPr>
            </a:lvl1pPr>
            <a:extLst/>
          </a:lstStyle>
          <a:p>
            <a:r>
              <a:rPr kumimoji="0" lang="en-US" dirty="0" smtClean="0"/>
              <a:t>Click to edit Master title style</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152400"/>
            <a:ext cx="8229600" cy="838200"/>
          </a:xfrm>
          <a:prstGeom prst="rect">
            <a:avLst/>
          </a:prstGeom>
          <a:solidFill>
            <a:srgbClr val="527B80"/>
          </a:solidFill>
        </p:spPr>
        <p:txBody>
          <a:bodyPr vert="horz" anchor="ctr">
            <a:normAutofit/>
            <a:scene3d>
              <a:camera prst="orthographicFront"/>
              <a:lightRig rig="soft" dir="t"/>
            </a:scene3d>
            <a:sp3d prstMaterial="softEdge">
              <a:bevelT w="25400" h="25400"/>
            </a:sp3d>
          </a:bodyPr>
          <a:lstStyle>
            <a:extLst/>
          </a:lstStyle>
          <a:p>
            <a:r>
              <a:rPr kumimoji="0" lang="en-US" dirty="0" smtClean="0"/>
              <a:t>Click to edit Master title style</a:t>
            </a:r>
            <a:endParaRPr kumimoji="0" lang="en-US" dirty="0"/>
          </a:p>
        </p:txBody>
      </p:sp>
      <p:sp>
        <p:nvSpPr>
          <p:cNvPr id="30" name="Text Placeholder 29"/>
          <p:cNvSpPr>
            <a:spLocks noGrp="1"/>
          </p:cNvSpPr>
          <p:nvPr>
            <p:ph type="body" idx="1"/>
          </p:nvPr>
        </p:nvSpPr>
        <p:spPr>
          <a:xfrm>
            <a:off x="469900" y="1493838"/>
            <a:ext cx="8229600" cy="4525963"/>
          </a:xfrm>
          <a:prstGeom prst="rect">
            <a:avLst/>
          </a:prstGeom>
        </p:spPr>
        <p:txBody>
          <a:bodyPr vert="horz">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p:txBody>
      </p:sp>
      <p:sp>
        <p:nvSpPr>
          <p:cNvPr id="2" name="Rectangle 1"/>
          <p:cNvSpPr/>
          <p:nvPr userDrawn="1"/>
        </p:nvSpPr>
        <p:spPr>
          <a:xfrm>
            <a:off x="469900" y="6477000"/>
            <a:ext cx="8229600" cy="334961"/>
          </a:xfrm>
          <a:prstGeom prst="rect">
            <a:avLst/>
          </a:prstGeom>
          <a:solidFill>
            <a:srgbClr val="527B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tabLst>
                <a:tab pos="8004175" algn="r"/>
              </a:tabLst>
            </a:pPr>
            <a:r>
              <a:rPr lang="en-US" sz="1800" dirty="0" smtClean="0">
                <a:latin typeface="Calibri" panose="020F0502020204030204" pitchFamily="34" charset="0"/>
              </a:rPr>
              <a:t>The Peace and Word of Christ: Colossians </a:t>
            </a:r>
            <a:r>
              <a:rPr lang="en-US" sz="1800" dirty="0" smtClean="0">
                <a:latin typeface="Calibri" panose="020F0502020204030204" pitchFamily="34" charset="0"/>
              </a:rPr>
              <a:t>3:15-16	</a:t>
            </a:r>
            <a:fld id="{A64B9651-6B7B-4BF6-9318-C6728B2C7261}" type="slidenum">
              <a:rPr lang="en-US" sz="1800" smtClean="0">
                <a:latin typeface="Calibri" panose="020F0502020204030204" pitchFamily="34" charset="0"/>
              </a:rPr>
              <a:t>‹#›</a:t>
            </a:fld>
            <a:endParaRPr lang="en-US" sz="1800" dirty="0" smtClean="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iming>
    <p:tnLst>
      <p:par>
        <p:cTn id="1" dur="indefinite" restart="never" nodeType="tmRoot"/>
      </p:par>
    </p:tnLst>
  </p:timing>
  <p:hf sldNum="0" hdr="0" dt="0"/>
  <p:txStyles>
    <p:titleStyle>
      <a:lvl1pPr algn="ctr" rtl="0" eaLnBrk="1" latinLnBrk="0" hangingPunct="1">
        <a:spcBef>
          <a:spcPct val="0"/>
        </a:spcBef>
        <a:buNone/>
        <a:defRPr kumimoji="0" sz="4000" b="1" kern="120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defRPr>
      </a:lvl1pPr>
      <a:extLst/>
    </p:titleStyle>
    <p:bodyStyle>
      <a:lvl1pPr marL="365760" indent="-256032" algn="l" rtl="0" eaLnBrk="1" latinLnBrk="0" hangingPunct="1">
        <a:spcBef>
          <a:spcPts val="400"/>
        </a:spcBef>
        <a:spcAft>
          <a:spcPts val="0"/>
        </a:spcAft>
        <a:buClr>
          <a:srgbClr val="486B70"/>
        </a:buClr>
        <a:buSzPct val="80000"/>
        <a:buFont typeface="Wingdings" panose="05000000000000000000" pitchFamily="2" charset="2"/>
        <a:buChar char="§"/>
        <a:defRPr kumimoji="0" sz="2800" kern="1200">
          <a:solidFill>
            <a:schemeClr val="tx1"/>
          </a:solidFill>
          <a:latin typeface="Calibri" panose="020F0502020204030204" pitchFamily="34" charset="0"/>
          <a:ea typeface="+mn-ea"/>
          <a:cs typeface="+mn-cs"/>
        </a:defRPr>
      </a:lvl1pPr>
      <a:lvl2pPr marL="621792" indent="-228600" algn="l" rtl="0" eaLnBrk="1" latinLnBrk="0" hangingPunct="1">
        <a:spcBef>
          <a:spcPts val="324"/>
        </a:spcBef>
        <a:buClr>
          <a:srgbClr val="486B70"/>
        </a:buClr>
        <a:buFont typeface="Verdana" panose="020B0604030504040204" pitchFamily="34" charset="0"/>
        <a:buChar char="-"/>
        <a:defRPr kumimoji="0" sz="2400" kern="1200">
          <a:solidFill>
            <a:schemeClr val="tx1"/>
          </a:solidFill>
          <a:latin typeface="Calibri" panose="020F0502020204030204" pitchFamily="34" charset="0"/>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Calibri" panose="020F0502020204030204" pitchFamily="34" charset="0"/>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Calibri" panose="020F0502020204030204" pitchFamily="34" charset="0"/>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Calibri" panose="020F0502020204030204" pitchFamily="34" charset="0"/>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Peace and Word of Christ</a:t>
            </a:r>
            <a:endParaRPr lang="en-US" dirty="0"/>
          </a:p>
        </p:txBody>
      </p:sp>
      <p:sp>
        <p:nvSpPr>
          <p:cNvPr id="3" name="Subtitle 2"/>
          <p:cNvSpPr>
            <a:spLocks noGrp="1"/>
          </p:cNvSpPr>
          <p:nvPr>
            <p:ph type="subTitle" idx="1"/>
          </p:nvPr>
        </p:nvSpPr>
        <p:spPr>
          <a:xfrm>
            <a:off x="685800" y="3733800"/>
            <a:ext cx="7772400" cy="3124200"/>
          </a:xfrm>
        </p:spPr>
        <p:txBody>
          <a:bodyPr>
            <a:normAutofit lnSpcReduction="10000"/>
          </a:bodyPr>
          <a:lstStyle/>
          <a:p>
            <a:r>
              <a:rPr lang="en-US" dirty="0" smtClean="0"/>
              <a:t>Colossians 3:15-16</a:t>
            </a:r>
          </a:p>
          <a:p>
            <a:endParaRPr lang="en-US" dirty="0" smtClean="0"/>
          </a:p>
          <a:p>
            <a:r>
              <a:rPr lang="en-US" i="1" dirty="0" smtClean="0"/>
              <a:t>by Bob DeWaay</a:t>
            </a:r>
          </a:p>
          <a:p>
            <a:r>
              <a:rPr lang="en-US" dirty="0" smtClean="0"/>
              <a:t>Gospel of Grace Fellowship</a:t>
            </a:r>
          </a:p>
          <a:p>
            <a:endParaRPr lang="en-US" dirty="0" smtClean="0"/>
          </a:p>
          <a:p>
            <a:r>
              <a:rPr lang="en-US" dirty="0" smtClean="0"/>
              <a:t>August 9, 2015</a:t>
            </a:r>
            <a:endParaRPr lang="en-US" dirty="0"/>
          </a:p>
        </p:txBody>
      </p:sp>
    </p:spTree>
    <p:extLst>
      <p:ext uri="{BB962C8B-B14F-4D97-AF65-F5344CB8AC3E}">
        <p14:creationId xmlns:p14="http://schemas.microsoft.com/office/powerpoint/2010/main" val="1743220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1184713"/>
            <a:ext cx="8305800" cy="2400657"/>
          </a:xfrm>
          <a:prstGeom prst="rect">
            <a:avLst/>
          </a:prstGeom>
          <a:noFill/>
        </p:spPr>
        <p:txBody>
          <a:bodyPr wrap="square" rtlCol="0">
            <a:spAutoFit/>
          </a:bodyPr>
          <a:lstStyle/>
          <a:p>
            <a:pPr>
              <a:lnSpc>
                <a:spcPts val="3600"/>
              </a:lnSpc>
            </a:pPr>
            <a:r>
              <a:rPr lang="en-US" sz="3100" b="1" u="sng" dirty="0" smtClean="0">
                <a:latin typeface="Calibri" panose="020F0502020204030204" pitchFamily="34" charset="0"/>
                <a:cs typeface="Arial" pitchFamily="34" charset="0"/>
              </a:rPr>
              <a:t>Ephesians 2:17, 18</a:t>
            </a:r>
            <a:r>
              <a:rPr lang="en-US" sz="3100" b="1" dirty="0" smtClean="0">
                <a:latin typeface="Calibri" panose="020F0502020204030204" pitchFamily="34" charset="0"/>
                <a:cs typeface="Arial" pitchFamily="34" charset="0"/>
              </a:rPr>
              <a:t>  </a:t>
            </a:r>
            <a:r>
              <a:rPr lang="en-US" sz="3100" dirty="0" smtClean="0">
                <a:latin typeface="Calibri" panose="020F0502020204030204" pitchFamily="34" charset="0"/>
                <a:cs typeface="Arial" pitchFamily="34" charset="0"/>
              </a:rPr>
              <a:t>(NASB)</a:t>
            </a:r>
          </a:p>
          <a:p>
            <a:pPr>
              <a:lnSpc>
                <a:spcPts val="3600"/>
              </a:lnSpc>
            </a:pPr>
            <a:r>
              <a:rPr lang="en-US" sz="3100" dirty="0" smtClean="0">
                <a:latin typeface="Calibri" panose="020F0502020204030204" pitchFamily="34" charset="0"/>
                <a:cs typeface="Arial" pitchFamily="34" charset="0"/>
              </a:rPr>
              <a:t>And </a:t>
            </a:r>
            <a:r>
              <a:rPr lang="en-US" sz="3100" dirty="0" smtClean="0">
                <a:latin typeface="Calibri" panose="020F0502020204030204" pitchFamily="34" charset="0"/>
                <a:cs typeface="Arial" pitchFamily="34" charset="0"/>
              </a:rPr>
              <a:t>He came and </a:t>
            </a:r>
            <a:r>
              <a:rPr lang="en-US" sz="3100" dirty="0" smtClean="0">
                <a:solidFill>
                  <a:srgbClr val="C00000"/>
                </a:solidFill>
                <a:latin typeface="Calibri" panose="020F0502020204030204" pitchFamily="34" charset="0"/>
                <a:cs typeface="Arial" pitchFamily="34" charset="0"/>
              </a:rPr>
              <a:t>preached peace </a:t>
            </a:r>
            <a:r>
              <a:rPr lang="en-US" sz="3100" dirty="0" smtClean="0">
                <a:latin typeface="Calibri" panose="020F0502020204030204" pitchFamily="34" charset="0"/>
                <a:cs typeface="Arial" pitchFamily="34" charset="0"/>
              </a:rPr>
              <a:t>to you who were far away, and peace to those who were near; for through Him we both have our access in one Spirit to the Father</a:t>
            </a:r>
            <a:r>
              <a:rPr lang="en-US" sz="3100" dirty="0" smtClean="0">
                <a:latin typeface="Calibri" panose="020F0502020204030204" pitchFamily="34" charset="0"/>
                <a:cs typeface="Arial" pitchFamily="34" charset="0"/>
              </a:rPr>
              <a:t>.</a:t>
            </a:r>
            <a:endParaRPr lang="en-US" sz="3100" dirty="0" smtClean="0">
              <a:latin typeface="Calibri" panose="020F0502020204030204" pitchFamily="34" charset="0"/>
              <a:cs typeface="Arial" pitchFamily="34" charset="0"/>
            </a:endParaRPr>
          </a:p>
        </p:txBody>
      </p:sp>
      <p:sp>
        <p:nvSpPr>
          <p:cNvPr id="6" name="Title 5"/>
          <p:cNvSpPr>
            <a:spLocks noGrp="1"/>
          </p:cNvSpPr>
          <p:nvPr>
            <p:ph type="title"/>
          </p:nvPr>
        </p:nvSpPr>
        <p:spPr>
          <a:xfrm>
            <a:off x="457200" y="152400"/>
            <a:ext cx="8229600" cy="838200"/>
          </a:xfrm>
        </p:spPr>
        <p:txBody>
          <a:bodyPr>
            <a:normAutofit/>
          </a:bodyPr>
          <a:lstStyle/>
          <a:p>
            <a:r>
              <a:rPr lang="en-US" dirty="0" smtClean="0"/>
              <a:t>In Christ </a:t>
            </a:r>
            <a:r>
              <a:rPr lang="en-US" dirty="0" smtClean="0"/>
              <a:t>Is </a:t>
            </a:r>
            <a:r>
              <a:rPr lang="en-US" dirty="0" smtClean="0"/>
              <a:t>True Peace</a:t>
            </a:r>
            <a:endParaRPr lang="en-US" dirty="0"/>
          </a:p>
        </p:txBody>
      </p:sp>
      <p:sp>
        <p:nvSpPr>
          <p:cNvPr id="4" name="Content Placeholder 1"/>
          <p:cNvSpPr>
            <a:spLocks noGrp="1"/>
          </p:cNvSpPr>
          <p:nvPr>
            <p:ph idx="1"/>
          </p:nvPr>
        </p:nvSpPr>
        <p:spPr>
          <a:xfrm>
            <a:off x="457200" y="3581400"/>
            <a:ext cx="8305800" cy="2438400"/>
          </a:xfrm>
        </p:spPr>
        <p:txBody>
          <a:bodyPr>
            <a:noAutofit/>
          </a:bodyPr>
          <a:lstStyle/>
          <a:p>
            <a:pPr>
              <a:lnSpc>
                <a:spcPts val="3000"/>
              </a:lnSpc>
              <a:spcBef>
                <a:spcPts val="0"/>
              </a:spcBef>
              <a:spcAft>
                <a:spcPts val="1200"/>
              </a:spcAft>
            </a:pPr>
            <a:r>
              <a:rPr lang="en-US" dirty="0" smtClean="0"/>
              <a:t>Here the gospel is linked to “peace” which is “shalom” in the OT</a:t>
            </a:r>
          </a:p>
          <a:p>
            <a:pPr>
              <a:lnSpc>
                <a:spcPts val="3000"/>
              </a:lnSpc>
              <a:spcBef>
                <a:spcPts val="0"/>
              </a:spcBef>
              <a:spcAft>
                <a:spcPts val="1200"/>
              </a:spcAft>
            </a:pPr>
            <a:r>
              <a:rPr lang="en-US" dirty="0" smtClean="0"/>
              <a:t>There is an allusion to Isaiah 52:7</a:t>
            </a:r>
          </a:p>
          <a:p>
            <a:pPr>
              <a:lnSpc>
                <a:spcPts val="3000"/>
              </a:lnSpc>
              <a:spcBef>
                <a:spcPts val="0"/>
              </a:spcBef>
              <a:spcAft>
                <a:spcPts val="1200"/>
              </a:spcAft>
            </a:pPr>
            <a:r>
              <a:rPr lang="en-US" dirty="0" smtClean="0"/>
              <a:t>“preached” is </a:t>
            </a:r>
            <a:r>
              <a:rPr lang="en-US" b="1" i="1" dirty="0" err="1"/>
              <a:t>euaggelízō</a:t>
            </a:r>
            <a:r>
              <a:rPr lang="en-US" b="1" dirty="0" smtClean="0"/>
              <a:t> </a:t>
            </a:r>
            <a:r>
              <a:rPr lang="en-US" dirty="0" smtClean="0"/>
              <a:t>meaning “proclaimed the gospel”</a:t>
            </a:r>
          </a:p>
          <a:p>
            <a:pPr>
              <a:lnSpc>
                <a:spcPts val="3000"/>
              </a:lnSpc>
              <a:spcBef>
                <a:spcPts val="0"/>
              </a:spcBef>
              <a:spcAft>
                <a:spcPts val="1200"/>
              </a:spcAft>
            </a:pPr>
            <a:r>
              <a:rPr lang="en-US" dirty="0" smtClean="0"/>
              <a:t>This is the “gospel of peace” (Ephesians 6:15)</a:t>
            </a: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1" y="1414272"/>
            <a:ext cx="8229600" cy="3539430"/>
          </a:xfrm>
          <a:prstGeom prst="rect">
            <a:avLst/>
          </a:prstGeom>
          <a:noFill/>
        </p:spPr>
        <p:txBody>
          <a:bodyPr wrap="square" rtlCol="0">
            <a:spAutoFit/>
          </a:bodyPr>
          <a:lstStyle/>
          <a:p>
            <a:r>
              <a:rPr lang="en-US" sz="3200" b="1" u="sng" dirty="0" smtClean="0">
                <a:latin typeface="Calibri" panose="020F0502020204030204" pitchFamily="34" charset="0"/>
                <a:cs typeface="Arial" pitchFamily="34" charset="0"/>
              </a:rPr>
              <a:t>2Corinthians 5:20, 21</a:t>
            </a:r>
            <a:r>
              <a:rPr lang="en-US" sz="3200" b="1" dirty="0" smtClean="0">
                <a:latin typeface="Calibri" panose="020F0502020204030204" pitchFamily="34" charset="0"/>
                <a:cs typeface="Arial" pitchFamily="34" charset="0"/>
              </a:rPr>
              <a:t>  </a:t>
            </a:r>
            <a:r>
              <a:rPr lang="en-US" sz="3200" dirty="0" smtClean="0">
                <a:latin typeface="Calibri" panose="020F0502020204030204" pitchFamily="34" charset="0"/>
                <a:cs typeface="Arial" pitchFamily="34" charset="0"/>
              </a:rPr>
              <a:t>(NASB)</a:t>
            </a:r>
          </a:p>
          <a:p>
            <a:r>
              <a:rPr lang="en-US" sz="3200" dirty="0" smtClean="0">
                <a:latin typeface="Calibri" panose="020F0502020204030204" pitchFamily="34" charset="0"/>
                <a:cs typeface="Arial" pitchFamily="34" charset="0"/>
              </a:rPr>
              <a:t>Therefore</a:t>
            </a:r>
            <a:r>
              <a:rPr lang="en-US" sz="3200" dirty="0" smtClean="0">
                <a:latin typeface="Calibri" panose="020F0502020204030204" pitchFamily="34" charset="0"/>
                <a:cs typeface="Arial" pitchFamily="34" charset="0"/>
              </a:rPr>
              <a:t>, we are ambassadors for Christ, as though God were making an appeal through us; we beg you on behalf of Christ, </a:t>
            </a:r>
            <a:r>
              <a:rPr lang="en-US" sz="3200" dirty="0" smtClean="0">
                <a:solidFill>
                  <a:srgbClr val="C00000"/>
                </a:solidFill>
                <a:latin typeface="Calibri" panose="020F0502020204030204" pitchFamily="34" charset="0"/>
                <a:cs typeface="Arial" pitchFamily="34" charset="0"/>
              </a:rPr>
              <a:t>be reconciled to God</a:t>
            </a:r>
            <a:r>
              <a:rPr lang="en-US" sz="3200" dirty="0" smtClean="0">
                <a:latin typeface="Calibri" panose="020F0502020204030204" pitchFamily="34" charset="0"/>
                <a:cs typeface="Arial" pitchFamily="34" charset="0"/>
              </a:rPr>
              <a:t>. He made Him who knew no sin to be sin on our behalf, so that we might become the righteousness of God in Him</a:t>
            </a:r>
            <a:r>
              <a:rPr lang="en-US" sz="3200" dirty="0" smtClean="0">
                <a:latin typeface="Calibri" panose="020F0502020204030204" pitchFamily="34" charset="0"/>
                <a:cs typeface="Arial" pitchFamily="34" charset="0"/>
              </a:rPr>
              <a:t>.</a:t>
            </a:r>
            <a:endParaRPr lang="en-US" sz="3200" dirty="0" smtClean="0">
              <a:latin typeface="Calibri" panose="020F0502020204030204" pitchFamily="34" charset="0"/>
              <a:cs typeface="Arial" pitchFamily="34" charset="0"/>
            </a:endParaRPr>
          </a:p>
        </p:txBody>
      </p:sp>
      <p:sp>
        <p:nvSpPr>
          <p:cNvPr id="6" name="Title 5"/>
          <p:cNvSpPr>
            <a:spLocks noGrp="1"/>
          </p:cNvSpPr>
          <p:nvPr>
            <p:ph type="title"/>
          </p:nvPr>
        </p:nvSpPr>
        <p:spPr>
          <a:xfrm>
            <a:off x="457200" y="152400"/>
            <a:ext cx="8229600" cy="838200"/>
          </a:xfrm>
        </p:spPr>
        <p:txBody>
          <a:bodyPr>
            <a:normAutofit/>
          </a:bodyPr>
          <a:lstStyle/>
          <a:p>
            <a:r>
              <a:rPr lang="en-US" dirty="0" smtClean="0"/>
              <a:t>Be Reconciled to God</a:t>
            </a:r>
            <a:endParaRPr lang="en-US" dirty="0"/>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153400" cy="990600"/>
          </a:xfrm>
        </p:spPr>
        <p:txBody>
          <a:bodyPr>
            <a:noAutofit/>
          </a:bodyPr>
          <a:lstStyle/>
          <a:p>
            <a:r>
              <a:rPr lang="en-US" dirty="0" smtClean="0"/>
              <a:t>We Must Not Allow Ingratitude </a:t>
            </a:r>
            <a:r>
              <a:rPr lang="en-US" dirty="0" smtClean="0"/>
              <a:t/>
            </a:r>
            <a:br>
              <a:rPr lang="en-US" dirty="0" smtClean="0"/>
            </a:br>
            <a:r>
              <a:rPr lang="en-US" dirty="0" smtClean="0"/>
              <a:t>in </a:t>
            </a:r>
            <a:r>
              <a:rPr lang="en-US" dirty="0" smtClean="0"/>
              <a:t>Our Hearts</a:t>
            </a:r>
            <a:endParaRPr lang="en-US" dirty="0"/>
          </a:p>
        </p:txBody>
      </p:sp>
      <p:sp>
        <p:nvSpPr>
          <p:cNvPr id="5" name="TextBox 4"/>
          <p:cNvSpPr txBox="1"/>
          <p:nvPr/>
        </p:nvSpPr>
        <p:spPr>
          <a:xfrm>
            <a:off x="457201" y="1449318"/>
            <a:ext cx="8305800" cy="5016758"/>
          </a:xfrm>
          <a:prstGeom prst="rect">
            <a:avLst/>
          </a:prstGeom>
          <a:noFill/>
        </p:spPr>
        <p:txBody>
          <a:bodyPr wrap="square" rtlCol="0">
            <a:spAutoFit/>
          </a:bodyPr>
          <a:lstStyle/>
          <a:p>
            <a:r>
              <a:rPr lang="en-US" sz="3200" b="1" u="sng" dirty="0" smtClean="0">
                <a:latin typeface="Calibri" panose="020F0502020204030204" pitchFamily="34" charset="0"/>
              </a:rPr>
              <a:t>Romans 1:21, 25</a:t>
            </a:r>
            <a:r>
              <a:rPr lang="en-US" sz="3200" b="1" dirty="0" smtClean="0">
                <a:latin typeface="Calibri" panose="020F0502020204030204" pitchFamily="34" charset="0"/>
              </a:rPr>
              <a:t>  </a:t>
            </a:r>
            <a:r>
              <a:rPr lang="en-US" sz="3200" dirty="0" smtClean="0">
                <a:latin typeface="Calibri" panose="020F0502020204030204" pitchFamily="34" charset="0"/>
              </a:rPr>
              <a:t>(NASB)</a:t>
            </a:r>
          </a:p>
          <a:p>
            <a:pPr marL="0" lvl="1"/>
            <a:r>
              <a:rPr lang="en-US" sz="3200" dirty="0" smtClean="0">
                <a:latin typeface="Calibri" panose="020F0502020204030204" pitchFamily="34" charset="0"/>
                <a:cs typeface="Arial" pitchFamily="34" charset="0"/>
              </a:rPr>
              <a:t>For </a:t>
            </a:r>
            <a:r>
              <a:rPr lang="en-US" sz="3200" dirty="0" smtClean="0">
                <a:latin typeface="Calibri" panose="020F0502020204030204" pitchFamily="34" charset="0"/>
                <a:cs typeface="Arial" pitchFamily="34" charset="0"/>
              </a:rPr>
              <a:t>even though they knew God, they </a:t>
            </a:r>
            <a:r>
              <a:rPr lang="en-US" sz="3200" dirty="0" smtClean="0">
                <a:solidFill>
                  <a:srgbClr val="C00000"/>
                </a:solidFill>
                <a:latin typeface="Calibri" panose="020F0502020204030204" pitchFamily="34" charset="0"/>
                <a:cs typeface="Arial" pitchFamily="34" charset="0"/>
              </a:rPr>
              <a:t>did not honor Him as God or give thanks</a:t>
            </a:r>
            <a:r>
              <a:rPr lang="en-US" sz="3200" dirty="0" smtClean="0">
                <a:latin typeface="Calibri" panose="020F0502020204030204" pitchFamily="34" charset="0"/>
                <a:cs typeface="Arial" pitchFamily="34" charset="0"/>
              </a:rPr>
              <a:t>, but they became futile in their speculations, and their foolish heart was darkened. . . . For they exchanged the truth of God for </a:t>
            </a:r>
            <a:r>
              <a:rPr lang="en-US" sz="3200" dirty="0" smtClean="0">
                <a:solidFill>
                  <a:srgbClr val="7030A0"/>
                </a:solidFill>
                <a:latin typeface="Calibri" panose="020F0502020204030204" pitchFamily="34" charset="0"/>
                <a:cs typeface="Arial" pitchFamily="34" charset="0"/>
              </a:rPr>
              <a:t>a lie</a:t>
            </a:r>
            <a:r>
              <a:rPr lang="en-US" sz="3200" dirty="0" smtClean="0">
                <a:latin typeface="Calibri" panose="020F0502020204030204" pitchFamily="34" charset="0"/>
                <a:cs typeface="Arial" pitchFamily="34" charset="0"/>
              </a:rPr>
              <a:t>, and </a:t>
            </a:r>
            <a:r>
              <a:rPr lang="en-US" sz="3200" dirty="0" smtClean="0">
                <a:solidFill>
                  <a:srgbClr val="0D1CAB"/>
                </a:solidFill>
                <a:latin typeface="Calibri" panose="020F0502020204030204" pitchFamily="34" charset="0"/>
                <a:cs typeface="Arial" pitchFamily="34" charset="0"/>
              </a:rPr>
              <a:t>worshiped and served the creature rather than the Creator</a:t>
            </a:r>
            <a:r>
              <a:rPr lang="en-US" sz="3200" dirty="0" smtClean="0">
                <a:latin typeface="Calibri" panose="020F0502020204030204" pitchFamily="34" charset="0"/>
                <a:cs typeface="Arial" pitchFamily="34" charset="0"/>
              </a:rPr>
              <a:t>, who is blessed forever. Amen.</a:t>
            </a:r>
          </a:p>
          <a:p>
            <a:pPr marL="0" lvl="1"/>
            <a:endParaRPr lang="en-US" sz="3200" dirty="0" smtClean="0">
              <a:latin typeface="Calibri" panose="020F0502020204030204" pitchFamily="34" charset="0"/>
              <a:cs typeface="Arial" pitchFamily="34" charset="0"/>
            </a:endParaRPr>
          </a:p>
          <a:p>
            <a:pPr marL="0" lvl="1"/>
            <a:endParaRPr lang="en-US" sz="3200" dirty="0" smtClean="0">
              <a:latin typeface="Calibri" panose="020F0502020204030204" pitchFamily="34" charset="0"/>
              <a:cs typeface="Arial" pitchFamily="34" charset="0"/>
            </a:endParaRP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1" y="1219200"/>
            <a:ext cx="8305800" cy="5509200"/>
          </a:xfrm>
          <a:prstGeom prst="rect">
            <a:avLst/>
          </a:prstGeom>
          <a:noFill/>
        </p:spPr>
        <p:txBody>
          <a:bodyPr wrap="square" rtlCol="0">
            <a:spAutoFit/>
          </a:bodyPr>
          <a:lstStyle/>
          <a:p>
            <a:r>
              <a:rPr lang="en-US" sz="3200" b="1" u="sng" dirty="0" smtClean="0">
                <a:latin typeface="Calibri" panose="020F0502020204030204" pitchFamily="34" charset="0"/>
                <a:cs typeface="Arial" pitchFamily="34" charset="0"/>
              </a:rPr>
              <a:t>Revelation 15:3, 4</a:t>
            </a:r>
            <a:r>
              <a:rPr lang="en-US" sz="3200" b="1" dirty="0" smtClean="0">
                <a:latin typeface="Calibri" panose="020F0502020204030204" pitchFamily="34" charset="0"/>
                <a:cs typeface="Arial" pitchFamily="34" charset="0"/>
              </a:rPr>
              <a:t> </a:t>
            </a:r>
            <a:r>
              <a:rPr lang="en-US" sz="3200" dirty="0" smtClean="0">
                <a:latin typeface="Calibri" panose="020F0502020204030204" pitchFamily="34" charset="0"/>
                <a:cs typeface="Arial" pitchFamily="34" charset="0"/>
              </a:rPr>
              <a:t>(NASB)</a:t>
            </a:r>
          </a:p>
          <a:p>
            <a:r>
              <a:rPr lang="en-US" sz="3200" dirty="0" smtClean="0">
                <a:latin typeface="Calibri" panose="020F0502020204030204" pitchFamily="34" charset="0"/>
                <a:cs typeface="Arial" pitchFamily="34" charset="0"/>
              </a:rPr>
              <a:t>And </a:t>
            </a:r>
            <a:r>
              <a:rPr lang="en-US" sz="3200" dirty="0" smtClean="0">
                <a:latin typeface="Calibri" panose="020F0502020204030204" pitchFamily="34" charset="0"/>
                <a:cs typeface="Arial" pitchFamily="34" charset="0"/>
              </a:rPr>
              <a:t>they sang the song of Moses, the bond-servant of God, and </a:t>
            </a:r>
            <a:r>
              <a:rPr lang="en-US" sz="3200" dirty="0" smtClean="0">
                <a:solidFill>
                  <a:srgbClr val="C00000"/>
                </a:solidFill>
                <a:latin typeface="Calibri" panose="020F0502020204030204" pitchFamily="34" charset="0"/>
                <a:cs typeface="Arial" pitchFamily="34" charset="0"/>
              </a:rPr>
              <a:t>the song of the Lamb</a:t>
            </a:r>
            <a:r>
              <a:rPr lang="en-US" sz="3200" dirty="0" smtClean="0">
                <a:latin typeface="Calibri" panose="020F0502020204030204" pitchFamily="34" charset="0"/>
                <a:cs typeface="Arial" pitchFamily="34" charset="0"/>
              </a:rPr>
              <a:t>, saying, “Great and marvelous are Your works, O Lord God, the Almighty; Righteous and true are Your ways, King of the nations! Who will not fear, O Lord, and glorify Your name? For You alone are holy; For all the nations will come and worship before You, </a:t>
            </a:r>
            <a:r>
              <a:rPr lang="en-US" sz="3200" dirty="0" smtClean="0">
                <a:solidFill>
                  <a:srgbClr val="0D1CAB"/>
                </a:solidFill>
                <a:latin typeface="Calibri" panose="020F0502020204030204" pitchFamily="34" charset="0"/>
                <a:cs typeface="Arial" pitchFamily="34" charset="0"/>
              </a:rPr>
              <a:t>For Your righteous acts have been revealed</a:t>
            </a:r>
            <a:r>
              <a:rPr lang="en-US" sz="3200" dirty="0" smtClean="0">
                <a:latin typeface="Calibri" panose="020F0502020204030204" pitchFamily="34" charset="0"/>
                <a:cs typeface="Arial" pitchFamily="34" charset="0"/>
              </a:rPr>
              <a:t>.”</a:t>
            </a:r>
          </a:p>
          <a:p>
            <a:endParaRPr lang="en-US" sz="3200" dirty="0" smtClean="0">
              <a:latin typeface="Calibri" panose="020F0502020204030204" pitchFamily="34" charset="0"/>
              <a:cs typeface="Arial" pitchFamily="34" charset="0"/>
            </a:endParaRPr>
          </a:p>
        </p:txBody>
      </p:sp>
      <p:sp>
        <p:nvSpPr>
          <p:cNvPr id="6" name="Title 5"/>
          <p:cNvSpPr>
            <a:spLocks noGrp="1"/>
          </p:cNvSpPr>
          <p:nvPr>
            <p:ph type="title"/>
          </p:nvPr>
        </p:nvSpPr>
        <p:spPr>
          <a:xfrm>
            <a:off x="457200" y="152400"/>
            <a:ext cx="8229600" cy="838200"/>
          </a:xfrm>
        </p:spPr>
        <p:txBody>
          <a:bodyPr>
            <a:noAutofit/>
          </a:bodyPr>
          <a:lstStyle/>
          <a:p>
            <a:r>
              <a:rPr lang="en-US" sz="3300" dirty="0" smtClean="0"/>
              <a:t>Christ-Centered </a:t>
            </a:r>
            <a:r>
              <a:rPr lang="en-US" sz="3300" dirty="0" smtClean="0"/>
              <a:t>in Word and Worship</a:t>
            </a:r>
            <a:endParaRPr lang="en-US" sz="3300" dirty="0"/>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The Peace of Christ Must Rule</a:t>
            </a:r>
            <a:endParaRPr lang="en-US" dirty="0"/>
          </a:p>
        </p:txBody>
      </p:sp>
      <p:sp>
        <p:nvSpPr>
          <p:cNvPr id="5" name="TextBox 4"/>
          <p:cNvSpPr txBox="1"/>
          <p:nvPr/>
        </p:nvSpPr>
        <p:spPr>
          <a:xfrm>
            <a:off x="457200" y="1219200"/>
            <a:ext cx="8001000" cy="1046440"/>
          </a:xfrm>
          <a:prstGeom prst="rect">
            <a:avLst/>
          </a:prstGeom>
          <a:noFill/>
        </p:spPr>
        <p:txBody>
          <a:bodyPr wrap="square" rtlCol="0">
            <a:spAutoFit/>
          </a:bodyPr>
          <a:lstStyle/>
          <a:p>
            <a:r>
              <a:rPr lang="en-US" sz="3200" b="1" u="sng" dirty="0" smtClean="0">
                <a:latin typeface="Calibri" panose="020F0502020204030204" pitchFamily="34" charset="0"/>
              </a:rPr>
              <a:t>Colossians 3:15a</a:t>
            </a:r>
            <a:r>
              <a:rPr lang="en-US" sz="3200" dirty="0" smtClean="0">
                <a:latin typeface="Calibri" panose="020F0502020204030204" pitchFamily="34" charset="0"/>
              </a:rPr>
              <a:t> (NASB)</a:t>
            </a:r>
          </a:p>
          <a:p>
            <a:r>
              <a:rPr lang="en-US" sz="3000" dirty="0" smtClean="0">
                <a:latin typeface="Arial" pitchFamily="34" charset="0"/>
                <a:cs typeface="Arial" pitchFamily="34" charset="0"/>
              </a:rPr>
              <a:t>Let </a:t>
            </a:r>
            <a:r>
              <a:rPr lang="en-US" sz="3000" dirty="0" smtClean="0">
                <a:latin typeface="Arial" pitchFamily="34" charset="0"/>
                <a:cs typeface="Arial" pitchFamily="34" charset="0"/>
              </a:rPr>
              <a:t>the </a:t>
            </a:r>
            <a:r>
              <a:rPr lang="en-US" sz="3000" dirty="0" smtClean="0">
                <a:solidFill>
                  <a:srgbClr val="C00000"/>
                </a:solidFill>
                <a:latin typeface="Arial" pitchFamily="34" charset="0"/>
                <a:cs typeface="Arial" pitchFamily="34" charset="0"/>
              </a:rPr>
              <a:t>peace of Christ </a:t>
            </a:r>
            <a:r>
              <a:rPr lang="en-US" sz="3000" dirty="0" smtClean="0">
                <a:latin typeface="Arial" pitchFamily="34" charset="0"/>
                <a:cs typeface="Arial" pitchFamily="34" charset="0"/>
              </a:rPr>
              <a:t>rule in your hearts. . .  </a:t>
            </a:r>
          </a:p>
        </p:txBody>
      </p:sp>
      <p:sp>
        <p:nvSpPr>
          <p:cNvPr id="4" name="Content Placeholder 1"/>
          <p:cNvSpPr>
            <a:spLocks noGrp="1"/>
          </p:cNvSpPr>
          <p:nvPr>
            <p:ph idx="1"/>
          </p:nvPr>
        </p:nvSpPr>
        <p:spPr>
          <a:xfrm>
            <a:off x="457200" y="2328484"/>
            <a:ext cx="8001000" cy="3810000"/>
          </a:xfrm>
        </p:spPr>
        <p:txBody>
          <a:bodyPr>
            <a:noAutofit/>
          </a:bodyPr>
          <a:lstStyle/>
          <a:p>
            <a:pPr>
              <a:lnSpc>
                <a:spcPts val="3000"/>
              </a:lnSpc>
              <a:spcBef>
                <a:spcPts val="0"/>
              </a:spcBef>
              <a:spcAft>
                <a:spcPts val="1200"/>
              </a:spcAft>
            </a:pPr>
            <a:r>
              <a:rPr lang="en-US" dirty="0" smtClean="0"/>
              <a:t>This peace comes from Christ and is to hold sway in our lives</a:t>
            </a:r>
          </a:p>
          <a:p>
            <a:pPr>
              <a:lnSpc>
                <a:spcPts val="3000"/>
              </a:lnSpc>
              <a:spcBef>
                <a:spcPts val="0"/>
              </a:spcBef>
              <a:spcAft>
                <a:spcPts val="1200"/>
              </a:spcAft>
            </a:pPr>
            <a:r>
              <a:rPr lang="en-US" dirty="0" smtClean="0"/>
              <a:t>He is the Prince of Peace (Isa. 9:6) and brings true peace</a:t>
            </a:r>
          </a:p>
          <a:p>
            <a:pPr>
              <a:lnSpc>
                <a:spcPts val="3000"/>
              </a:lnSpc>
              <a:spcBef>
                <a:spcPts val="0"/>
              </a:spcBef>
              <a:spcAft>
                <a:spcPts val="1200"/>
              </a:spcAft>
            </a:pPr>
            <a:r>
              <a:rPr lang="en-US" dirty="0" smtClean="0"/>
              <a:t>“Let rule” is imperative in the Greek</a:t>
            </a:r>
          </a:p>
          <a:p>
            <a:pPr>
              <a:lnSpc>
                <a:spcPts val="3000"/>
              </a:lnSpc>
              <a:spcBef>
                <a:spcPts val="0"/>
              </a:spcBef>
              <a:spcAft>
                <a:spcPts val="1200"/>
              </a:spcAft>
            </a:pPr>
            <a:r>
              <a:rPr lang="en-US" dirty="0" smtClean="0"/>
              <a:t>“Rule” means to “be the decisive factor” (Moo) and does not suggest inner guidance</a:t>
            </a:r>
          </a:p>
          <a:p>
            <a:pPr>
              <a:lnSpc>
                <a:spcPts val="3000"/>
              </a:lnSpc>
              <a:spcBef>
                <a:spcPts val="0"/>
              </a:spcBef>
              <a:spcAft>
                <a:spcPts val="1200"/>
              </a:spcAft>
            </a:pPr>
            <a:r>
              <a:rPr lang="en-US" dirty="0" smtClean="0"/>
              <a:t>Peace is </a:t>
            </a:r>
            <a:r>
              <a:rPr lang="en-US" i="1" dirty="0" smtClean="0"/>
              <a:t>shalom </a:t>
            </a:r>
            <a:r>
              <a:rPr lang="en-US" dirty="0" smtClean="0"/>
              <a:t>in the OT and denotes well-being that comes through God’s saving acts</a:t>
            </a:r>
            <a:endParaRPr lang="en-US" i="1" dirty="0" smtClean="0"/>
          </a:p>
          <a:p>
            <a:pPr>
              <a:lnSpc>
                <a:spcPts val="3000"/>
              </a:lnSpc>
              <a:spcBef>
                <a:spcPts val="0"/>
              </a:spcBef>
              <a:spcAft>
                <a:spcPts val="1200"/>
              </a:spcAft>
            </a:pPr>
            <a:endParaRPr lang="en-US" dirty="0"/>
          </a:p>
          <a:p>
            <a:pPr>
              <a:lnSpc>
                <a:spcPts val="3000"/>
              </a:lnSpc>
              <a:spcBef>
                <a:spcPts val="0"/>
              </a:spcBef>
              <a:spcAft>
                <a:spcPts val="1200"/>
              </a:spcAft>
            </a:pPr>
            <a:endParaRPr lang="en-US" dirty="0" smtClean="0"/>
          </a:p>
          <a:p>
            <a:pPr>
              <a:lnSpc>
                <a:spcPts val="3000"/>
              </a:lnSpc>
              <a:spcBef>
                <a:spcPts val="0"/>
              </a:spcBef>
              <a:spcAft>
                <a:spcPts val="1200"/>
              </a:spcAft>
            </a:pPr>
            <a:endParaRPr lang="en-US" dirty="0" smtClean="0"/>
          </a:p>
          <a:p>
            <a:pPr>
              <a:lnSpc>
                <a:spcPts val="3000"/>
              </a:lnSpc>
              <a:spcBef>
                <a:spcPts val="0"/>
              </a:spcBef>
              <a:spcAft>
                <a:spcPts val="1200"/>
              </a:spcAft>
            </a:pPr>
            <a:endParaRPr lang="en-US" dirty="0" smtClean="0"/>
          </a:p>
          <a:p>
            <a:pPr>
              <a:lnSpc>
                <a:spcPts val="3000"/>
              </a:lnSpc>
              <a:spcBef>
                <a:spcPts val="0"/>
              </a:spcBef>
              <a:spcAft>
                <a:spcPts val="1200"/>
              </a:spcAft>
            </a:pPr>
            <a:endParaRPr lang="en-US" dirty="0" smtClean="0"/>
          </a:p>
          <a:p>
            <a:pPr>
              <a:lnSpc>
                <a:spcPts val="3000"/>
              </a:lnSpc>
              <a:spcBef>
                <a:spcPts val="0"/>
              </a:spcBef>
              <a:spcAft>
                <a:spcPts val="1200"/>
              </a:spcAft>
            </a:pPr>
            <a:endParaRPr lang="en-US" dirty="0" smtClean="0"/>
          </a:p>
          <a:p>
            <a:pPr>
              <a:lnSpc>
                <a:spcPts val="3000"/>
              </a:lnSpc>
              <a:spcBef>
                <a:spcPts val="0"/>
              </a:spcBef>
              <a:spcAft>
                <a:spcPts val="1200"/>
              </a:spcAft>
            </a:pPr>
            <a:endParaRPr lang="en-US" dirty="0" smtClean="0"/>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smtClean="0"/>
              <a:t>We Were Called to Peace</a:t>
            </a:r>
            <a:endParaRPr lang="en-US" sz="4000" dirty="0"/>
          </a:p>
        </p:txBody>
      </p:sp>
      <p:sp>
        <p:nvSpPr>
          <p:cNvPr id="2" name="Content Placeholder 1"/>
          <p:cNvSpPr>
            <a:spLocks noGrp="1"/>
          </p:cNvSpPr>
          <p:nvPr>
            <p:ph idx="4294967295"/>
          </p:nvPr>
        </p:nvSpPr>
        <p:spPr>
          <a:xfrm>
            <a:off x="457200" y="2819400"/>
            <a:ext cx="8229600" cy="3048000"/>
          </a:xfrm>
        </p:spPr>
        <p:txBody>
          <a:bodyPr>
            <a:noAutofit/>
          </a:bodyPr>
          <a:lstStyle/>
          <a:p>
            <a:pPr>
              <a:lnSpc>
                <a:spcPts val="3400"/>
              </a:lnSpc>
              <a:spcBef>
                <a:spcPts val="0"/>
              </a:spcBef>
              <a:spcAft>
                <a:spcPts val="1200"/>
              </a:spcAft>
            </a:pPr>
            <a:r>
              <a:rPr lang="en-US" sz="3200" dirty="0" smtClean="0"/>
              <a:t>In Col. 3:12 the called (chosen) are holy and beloved</a:t>
            </a:r>
          </a:p>
          <a:p>
            <a:pPr>
              <a:lnSpc>
                <a:spcPts val="3400"/>
              </a:lnSpc>
              <a:spcBef>
                <a:spcPts val="0"/>
              </a:spcBef>
              <a:spcAft>
                <a:spcPts val="1200"/>
              </a:spcAft>
            </a:pPr>
            <a:r>
              <a:rPr lang="en-US" sz="3200" dirty="0" smtClean="0"/>
              <a:t>This is the </a:t>
            </a:r>
            <a:r>
              <a:rPr lang="en-US" sz="3200" dirty="0" smtClean="0">
                <a:solidFill>
                  <a:srgbClr val="C00000"/>
                </a:solidFill>
              </a:rPr>
              <a:t>effectual call </a:t>
            </a:r>
            <a:r>
              <a:rPr lang="en-US" sz="3200" dirty="0" smtClean="0"/>
              <a:t>and involves being called to holiness</a:t>
            </a:r>
          </a:p>
          <a:p>
            <a:pPr>
              <a:lnSpc>
                <a:spcPts val="3400"/>
              </a:lnSpc>
              <a:spcBef>
                <a:spcPts val="0"/>
              </a:spcBef>
              <a:spcAft>
                <a:spcPts val="1200"/>
              </a:spcAft>
            </a:pPr>
            <a:r>
              <a:rPr lang="en-US" sz="3200" dirty="0" smtClean="0"/>
              <a:t>“In one body” emphasizes the corporate nature of the call to peace</a:t>
            </a:r>
          </a:p>
          <a:p>
            <a:pPr>
              <a:lnSpc>
                <a:spcPts val="3400"/>
              </a:lnSpc>
              <a:spcBef>
                <a:spcPts val="0"/>
              </a:spcBef>
              <a:spcAft>
                <a:spcPts val="1200"/>
              </a:spcAft>
            </a:pPr>
            <a:endParaRPr lang="en-US" sz="3200" dirty="0" smtClean="0"/>
          </a:p>
        </p:txBody>
      </p:sp>
      <p:sp>
        <p:nvSpPr>
          <p:cNvPr id="5" name="TextBox 4"/>
          <p:cNvSpPr txBox="1"/>
          <p:nvPr/>
        </p:nvSpPr>
        <p:spPr>
          <a:xfrm>
            <a:off x="457200" y="1371600"/>
            <a:ext cx="8534400" cy="1046440"/>
          </a:xfrm>
          <a:prstGeom prst="rect">
            <a:avLst/>
          </a:prstGeom>
          <a:noFill/>
        </p:spPr>
        <p:txBody>
          <a:bodyPr wrap="square" rtlCol="0">
            <a:spAutoFit/>
          </a:bodyPr>
          <a:lstStyle/>
          <a:p>
            <a:r>
              <a:rPr lang="en-US" sz="3200" b="1" u="sng" dirty="0" smtClean="0">
                <a:latin typeface="Calibri" panose="020F0502020204030204" pitchFamily="34" charset="0"/>
              </a:rPr>
              <a:t>Colossians 3:15b</a:t>
            </a:r>
            <a:r>
              <a:rPr lang="en-US" sz="3200" b="1" dirty="0" smtClean="0">
                <a:latin typeface="Calibri" panose="020F0502020204030204" pitchFamily="34" charset="0"/>
              </a:rPr>
              <a:t>  </a:t>
            </a:r>
            <a:r>
              <a:rPr lang="en-US" sz="3200" dirty="0" smtClean="0">
                <a:latin typeface="Calibri" panose="020F0502020204030204" pitchFamily="34" charset="0"/>
              </a:rPr>
              <a:t>(NASB)</a:t>
            </a:r>
          </a:p>
          <a:p>
            <a:r>
              <a:rPr lang="en-US" sz="3000" dirty="0" smtClean="0">
                <a:latin typeface="Arial" pitchFamily="34" charset="0"/>
                <a:cs typeface="Arial" pitchFamily="34" charset="0"/>
              </a:rPr>
              <a:t>…to </a:t>
            </a:r>
            <a:r>
              <a:rPr lang="en-US" sz="3000" dirty="0" smtClean="0">
                <a:latin typeface="Arial" pitchFamily="34" charset="0"/>
                <a:cs typeface="Arial" pitchFamily="34" charset="0"/>
              </a:rPr>
              <a:t>which indeed </a:t>
            </a:r>
            <a:r>
              <a:rPr lang="en-US" sz="3000" dirty="0" smtClean="0">
                <a:solidFill>
                  <a:srgbClr val="C00000"/>
                </a:solidFill>
                <a:latin typeface="Arial" pitchFamily="34" charset="0"/>
                <a:cs typeface="Arial" pitchFamily="34" charset="0"/>
              </a:rPr>
              <a:t>you were called </a:t>
            </a:r>
            <a:r>
              <a:rPr lang="en-US" sz="3000" dirty="0" smtClean="0">
                <a:latin typeface="Arial" pitchFamily="34" charset="0"/>
                <a:cs typeface="Arial" pitchFamily="34" charset="0"/>
              </a:rPr>
              <a:t>in one </a:t>
            </a:r>
            <a:r>
              <a:rPr lang="en-US" sz="3000" dirty="0" smtClean="0">
                <a:latin typeface="Arial" pitchFamily="34" charset="0"/>
                <a:cs typeface="Arial" pitchFamily="34" charset="0"/>
              </a:rPr>
              <a:t>body…</a:t>
            </a:r>
            <a:endParaRPr lang="en-US" sz="3000" dirty="0" smtClean="0">
              <a:latin typeface="Arial" pitchFamily="34" charset="0"/>
              <a:cs typeface="Arial" pitchFamily="34" charset="0"/>
            </a:endParaRP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9900" y="2667000"/>
            <a:ext cx="8229600" cy="3352801"/>
          </a:xfrm>
        </p:spPr>
        <p:txBody>
          <a:bodyPr>
            <a:noAutofit/>
          </a:bodyPr>
          <a:lstStyle/>
          <a:p>
            <a:pPr>
              <a:lnSpc>
                <a:spcPts val="3400"/>
              </a:lnSpc>
              <a:spcBef>
                <a:spcPts val="0"/>
              </a:spcBef>
              <a:spcAft>
                <a:spcPts val="1200"/>
              </a:spcAft>
            </a:pPr>
            <a:r>
              <a:rPr lang="en-US" sz="3200" dirty="0" smtClean="0"/>
              <a:t>“Be thankful” is an imperative in the Greek</a:t>
            </a:r>
          </a:p>
          <a:p>
            <a:pPr>
              <a:lnSpc>
                <a:spcPts val="3400"/>
              </a:lnSpc>
              <a:spcBef>
                <a:spcPts val="0"/>
              </a:spcBef>
              <a:spcAft>
                <a:spcPts val="1200"/>
              </a:spcAft>
            </a:pPr>
            <a:r>
              <a:rPr lang="en-US" sz="3200" dirty="0" smtClean="0"/>
              <a:t>“Thankful” is </a:t>
            </a:r>
            <a:r>
              <a:rPr lang="en-US" sz="3200" i="1" dirty="0" err="1" smtClean="0"/>
              <a:t>eucharistos</a:t>
            </a:r>
            <a:r>
              <a:rPr lang="en-US" sz="3200" dirty="0" smtClean="0"/>
              <a:t> which is used at the Last Supper “gave thanks”</a:t>
            </a:r>
          </a:p>
          <a:p>
            <a:pPr>
              <a:lnSpc>
                <a:spcPts val="3400"/>
              </a:lnSpc>
              <a:spcBef>
                <a:spcPts val="0"/>
              </a:spcBef>
              <a:spcAft>
                <a:spcPts val="1200"/>
              </a:spcAft>
            </a:pPr>
            <a:r>
              <a:rPr lang="en-US" sz="3200" dirty="0" smtClean="0"/>
              <a:t>We are commanded to strive to be thankful people</a:t>
            </a:r>
          </a:p>
          <a:p>
            <a:pPr>
              <a:lnSpc>
                <a:spcPts val="3400"/>
              </a:lnSpc>
              <a:spcBef>
                <a:spcPts val="0"/>
              </a:spcBef>
              <a:spcAft>
                <a:spcPts val="1200"/>
              </a:spcAft>
            </a:pPr>
            <a:r>
              <a:rPr lang="en-US" sz="3200" dirty="0" smtClean="0"/>
              <a:t>Thankful people sing praises to God for their mutual salvation</a:t>
            </a:r>
            <a:endParaRPr lang="en-US" sz="3200" dirty="0" smtClean="0"/>
          </a:p>
        </p:txBody>
      </p:sp>
      <p:sp>
        <p:nvSpPr>
          <p:cNvPr id="3" name="Title 2"/>
          <p:cNvSpPr>
            <a:spLocks noGrp="1"/>
          </p:cNvSpPr>
          <p:nvPr>
            <p:ph type="title"/>
          </p:nvPr>
        </p:nvSpPr>
        <p:spPr/>
        <p:txBody>
          <a:bodyPr/>
          <a:lstStyle/>
          <a:p>
            <a:r>
              <a:rPr lang="en-US" smtClean="0"/>
              <a:t>Be Thankful</a:t>
            </a:r>
            <a:endParaRPr lang="en-US" dirty="0"/>
          </a:p>
        </p:txBody>
      </p:sp>
      <p:sp>
        <p:nvSpPr>
          <p:cNvPr id="5" name="TextBox 4"/>
          <p:cNvSpPr txBox="1"/>
          <p:nvPr/>
        </p:nvSpPr>
        <p:spPr>
          <a:xfrm>
            <a:off x="457200" y="1371600"/>
            <a:ext cx="8077200" cy="1077218"/>
          </a:xfrm>
          <a:prstGeom prst="rect">
            <a:avLst/>
          </a:prstGeom>
          <a:noFill/>
        </p:spPr>
        <p:txBody>
          <a:bodyPr wrap="square" rtlCol="0">
            <a:spAutoFit/>
          </a:bodyPr>
          <a:lstStyle/>
          <a:p>
            <a:r>
              <a:rPr lang="en-US" sz="3200" b="1" u="sng" dirty="0" smtClean="0">
                <a:latin typeface="Calibri" panose="020F0502020204030204" pitchFamily="34" charset="0"/>
              </a:rPr>
              <a:t>Colossians 3:15c</a:t>
            </a:r>
            <a:r>
              <a:rPr lang="en-US" sz="3200" b="1" dirty="0" smtClean="0">
                <a:latin typeface="Calibri" panose="020F0502020204030204" pitchFamily="34" charset="0"/>
              </a:rPr>
              <a:t>  </a:t>
            </a:r>
            <a:r>
              <a:rPr lang="en-US" sz="3200" dirty="0" smtClean="0">
                <a:latin typeface="Calibri" panose="020F0502020204030204" pitchFamily="34" charset="0"/>
              </a:rPr>
              <a:t>(NASB)</a:t>
            </a:r>
          </a:p>
          <a:p>
            <a:r>
              <a:rPr lang="en-US" sz="3200" dirty="0" smtClean="0">
                <a:latin typeface="Calibri" panose="020F0502020204030204" pitchFamily="34" charset="0"/>
                <a:cs typeface="Arial" pitchFamily="34" charset="0"/>
              </a:rPr>
              <a:t>…and </a:t>
            </a:r>
            <a:r>
              <a:rPr lang="en-US" sz="3200" dirty="0" smtClean="0">
                <a:solidFill>
                  <a:srgbClr val="C00000"/>
                </a:solidFill>
                <a:latin typeface="Calibri" panose="020F0502020204030204" pitchFamily="34" charset="0"/>
                <a:cs typeface="Arial" pitchFamily="34" charset="0"/>
              </a:rPr>
              <a:t>be thankful</a:t>
            </a:r>
            <a:r>
              <a:rPr lang="en-US" sz="3200" dirty="0" smtClean="0">
                <a:latin typeface="Calibri" panose="020F0502020204030204" pitchFamily="34" charset="0"/>
              </a:rPr>
              <a:t>.</a:t>
            </a:r>
            <a:endParaRPr lang="en-US" sz="3200" dirty="0" smtClean="0">
              <a:latin typeface="Calibri" panose="020F0502020204030204" pitchFamily="34" charset="0"/>
              <a:cs typeface="Arial" pitchFamily="34" charset="0"/>
            </a:endParaRP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7114" y="2514600"/>
            <a:ext cx="8342086" cy="3505200"/>
          </a:xfrm>
        </p:spPr>
        <p:txBody>
          <a:bodyPr>
            <a:noAutofit/>
          </a:bodyPr>
          <a:lstStyle/>
          <a:p>
            <a:pPr>
              <a:lnSpc>
                <a:spcPts val="3200"/>
              </a:lnSpc>
              <a:spcBef>
                <a:spcPts val="0"/>
              </a:spcBef>
              <a:spcAft>
                <a:spcPts val="1800"/>
              </a:spcAft>
            </a:pPr>
            <a:r>
              <a:rPr lang="en-US" sz="3200" dirty="0" smtClean="0">
                <a:solidFill>
                  <a:srgbClr val="0D1CAB"/>
                </a:solidFill>
              </a:rPr>
              <a:t>“Let dwell” </a:t>
            </a:r>
            <a:r>
              <a:rPr lang="en-US" sz="3200" dirty="0" smtClean="0"/>
              <a:t>is imperative in the Greek</a:t>
            </a:r>
          </a:p>
          <a:p>
            <a:pPr>
              <a:lnSpc>
                <a:spcPts val="3200"/>
              </a:lnSpc>
              <a:spcBef>
                <a:spcPts val="0"/>
              </a:spcBef>
              <a:spcAft>
                <a:spcPts val="1800"/>
              </a:spcAft>
            </a:pPr>
            <a:r>
              <a:rPr lang="en-US" sz="3200" dirty="0" smtClean="0"/>
              <a:t>“</a:t>
            </a:r>
            <a:r>
              <a:rPr lang="en-US" sz="3200" dirty="0" smtClean="0">
                <a:solidFill>
                  <a:srgbClr val="C00000"/>
                </a:solidFill>
              </a:rPr>
              <a:t>Word of Christ</a:t>
            </a:r>
            <a:r>
              <a:rPr lang="en-US" sz="3200" dirty="0" smtClean="0"/>
              <a:t>” is likely an objective genitive meaning “the message about Christ”</a:t>
            </a:r>
          </a:p>
          <a:p>
            <a:pPr>
              <a:lnSpc>
                <a:spcPts val="3200"/>
              </a:lnSpc>
              <a:spcBef>
                <a:spcPts val="0"/>
              </a:spcBef>
              <a:spcAft>
                <a:spcPts val="1800"/>
              </a:spcAft>
            </a:pPr>
            <a:r>
              <a:rPr lang="en-US" sz="3200" dirty="0" smtClean="0"/>
              <a:t>“Dwell in you” is plural and shows the corporate nature of the proclamation of Christ</a:t>
            </a:r>
          </a:p>
          <a:p>
            <a:pPr>
              <a:lnSpc>
                <a:spcPts val="3200"/>
              </a:lnSpc>
              <a:spcBef>
                <a:spcPts val="0"/>
              </a:spcBef>
              <a:spcAft>
                <a:spcPts val="1800"/>
              </a:spcAft>
            </a:pPr>
            <a:r>
              <a:rPr lang="en-US" sz="3200" dirty="0" smtClean="0"/>
              <a:t>The </a:t>
            </a:r>
            <a:r>
              <a:rPr lang="en-US" sz="3200" dirty="0" smtClean="0">
                <a:solidFill>
                  <a:srgbClr val="7030A0"/>
                </a:solidFill>
              </a:rPr>
              <a:t>preaching of Christ </a:t>
            </a:r>
            <a:r>
              <a:rPr lang="en-US" sz="3200" dirty="0" smtClean="0"/>
              <a:t>is powerful and central</a:t>
            </a:r>
          </a:p>
          <a:p>
            <a:pPr>
              <a:lnSpc>
                <a:spcPts val="3200"/>
              </a:lnSpc>
              <a:spcBef>
                <a:spcPts val="0"/>
              </a:spcBef>
              <a:spcAft>
                <a:spcPts val="1800"/>
              </a:spcAft>
            </a:pPr>
            <a:r>
              <a:rPr lang="en-US" sz="3200" dirty="0" smtClean="0"/>
              <a:t>“Richly” denotes the fullness of the message</a:t>
            </a:r>
          </a:p>
          <a:p>
            <a:pPr>
              <a:lnSpc>
                <a:spcPts val="3200"/>
              </a:lnSpc>
              <a:spcBef>
                <a:spcPts val="0"/>
              </a:spcBef>
              <a:spcAft>
                <a:spcPts val="1800"/>
              </a:spcAft>
            </a:pPr>
            <a:endParaRPr lang="en-US" sz="3200" dirty="0" smtClean="0"/>
          </a:p>
        </p:txBody>
      </p:sp>
      <p:sp>
        <p:nvSpPr>
          <p:cNvPr id="3" name="Title 2"/>
          <p:cNvSpPr>
            <a:spLocks noGrp="1"/>
          </p:cNvSpPr>
          <p:nvPr>
            <p:ph type="title"/>
          </p:nvPr>
        </p:nvSpPr>
        <p:spPr>
          <a:xfrm>
            <a:off x="457200" y="152400"/>
            <a:ext cx="8229600" cy="838200"/>
          </a:xfrm>
        </p:spPr>
        <p:txBody>
          <a:bodyPr>
            <a:normAutofit/>
          </a:bodyPr>
          <a:lstStyle/>
          <a:p>
            <a:r>
              <a:rPr lang="en-US" sz="4000" dirty="0" smtClean="0"/>
              <a:t>The Word of Christ Must </a:t>
            </a:r>
            <a:r>
              <a:rPr lang="en-US" sz="4000" dirty="0" smtClean="0"/>
              <a:t>Be </a:t>
            </a:r>
            <a:r>
              <a:rPr lang="en-US" sz="4000" dirty="0" smtClean="0"/>
              <a:t>Central</a:t>
            </a:r>
            <a:endParaRPr lang="en-US" sz="4000" dirty="0"/>
          </a:p>
        </p:txBody>
      </p:sp>
      <p:sp>
        <p:nvSpPr>
          <p:cNvPr id="5" name="TextBox 4"/>
          <p:cNvSpPr txBox="1"/>
          <p:nvPr/>
        </p:nvSpPr>
        <p:spPr>
          <a:xfrm>
            <a:off x="457201" y="1295400"/>
            <a:ext cx="8229600" cy="1077218"/>
          </a:xfrm>
          <a:prstGeom prst="rect">
            <a:avLst/>
          </a:prstGeom>
          <a:noFill/>
        </p:spPr>
        <p:txBody>
          <a:bodyPr wrap="square" rtlCol="0">
            <a:spAutoFit/>
          </a:bodyPr>
          <a:lstStyle/>
          <a:p>
            <a:r>
              <a:rPr lang="en-US" sz="3200" b="1" u="sng" dirty="0" smtClean="0">
                <a:latin typeface="Calibri" panose="020F0502020204030204" pitchFamily="34" charset="0"/>
              </a:rPr>
              <a:t>Colossians 3:16a</a:t>
            </a:r>
            <a:r>
              <a:rPr lang="en-US" sz="3200" b="1" dirty="0" smtClean="0">
                <a:latin typeface="Calibri" panose="020F0502020204030204" pitchFamily="34" charset="0"/>
              </a:rPr>
              <a:t>  </a:t>
            </a:r>
            <a:r>
              <a:rPr lang="en-US" sz="3200" dirty="0" smtClean="0">
                <a:latin typeface="Calibri" panose="020F0502020204030204" pitchFamily="34" charset="0"/>
              </a:rPr>
              <a:t>(NASB</a:t>
            </a:r>
            <a:r>
              <a:rPr lang="en-US" sz="3200" dirty="0" smtClean="0">
                <a:latin typeface="Calibri" panose="020F0502020204030204" pitchFamily="34" charset="0"/>
              </a:rPr>
              <a:t>)</a:t>
            </a:r>
            <a:endParaRPr lang="en-US" sz="3200" dirty="0" smtClean="0">
              <a:latin typeface="Calibri" panose="020F0502020204030204" pitchFamily="34" charset="0"/>
            </a:endParaRPr>
          </a:p>
          <a:p>
            <a:r>
              <a:rPr lang="en-US" sz="3200" dirty="0" smtClean="0">
                <a:latin typeface="Calibri" panose="020F0502020204030204" pitchFamily="34" charset="0"/>
                <a:cs typeface="Arial" pitchFamily="34" charset="0"/>
              </a:rPr>
              <a:t>Let the </a:t>
            </a:r>
            <a:r>
              <a:rPr lang="en-US" sz="3200" dirty="0" smtClean="0">
                <a:solidFill>
                  <a:srgbClr val="C00000"/>
                </a:solidFill>
                <a:latin typeface="Calibri" panose="020F0502020204030204" pitchFamily="34" charset="0"/>
                <a:cs typeface="Arial" pitchFamily="34" charset="0"/>
              </a:rPr>
              <a:t>word of Christ </a:t>
            </a:r>
            <a:r>
              <a:rPr lang="en-US" sz="3200" dirty="0" smtClean="0">
                <a:latin typeface="Calibri" panose="020F0502020204030204" pitchFamily="34" charset="0"/>
                <a:cs typeface="Arial" pitchFamily="34" charset="0"/>
              </a:rPr>
              <a:t>richly dwell within </a:t>
            </a:r>
            <a:r>
              <a:rPr lang="en-US" sz="3200" dirty="0" smtClean="0">
                <a:latin typeface="Calibri" panose="020F0502020204030204" pitchFamily="34" charset="0"/>
                <a:cs typeface="Arial" pitchFamily="34" charset="0"/>
              </a:rPr>
              <a:t>you…</a:t>
            </a:r>
            <a:endParaRPr lang="en-US" sz="3200" dirty="0" smtClean="0">
              <a:latin typeface="Calibri" panose="020F0502020204030204" pitchFamily="34" charset="0"/>
              <a:cs typeface="Arial" pitchFamily="34" charset="0"/>
            </a:endParaRP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716923"/>
            <a:ext cx="8686800" cy="2607677"/>
          </a:xfrm>
        </p:spPr>
        <p:txBody>
          <a:bodyPr>
            <a:noAutofit/>
          </a:bodyPr>
          <a:lstStyle/>
          <a:p>
            <a:pPr>
              <a:lnSpc>
                <a:spcPts val="3200"/>
              </a:lnSpc>
              <a:spcBef>
                <a:spcPts val="0"/>
              </a:spcBef>
              <a:spcAft>
                <a:spcPts val="1200"/>
              </a:spcAft>
            </a:pPr>
            <a:r>
              <a:rPr lang="en-US" dirty="0" smtClean="0"/>
              <a:t>When the word of Christ is prominent the result is a congregation which can teach with joyful praise</a:t>
            </a:r>
          </a:p>
          <a:p>
            <a:pPr>
              <a:lnSpc>
                <a:spcPts val="3200"/>
              </a:lnSpc>
              <a:spcBef>
                <a:spcPts val="0"/>
              </a:spcBef>
              <a:spcAft>
                <a:spcPts val="1200"/>
              </a:spcAft>
            </a:pPr>
            <a:r>
              <a:rPr lang="en-US" dirty="0" smtClean="0"/>
              <a:t>Wisdom is found in Christ (Col. 2:3)</a:t>
            </a:r>
          </a:p>
          <a:p>
            <a:pPr>
              <a:lnSpc>
                <a:spcPts val="3200"/>
              </a:lnSpc>
              <a:spcBef>
                <a:spcPts val="0"/>
              </a:spcBef>
              <a:spcAft>
                <a:spcPts val="1200"/>
              </a:spcAft>
            </a:pPr>
            <a:r>
              <a:rPr lang="en-US" dirty="0" smtClean="0"/>
              <a:t>Spiritual songs are likely those composed on the occasion of a saving act of God (Exodus 15:1, 2; Rev. 5:9)</a:t>
            </a:r>
          </a:p>
          <a:p>
            <a:pPr>
              <a:lnSpc>
                <a:spcPts val="3200"/>
              </a:lnSpc>
              <a:spcBef>
                <a:spcPts val="0"/>
              </a:spcBef>
              <a:spcAft>
                <a:spcPts val="1200"/>
              </a:spcAft>
            </a:pPr>
            <a:endParaRPr lang="en-US" dirty="0" smtClean="0"/>
          </a:p>
          <a:p>
            <a:pPr>
              <a:lnSpc>
                <a:spcPts val="3200"/>
              </a:lnSpc>
              <a:spcBef>
                <a:spcPts val="0"/>
              </a:spcBef>
              <a:spcAft>
                <a:spcPts val="1200"/>
              </a:spcAft>
            </a:pPr>
            <a:endParaRPr lang="en-US" dirty="0" smtClean="0"/>
          </a:p>
          <a:p>
            <a:pPr>
              <a:lnSpc>
                <a:spcPts val="3200"/>
              </a:lnSpc>
              <a:spcBef>
                <a:spcPts val="0"/>
              </a:spcBef>
              <a:spcAft>
                <a:spcPts val="1200"/>
              </a:spcAft>
            </a:pPr>
            <a:endParaRPr lang="en-US" dirty="0" smtClean="0"/>
          </a:p>
        </p:txBody>
      </p:sp>
      <p:sp>
        <p:nvSpPr>
          <p:cNvPr id="3" name="Title 2"/>
          <p:cNvSpPr>
            <a:spLocks noGrp="1"/>
          </p:cNvSpPr>
          <p:nvPr>
            <p:ph type="title"/>
          </p:nvPr>
        </p:nvSpPr>
        <p:spPr>
          <a:xfrm>
            <a:off x="457200" y="152400"/>
            <a:ext cx="8229600" cy="1371600"/>
          </a:xfrm>
        </p:spPr>
        <p:txBody>
          <a:bodyPr>
            <a:normAutofit/>
          </a:bodyPr>
          <a:lstStyle/>
          <a:p>
            <a:r>
              <a:rPr lang="en-US" sz="4000" dirty="0" smtClean="0"/>
              <a:t>A Congregation That Teaches and Admonishes With Wisdom</a:t>
            </a:r>
            <a:endParaRPr lang="en-US" sz="4000" dirty="0"/>
          </a:p>
        </p:txBody>
      </p:sp>
      <p:sp>
        <p:nvSpPr>
          <p:cNvPr id="5" name="TextBox 4"/>
          <p:cNvSpPr txBox="1"/>
          <p:nvPr/>
        </p:nvSpPr>
        <p:spPr>
          <a:xfrm>
            <a:off x="457200" y="1676400"/>
            <a:ext cx="8458200" cy="1969770"/>
          </a:xfrm>
          <a:prstGeom prst="rect">
            <a:avLst/>
          </a:prstGeom>
          <a:noFill/>
        </p:spPr>
        <p:txBody>
          <a:bodyPr wrap="square" rtlCol="0">
            <a:spAutoFit/>
          </a:bodyPr>
          <a:lstStyle/>
          <a:p>
            <a:r>
              <a:rPr lang="en-US" sz="3200" b="1" u="sng" dirty="0" smtClean="0">
                <a:latin typeface="Calibri" panose="020F0502020204030204" pitchFamily="34" charset="0"/>
              </a:rPr>
              <a:t>Colossians 3:16b</a:t>
            </a:r>
            <a:r>
              <a:rPr lang="en-US" sz="3200" b="1" dirty="0" smtClean="0">
                <a:latin typeface="Calibri" panose="020F0502020204030204" pitchFamily="34" charset="0"/>
              </a:rPr>
              <a:t>  </a:t>
            </a:r>
            <a:r>
              <a:rPr lang="en-US" sz="3200" dirty="0" smtClean="0">
                <a:latin typeface="Calibri" panose="020F0502020204030204" pitchFamily="34" charset="0"/>
              </a:rPr>
              <a:t>(NASB)</a:t>
            </a:r>
          </a:p>
          <a:p>
            <a:pPr>
              <a:lnSpc>
                <a:spcPts val="3600"/>
              </a:lnSpc>
            </a:pPr>
            <a:r>
              <a:rPr lang="en-US" sz="3200" dirty="0" smtClean="0">
                <a:latin typeface="Calibri" panose="020F0502020204030204" pitchFamily="34" charset="0"/>
                <a:cs typeface="Arial" pitchFamily="34" charset="0"/>
              </a:rPr>
              <a:t>…with </a:t>
            </a:r>
            <a:r>
              <a:rPr lang="en-US" sz="3200" dirty="0" smtClean="0">
                <a:latin typeface="Calibri" panose="020F0502020204030204" pitchFamily="34" charset="0"/>
                <a:cs typeface="Arial" pitchFamily="34" charset="0"/>
              </a:rPr>
              <a:t>all wisdom </a:t>
            </a:r>
            <a:r>
              <a:rPr lang="en-US" sz="3200" dirty="0" smtClean="0">
                <a:solidFill>
                  <a:srgbClr val="0D1CAB"/>
                </a:solidFill>
                <a:latin typeface="Calibri" panose="020F0502020204030204" pitchFamily="34" charset="0"/>
                <a:cs typeface="Arial" pitchFamily="34" charset="0"/>
              </a:rPr>
              <a:t>teaching and admonishing </a:t>
            </a:r>
            <a:r>
              <a:rPr lang="en-US" sz="3200" dirty="0" smtClean="0">
                <a:latin typeface="Calibri" panose="020F0502020204030204" pitchFamily="34" charset="0"/>
                <a:cs typeface="Arial" pitchFamily="34" charset="0"/>
              </a:rPr>
              <a:t>one another with psalms and hymns and </a:t>
            </a:r>
            <a:r>
              <a:rPr lang="en-US" sz="3200" dirty="0" smtClean="0">
                <a:solidFill>
                  <a:srgbClr val="C00000"/>
                </a:solidFill>
                <a:latin typeface="Calibri" panose="020F0502020204030204" pitchFamily="34" charset="0"/>
                <a:cs typeface="Arial" pitchFamily="34" charset="0"/>
              </a:rPr>
              <a:t>spiritual </a:t>
            </a:r>
            <a:r>
              <a:rPr lang="en-US" sz="3200" dirty="0" smtClean="0">
                <a:solidFill>
                  <a:srgbClr val="C00000"/>
                </a:solidFill>
                <a:latin typeface="Calibri" panose="020F0502020204030204" pitchFamily="34" charset="0"/>
                <a:cs typeface="Arial" pitchFamily="34" charset="0"/>
              </a:rPr>
              <a:t>songs</a:t>
            </a:r>
            <a:r>
              <a:rPr lang="en-US" sz="3200" dirty="0" smtClean="0">
                <a:latin typeface="Calibri" panose="020F0502020204030204" pitchFamily="34" charset="0"/>
                <a:cs typeface="Arial" pitchFamily="34" charset="0"/>
              </a:rPr>
              <a:t>…</a:t>
            </a:r>
            <a:endParaRPr lang="en-US" sz="3200" dirty="0" smtClean="0">
              <a:latin typeface="Calibri" panose="020F0502020204030204" pitchFamily="34" charset="0"/>
              <a:cs typeface="Arial" pitchFamily="34" charset="0"/>
            </a:endParaRP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581400"/>
            <a:ext cx="8686800" cy="2743200"/>
          </a:xfrm>
        </p:spPr>
        <p:txBody>
          <a:bodyPr>
            <a:noAutofit/>
          </a:bodyPr>
          <a:lstStyle/>
          <a:p>
            <a:endParaRPr lang="en-US" dirty="0" smtClean="0"/>
          </a:p>
          <a:p>
            <a:endParaRPr lang="en-US" dirty="0" smtClean="0"/>
          </a:p>
          <a:p>
            <a:endParaRPr lang="en-US" dirty="0" smtClean="0"/>
          </a:p>
          <a:p>
            <a:endParaRPr lang="en-US" dirty="0" smtClean="0"/>
          </a:p>
          <a:p>
            <a:endParaRPr lang="en-US" dirty="0" smtClean="0"/>
          </a:p>
        </p:txBody>
      </p:sp>
      <p:sp>
        <p:nvSpPr>
          <p:cNvPr id="3" name="Title 2"/>
          <p:cNvSpPr>
            <a:spLocks noGrp="1"/>
          </p:cNvSpPr>
          <p:nvPr>
            <p:ph type="title"/>
          </p:nvPr>
        </p:nvSpPr>
        <p:spPr>
          <a:xfrm>
            <a:off x="457200" y="152400"/>
            <a:ext cx="8229600" cy="1371600"/>
          </a:xfrm>
        </p:spPr>
        <p:txBody>
          <a:bodyPr>
            <a:normAutofit/>
          </a:bodyPr>
          <a:lstStyle/>
          <a:p>
            <a:r>
              <a:rPr lang="en-US" sz="4000" dirty="0" smtClean="0"/>
              <a:t>Thankfulness Expressed in Songs From the Heart</a:t>
            </a:r>
            <a:endParaRPr lang="en-US" sz="4000" dirty="0"/>
          </a:p>
        </p:txBody>
      </p:sp>
      <p:sp>
        <p:nvSpPr>
          <p:cNvPr id="5" name="TextBox 4"/>
          <p:cNvSpPr txBox="1"/>
          <p:nvPr/>
        </p:nvSpPr>
        <p:spPr>
          <a:xfrm>
            <a:off x="457200" y="1747153"/>
            <a:ext cx="8458200" cy="1508105"/>
          </a:xfrm>
          <a:prstGeom prst="rect">
            <a:avLst/>
          </a:prstGeom>
          <a:noFill/>
        </p:spPr>
        <p:txBody>
          <a:bodyPr wrap="square" rtlCol="0">
            <a:spAutoFit/>
          </a:bodyPr>
          <a:lstStyle/>
          <a:p>
            <a:r>
              <a:rPr lang="en-US" sz="3200" b="1" u="sng" dirty="0" smtClean="0">
                <a:latin typeface="Calibri" panose="020F0502020204030204" pitchFamily="34" charset="0"/>
              </a:rPr>
              <a:t>Colossians 3:16c</a:t>
            </a:r>
            <a:r>
              <a:rPr lang="en-US" sz="3200" b="1" dirty="0" smtClean="0">
                <a:latin typeface="Calibri" panose="020F0502020204030204" pitchFamily="34" charset="0"/>
              </a:rPr>
              <a:t>  </a:t>
            </a:r>
            <a:r>
              <a:rPr lang="en-US" sz="3200" dirty="0" smtClean="0">
                <a:latin typeface="Calibri" panose="020F0502020204030204" pitchFamily="34" charset="0"/>
              </a:rPr>
              <a:t>(NASB</a:t>
            </a:r>
            <a:r>
              <a:rPr lang="en-US" sz="3200" dirty="0" smtClean="0">
                <a:latin typeface="Calibri" panose="020F0502020204030204" pitchFamily="34" charset="0"/>
              </a:rPr>
              <a:t>)</a:t>
            </a:r>
            <a:endParaRPr lang="en-US" sz="1100" dirty="0" smtClean="0"/>
          </a:p>
          <a:p>
            <a:r>
              <a:rPr lang="en-US" sz="3000" dirty="0" smtClean="0">
                <a:latin typeface="Arial" pitchFamily="34" charset="0"/>
                <a:cs typeface="Arial" pitchFamily="34" charset="0"/>
              </a:rPr>
              <a:t>…</a:t>
            </a:r>
            <a:r>
              <a:rPr lang="en-US" sz="3000" dirty="0" smtClean="0">
                <a:latin typeface="Arial" pitchFamily="34" charset="0"/>
                <a:cs typeface="Arial" pitchFamily="34" charset="0"/>
              </a:rPr>
              <a:t>singing </a:t>
            </a:r>
            <a:r>
              <a:rPr lang="en-US" sz="3000" dirty="0" smtClean="0">
                <a:latin typeface="Arial" pitchFamily="34" charset="0"/>
                <a:cs typeface="Arial" pitchFamily="34" charset="0"/>
              </a:rPr>
              <a:t>with </a:t>
            </a:r>
            <a:r>
              <a:rPr lang="en-US" sz="3000" dirty="0" smtClean="0">
                <a:solidFill>
                  <a:srgbClr val="C00000"/>
                </a:solidFill>
                <a:latin typeface="Arial" pitchFamily="34" charset="0"/>
                <a:cs typeface="Arial" pitchFamily="34" charset="0"/>
              </a:rPr>
              <a:t>thankfulness</a:t>
            </a:r>
            <a:r>
              <a:rPr lang="en-US" sz="3000" dirty="0" smtClean="0">
                <a:latin typeface="Arial" pitchFamily="34" charset="0"/>
                <a:cs typeface="Arial" pitchFamily="34" charset="0"/>
              </a:rPr>
              <a:t> in your hearts to </a:t>
            </a:r>
            <a:r>
              <a:rPr lang="en-US" sz="3000" dirty="0" smtClean="0">
                <a:latin typeface="Arial" pitchFamily="34" charset="0"/>
                <a:cs typeface="Arial" pitchFamily="34" charset="0"/>
              </a:rPr>
              <a:t>God…</a:t>
            </a:r>
            <a:endParaRPr lang="en-US" sz="3000" dirty="0" smtClean="0">
              <a:latin typeface="Arial" pitchFamily="34" charset="0"/>
              <a:cs typeface="Arial" pitchFamily="34" charset="0"/>
            </a:endParaRPr>
          </a:p>
        </p:txBody>
      </p:sp>
      <p:sp>
        <p:nvSpPr>
          <p:cNvPr id="6" name="Content Placeholder 1"/>
          <p:cNvSpPr txBox="1">
            <a:spLocks/>
          </p:cNvSpPr>
          <p:nvPr/>
        </p:nvSpPr>
        <p:spPr>
          <a:xfrm>
            <a:off x="457200" y="3478411"/>
            <a:ext cx="8458200" cy="2133600"/>
          </a:xfrm>
          <a:prstGeom prst="rect">
            <a:avLst/>
          </a:prstGeom>
        </p:spPr>
        <p:txBody>
          <a:bodyPr vert="horz">
            <a:noAutofit/>
          </a:bodyPr>
          <a:lstStyle/>
          <a:p>
            <a:pPr marL="274320" marR="0" lvl="0" indent="-274320" algn="l" defTabSz="914400" rtl="0" eaLnBrk="1" fontAlgn="auto" latinLnBrk="0" hangingPunct="1">
              <a:lnSpc>
                <a:spcPts val="3600"/>
              </a:lnSpc>
              <a:spcAft>
                <a:spcPts val="1800"/>
              </a:spcAft>
              <a:buClr>
                <a:srgbClr val="558797"/>
              </a:buClr>
              <a:buSzPct val="80000"/>
              <a:buFont typeface="Wingdings" panose="05000000000000000000" pitchFamily="2" charset="2"/>
              <a:buChar char="§"/>
              <a:tabLst/>
              <a:defRPr/>
            </a:pPr>
            <a:r>
              <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rPr>
              <a:t>“Thankfulness” is literally </a:t>
            </a:r>
            <a:r>
              <a:rPr kumimoji="0" lang="en-US" sz="3200" b="0" i="1" u="none" strike="noStrike" kern="1200" cap="none" spc="0" normalizeH="0" baseline="0" noProof="0" dirty="0" err="1" smtClean="0">
                <a:ln>
                  <a:noFill/>
                </a:ln>
                <a:solidFill>
                  <a:schemeClr val="tx1"/>
                </a:solidFill>
                <a:effectLst/>
                <a:uLnTx/>
                <a:uFillTx/>
                <a:latin typeface="Calibri" panose="020F0502020204030204" pitchFamily="34" charset="0"/>
              </a:rPr>
              <a:t>charis</a:t>
            </a:r>
            <a:r>
              <a:rPr kumimoji="0" lang="en-US" sz="3200" b="0" i="1" u="none" strike="noStrike" kern="1200" cap="none" spc="0" normalizeH="0" baseline="0" noProof="0" dirty="0" smtClean="0">
                <a:ln>
                  <a:noFill/>
                </a:ln>
                <a:solidFill>
                  <a:schemeClr val="tx1"/>
                </a:solidFill>
                <a:effectLst/>
                <a:uLnTx/>
                <a:uFillTx/>
                <a:latin typeface="Calibri" panose="020F0502020204030204" pitchFamily="34" charset="0"/>
              </a:rPr>
              <a:t> </a:t>
            </a:r>
            <a:r>
              <a:rPr kumimoji="0" lang="en-US" sz="3200" b="0" u="none" strike="noStrike" kern="1200" cap="none" spc="0" normalizeH="0" baseline="0" noProof="0" dirty="0" smtClean="0">
                <a:ln>
                  <a:noFill/>
                </a:ln>
                <a:solidFill>
                  <a:schemeClr val="tx1"/>
                </a:solidFill>
                <a:effectLst/>
                <a:uLnTx/>
                <a:uFillTx/>
                <a:latin typeface="Calibri" panose="020F0502020204030204" pitchFamily="34" charset="0"/>
              </a:rPr>
              <a:t>“grace”</a:t>
            </a:r>
          </a:p>
          <a:p>
            <a:pPr marL="274320" marR="0" lvl="0" indent="-274320" algn="l" defTabSz="914400" rtl="0" eaLnBrk="1" fontAlgn="auto" latinLnBrk="0" hangingPunct="1">
              <a:lnSpc>
                <a:spcPts val="3600"/>
              </a:lnSpc>
              <a:spcAft>
                <a:spcPts val="1800"/>
              </a:spcAft>
              <a:buClr>
                <a:srgbClr val="558797"/>
              </a:buClr>
              <a:buSzPct val="80000"/>
              <a:buFont typeface="Wingdings" panose="05000000000000000000" pitchFamily="2" charset="2"/>
              <a:buChar char="§"/>
              <a:tabLst/>
              <a:defRPr/>
            </a:pPr>
            <a:r>
              <a:rPr lang="en-US" sz="3200" dirty="0" smtClean="0">
                <a:latin typeface="Calibri" panose="020F0502020204030204" pitchFamily="34" charset="0"/>
              </a:rPr>
              <a:t>“In your hearts” bookends these verses (15, 16); peace and thankfulness are to be in our hearts</a:t>
            </a:r>
            <a:endPar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endParaRPr>
          </a:p>
          <a:p>
            <a:pPr marL="274320" marR="0" lvl="0" indent="-274320" algn="l" defTabSz="914400" rtl="0" eaLnBrk="1" fontAlgn="auto" latinLnBrk="0" hangingPunct="1">
              <a:lnSpc>
                <a:spcPts val="3600"/>
              </a:lnSpc>
              <a:spcAft>
                <a:spcPts val="1800"/>
              </a:spcAft>
              <a:buClr>
                <a:srgbClr val="558797"/>
              </a:buClr>
              <a:buSzPct val="80000"/>
              <a:buFont typeface="Wingdings" panose="05000000000000000000" pitchFamily="2" charset="2"/>
              <a:buChar char="§"/>
              <a:tabLst/>
              <a:defRPr/>
            </a:pPr>
            <a:r>
              <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rPr>
              <a:t>We are to thankfully sing to God with our whole being</a:t>
            </a:r>
          </a:p>
          <a:p>
            <a:pPr marL="274320" marR="0" lvl="0" indent="-274320" algn="l" defTabSz="914400" rtl="0" eaLnBrk="1" fontAlgn="auto" latinLnBrk="0" hangingPunct="1">
              <a:lnSpc>
                <a:spcPts val="3600"/>
              </a:lnSpc>
              <a:spcAft>
                <a:spcPts val="1800"/>
              </a:spcAft>
              <a:buClr>
                <a:srgbClr val="558797"/>
              </a:buClr>
              <a:buSzPct val="80000"/>
              <a:buFont typeface="Wingdings" panose="05000000000000000000" pitchFamily="2" charset="2"/>
              <a:buChar char="§"/>
              <a:tabLst/>
              <a:defRPr/>
            </a:pPr>
            <a:endPar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endParaRPr>
          </a:p>
          <a:p>
            <a:pPr marL="274320" marR="0" lvl="0" indent="-274320" algn="l" defTabSz="914400" rtl="0" eaLnBrk="1" fontAlgn="auto" latinLnBrk="0" hangingPunct="1">
              <a:lnSpc>
                <a:spcPts val="3600"/>
              </a:lnSpc>
              <a:spcAft>
                <a:spcPts val="1800"/>
              </a:spcAft>
              <a:buClr>
                <a:srgbClr val="558797"/>
              </a:buClr>
              <a:buSzPct val="80000"/>
              <a:buFont typeface="Wingdings" panose="05000000000000000000" pitchFamily="2" charset="2"/>
              <a:buChar char="§"/>
              <a:tabLst/>
              <a:defRPr/>
            </a:pPr>
            <a:endPar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endParaRPr>
          </a:p>
          <a:p>
            <a:pPr marL="274320" marR="0" lvl="0" indent="-274320" algn="l" defTabSz="914400" rtl="0" eaLnBrk="1" fontAlgn="auto" latinLnBrk="0" hangingPunct="1">
              <a:lnSpc>
                <a:spcPts val="3600"/>
              </a:lnSpc>
              <a:spcAft>
                <a:spcPts val="1800"/>
              </a:spcAft>
              <a:buClr>
                <a:srgbClr val="558797"/>
              </a:buClr>
              <a:buSzPct val="80000"/>
              <a:buFont typeface="Wingdings" panose="05000000000000000000" pitchFamily="2" charset="2"/>
              <a:buChar char="§"/>
              <a:tabLst/>
              <a:defRPr/>
            </a:pPr>
            <a:endPar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endParaRP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581400"/>
            <a:ext cx="8686800" cy="2743200"/>
          </a:xfrm>
        </p:spPr>
        <p:txBody>
          <a:bodyPr>
            <a:noAutofit/>
          </a:bodyPr>
          <a:lstStyle/>
          <a:p>
            <a:endParaRPr lang="en-US" dirty="0" smtClean="0"/>
          </a:p>
          <a:p>
            <a:endParaRPr lang="en-US" dirty="0" smtClean="0"/>
          </a:p>
          <a:p>
            <a:endParaRPr lang="en-US" dirty="0" smtClean="0"/>
          </a:p>
          <a:p>
            <a:endParaRPr lang="en-US" dirty="0" smtClean="0"/>
          </a:p>
          <a:p>
            <a:endParaRPr lang="en-US" dirty="0" smtClean="0"/>
          </a:p>
        </p:txBody>
      </p:sp>
      <p:sp>
        <p:nvSpPr>
          <p:cNvPr id="3" name="Title 2"/>
          <p:cNvSpPr>
            <a:spLocks noGrp="1"/>
          </p:cNvSpPr>
          <p:nvPr>
            <p:ph type="title"/>
          </p:nvPr>
        </p:nvSpPr>
        <p:spPr>
          <a:xfrm>
            <a:off x="457200" y="152400"/>
            <a:ext cx="8229600" cy="838200"/>
          </a:xfrm>
        </p:spPr>
        <p:txBody>
          <a:bodyPr>
            <a:normAutofit/>
          </a:bodyPr>
          <a:lstStyle/>
          <a:p>
            <a:r>
              <a:rPr lang="en-US" sz="4000" dirty="0" smtClean="0"/>
              <a:t>Three Imperatives in Verses 15, 16</a:t>
            </a:r>
            <a:endParaRPr lang="en-US" sz="4000" dirty="0"/>
          </a:p>
        </p:txBody>
      </p:sp>
      <p:sp>
        <p:nvSpPr>
          <p:cNvPr id="6" name="Content Placeholder 1"/>
          <p:cNvSpPr txBox="1">
            <a:spLocks/>
          </p:cNvSpPr>
          <p:nvPr/>
        </p:nvSpPr>
        <p:spPr>
          <a:xfrm>
            <a:off x="457200" y="1295400"/>
            <a:ext cx="8382000" cy="3810000"/>
          </a:xfrm>
          <a:prstGeom prst="rect">
            <a:avLst/>
          </a:prstGeom>
        </p:spPr>
        <p:txBody>
          <a:bodyPr vert="horz">
            <a:noAutofit/>
          </a:bodyPr>
          <a:lstStyle/>
          <a:p>
            <a:pPr marL="274320" marR="0" lvl="0" indent="-274320" algn="l" defTabSz="914400" rtl="0" eaLnBrk="1" fontAlgn="auto" latinLnBrk="0" hangingPunct="1">
              <a:lnSpc>
                <a:spcPts val="3400"/>
              </a:lnSpc>
              <a:spcAft>
                <a:spcPts val="1800"/>
              </a:spcAft>
              <a:buClr>
                <a:srgbClr val="558797"/>
              </a:buClr>
              <a:buSzPct val="80000"/>
              <a:buFont typeface="Wingdings" panose="05000000000000000000" pitchFamily="2" charset="2"/>
              <a:buChar char="§"/>
              <a:tabLst/>
              <a:defRPr/>
            </a:pPr>
            <a:r>
              <a:rPr kumimoji="0" lang="en-US" sz="3200" b="0" u="none" strike="noStrike" kern="1200" cap="none" spc="0" normalizeH="0" baseline="0" noProof="0" dirty="0" smtClean="0">
                <a:ln>
                  <a:noFill/>
                </a:ln>
                <a:solidFill>
                  <a:schemeClr val="tx1"/>
                </a:solidFill>
                <a:effectLst/>
                <a:uLnTx/>
                <a:uFillTx/>
                <a:latin typeface="Calibri" panose="020F0502020204030204" pitchFamily="34" charset="0"/>
              </a:rPr>
              <a:t>Imperative</a:t>
            </a:r>
            <a:r>
              <a:rPr kumimoji="0" lang="en-US" sz="3200" b="0" u="none" strike="noStrike" kern="1200" cap="none" spc="0" normalizeH="0" noProof="0" dirty="0" smtClean="0">
                <a:ln>
                  <a:noFill/>
                </a:ln>
                <a:solidFill>
                  <a:schemeClr val="tx1"/>
                </a:solidFill>
                <a:effectLst/>
                <a:uLnTx/>
                <a:uFillTx/>
                <a:latin typeface="Calibri" panose="020F0502020204030204" pitchFamily="34" charset="0"/>
              </a:rPr>
              <a:t> One: Let the Peace of Christ Preside</a:t>
            </a:r>
            <a:endParaRPr kumimoji="0" lang="en-US" sz="3200" b="0" u="none" strike="noStrike" kern="1200" cap="none" spc="0" normalizeH="0" baseline="0" noProof="0" dirty="0" smtClean="0">
              <a:ln>
                <a:noFill/>
              </a:ln>
              <a:solidFill>
                <a:schemeClr val="tx1"/>
              </a:solidFill>
              <a:effectLst/>
              <a:uLnTx/>
              <a:uFillTx/>
              <a:latin typeface="Calibri" panose="020F0502020204030204" pitchFamily="34" charset="0"/>
            </a:endParaRPr>
          </a:p>
          <a:p>
            <a:pPr marL="274320" marR="0" lvl="0" indent="-274320" algn="l" defTabSz="914400" rtl="0" eaLnBrk="1" fontAlgn="auto" latinLnBrk="0" hangingPunct="1">
              <a:lnSpc>
                <a:spcPts val="3400"/>
              </a:lnSpc>
              <a:spcAft>
                <a:spcPts val="1800"/>
              </a:spcAft>
              <a:buClr>
                <a:srgbClr val="558797"/>
              </a:buClr>
              <a:buSzPct val="80000"/>
              <a:buFont typeface="Wingdings" panose="05000000000000000000" pitchFamily="2" charset="2"/>
              <a:buChar char="§"/>
              <a:tabLst/>
              <a:defRPr/>
            </a:pPr>
            <a:r>
              <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rPr>
              <a:t>Imperative Two: Let the Word of Christ Dwell</a:t>
            </a:r>
          </a:p>
          <a:p>
            <a:pPr marL="274320" marR="0" lvl="0" indent="-274320" algn="l" defTabSz="914400" rtl="0" eaLnBrk="1" fontAlgn="auto" latinLnBrk="0" hangingPunct="1">
              <a:lnSpc>
                <a:spcPts val="3400"/>
              </a:lnSpc>
              <a:spcAft>
                <a:spcPts val="1800"/>
              </a:spcAft>
              <a:buClr>
                <a:srgbClr val="558797"/>
              </a:buClr>
              <a:buSzPct val="80000"/>
              <a:buFont typeface="Wingdings" panose="05000000000000000000" pitchFamily="2" charset="2"/>
              <a:buChar char="§"/>
              <a:tabLst/>
              <a:defRPr/>
            </a:pPr>
            <a:r>
              <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rPr>
              <a:t>Imperative Three: Be Thankful</a:t>
            </a:r>
          </a:p>
          <a:p>
            <a:pPr marR="0" lvl="0" algn="l" defTabSz="914400" rtl="0" eaLnBrk="1" fontAlgn="auto" latinLnBrk="0" hangingPunct="1">
              <a:lnSpc>
                <a:spcPts val="3400"/>
              </a:lnSpc>
              <a:spcBef>
                <a:spcPts val="1800"/>
              </a:spcBef>
              <a:spcAft>
                <a:spcPts val="1800"/>
              </a:spcAft>
              <a:buClr>
                <a:srgbClr val="558797"/>
              </a:buClr>
              <a:buSzPct val="80000"/>
              <a:tabLst>
                <a:tab pos="58738" algn="l"/>
              </a:tabLst>
              <a:defRPr/>
            </a:pPr>
            <a:r>
              <a:rPr lang="en-US" sz="3200" dirty="0" smtClean="0">
                <a:latin typeface="Calibri" panose="020F0502020204030204" pitchFamily="34" charset="0"/>
              </a:rPr>
              <a:t>All </a:t>
            </a:r>
            <a:r>
              <a:rPr lang="en-US" sz="3200" dirty="0" smtClean="0">
                <a:latin typeface="Calibri" panose="020F0502020204030204" pitchFamily="34" charset="0"/>
              </a:rPr>
              <a:t>of this is “in our hearts” and corporate; how we live as God’s chosen ones, holy and loved </a:t>
            </a:r>
            <a:r>
              <a:rPr lang="en-US" sz="3200" dirty="0" smtClean="0">
                <a:latin typeface="Calibri" panose="020F0502020204030204" pitchFamily="34" charset="0"/>
              </a:rPr>
              <a:t/>
            </a:r>
            <a:br>
              <a:rPr lang="en-US" sz="3200" dirty="0" smtClean="0">
                <a:latin typeface="Calibri" panose="020F0502020204030204" pitchFamily="34" charset="0"/>
              </a:rPr>
            </a:br>
            <a:r>
              <a:rPr lang="en-US" sz="3200" dirty="0" smtClean="0">
                <a:latin typeface="Calibri" panose="020F0502020204030204" pitchFamily="34" charset="0"/>
              </a:rPr>
              <a:t>(</a:t>
            </a:r>
            <a:r>
              <a:rPr lang="en-US" sz="3200" dirty="0" smtClean="0">
                <a:latin typeface="Calibri" panose="020F0502020204030204" pitchFamily="34" charset="0"/>
              </a:rPr>
              <a:t>Col. 3:12)</a:t>
            </a:r>
          </a:p>
          <a:p>
            <a:pPr marR="0" lvl="0" algn="l" defTabSz="914400" rtl="0" eaLnBrk="1" fontAlgn="auto" latinLnBrk="0" hangingPunct="1">
              <a:lnSpc>
                <a:spcPts val="3400"/>
              </a:lnSpc>
              <a:spcAft>
                <a:spcPts val="1800"/>
              </a:spcAft>
              <a:buClr>
                <a:srgbClr val="558797"/>
              </a:buClr>
              <a:buSzPct val="80000"/>
              <a:tabLst/>
              <a:defRPr/>
            </a:pPr>
            <a:r>
              <a:rPr lang="en-US" sz="3200" dirty="0" smtClean="0">
                <a:latin typeface="Calibri" panose="020F0502020204030204" pitchFamily="34" charset="0"/>
              </a:rPr>
              <a:t>We </a:t>
            </a:r>
            <a:r>
              <a:rPr lang="en-US" sz="3200" dirty="0" smtClean="0">
                <a:latin typeface="Calibri" panose="020F0502020204030204" pitchFamily="34" charset="0"/>
              </a:rPr>
              <a:t>are to be </a:t>
            </a:r>
            <a:r>
              <a:rPr lang="en-US" sz="3200" dirty="0" smtClean="0">
                <a:solidFill>
                  <a:srgbClr val="C00000"/>
                </a:solidFill>
                <a:latin typeface="Calibri" panose="020F0502020204030204" pitchFamily="34" charset="0"/>
              </a:rPr>
              <a:t>Christ centered people </a:t>
            </a:r>
            <a:r>
              <a:rPr lang="en-US" sz="3200" dirty="0" smtClean="0">
                <a:latin typeface="Calibri" panose="020F0502020204030204" pitchFamily="34" charset="0"/>
              </a:rPr>
              <a:t>full of peace and thankfulness, ready to teach </a:t>
            </a:r>
            <a:endPar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endParaRPr>
          </a:p>
          <a:p>
            <a:pPr marL="274320" marR="0" lvl="0" indent="-274320" algn="l" defTabSz="914400" rtl="0" eaLnBrk="1" fontAlgn="auto" latinLnBrk="0" hangingPunct="1">
              <a:lnSpc>
                <a:spcPts val="3400"/>
              </a:lnSpc>
              <a:spcAft>
                <a:spcPts val="1800"/>
              </a:spcAft>
              <a:buClr>
                <a:srgbClr val="558797"/>
              </a:buClr>
              <a:buSzPct val="80000"/>
              <a:buFont typeface="Wingdings" panose="05000000000000000000" pitchFamily="2" charset="2"/>
              <a:buChar char="§"/>
              <a:tabLst/>
              <a:defRPr/>
            </a:pPr>
            <a:endPar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endParaRPr>
          </a:p>
          <a:p>
            <a:pPr marL="274320" marR="0" lvl="0" indent="-274320" algn="l" defTabSz="914400" rtl="0" eaLnBrk="1" fontAlgn="auto" latinLnBrk="0" hangingPunct="1">
              <a:lnSpc>
                <a:spcPts val="3400"/>
              </a:lnSpc>
              <a:spcAft>
                <a:spcPts val="1800"/>
              </a:spcAft>
              <a:buClr>
                <a:srgbClr val="558797"/>
              </a:buClr>
              <a:buSzPct val="80000"/>
              <a:buFont typeface="Wingdings" panose="05000000000000000000" pitchFamily="2" charset="2"/>
              <a:buChar char="§"/>
              <a:tabLst/>
              <a:defRPr/>
            </a:pPr>
            <a:endPar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endParaRPr>
          </a:p>
          <a:p>
            <a:pPr marL="274320" marR="0" lvl="0" indent="-274320" algn="l" defTabSz="914400" rtl="0" eaLnBrk="1" fontAlgn="auto" latinLnBrk="0" hangingPunct="1">
              <a:lnSpc>
                <a:spcPts val="3400"/>
              </a:lnSpc>
              <a:spcAft>
                <a:spcPts val="1800"/>
              </a:spcAft>
              <a:buClr>
                <a:srgbClr val="558797"/>
              </a:buClr>
              <a:buSzPct val="80000"/>
              <a:buFont typeface="Wingdings" panose="05000000000000000000" pitchFamily="2" charset="2"/>
              <a:buChar char="§"/>
              <a:tabLst/>
              <a:defRPr/>
            </a:pPr>
            <a:endPar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endParaRPr>
          </a:p>
          <a:p>
            <a:pPr marL="274320" marR="0" lvl="0" indent="-274320" algn="l" defTabSz="914400" rtl="0" eaLnBrk="1" fontAlgn="auto" latinLnBrk="0" hangingPunct="1">
              <a:lnSpc>
                <a:spcPts val="3400"/>
              </a:lnSpc>
              <a:spcAft>
                <a:spcPts val="1800"/>
              </a:spcAft>
              <a:buClr>
                <a:srgbClr val="558797"/>
              </a:buClr>
              <a:buSzPct val="80000"/>
              <a:buFont typeface="Wingdings" panose="05000000000000000000" pitchFamily="2" charset="2"/>
              <a:buChar char="§"/>
              <a:tabLst/>
              <a:defRPr/>
            </a:pPr>
            <a:endParaRPr kumimoji="0" lang="en-US" sz="3200" b="0" i="0" u="none" strike="noStrike" kern="1200" cap="none" spc="0" normalizeH="0" baseline="0" noProof="0" dirty="0" smtClean="0">
              <a:ln>
                <a:noFill/>
              </a:ln>
              <a:solidFill>
                <a:schemeClr val="tx1"/>
              </a:solidFill>
              <a:effectLst/>
              <a:uLnTx/>
              <a:uFillTx/>
              <a:latin typeface="Calibri" panose="020F0502020204030204" pitchFamily="34" charset="0"/>
            </a:endParaRP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9900" y="1752600"/>
            <a:ext cx="8229600" cy="3581400"/>
          </a:xfrm>
        </p:spPr>
        <p:txBody>
          <a:bodyPr>
            <a:normAutofit/>
          </a:bodyPr>
          <a:lstStyle/>
          <a:p>
            <a:r>
              <a:rPr lang="en-US" sz="3200" dirty="0" smtClean="0"/>
              <a:t>True peace is through being reconciled to God</a:t>
            </a:r>
          </a:p>
          <a:p>
            <a:endParaRPr lang="en-US" sz="3200" dirty="0" smtClean="0"/>
          </a:p>
          <a:p>
            <a:r>
              <a:rPr lang="en-US" sz="3200" dirty="0" smtClean="0"/>
              <a:t>Avoid the danger of ingratitude</a:t>
            </a:r>
          </a:p>
          <a:p>
            <a:endParaRPr lang="en-US" sz="3200" dirty="0"/>
          </a:p>
          <a:p>
            <a:r>
              <a:rPr lang="en-US" sz="3200" dirty="0" smtClean="0"/>
              <a:t>Be </a:t>
            </a:r>
            <a:r>
              <a:rPr lang="en-US" sz="3200" dirty="0" smtClean="0"/>
              <a:t>Christ-centered </a:t>
            </a:r>
            <a:r>
              <a:rPr lang="en-US" sz="3200" dirty="0" smtClean="0"/>
              <a:t>in Word and Worship</a:t>
            </a:r>
          </a:p>
          <a:p>
            <a:endParaRPr lang="en-US" sz="3200" dirty="0" smtClean="0"/>
          </a:p>
          <a:p>
            <a:endParaRPr lang="en-US" sz="3200" dirty="0" smtClean="0"/>
          </a:p>
        </p:txBody>
      </p:sp>
      <p:sp>
        <p:nvSpPr>
          <p:cNvPr id="3" name="Title 2"/>
          <p:cNvSpPr>
            <a:spLocks noGrp="1"/>
          </p:cNvSpPr>
          <p:nvPr>
            <p:ph type="title"/>
          </p:nvPr>
        </p:nvSpPr>
        <p:spPr/>
        <p:txBody>
          <a:bodyPr/>
          <a:lstStyle/>
          <a:p>
            <a:r>
              <a:rPr lang="en-US" smtClean="0"/>
              <a:t>Implications and Applications</a:t>
            </a:r>
            <a:endParaRPr lang="en-US" dirty="0"/>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13461</TotalTime>
  <Words>977</Words>
  <Application>Microsoft Office PowerPoint</Application>
  <PresentationFormat>On-screen Show (4:3)</PresentationFormat>
  <Paragraphs>122</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Lucida Sans Unicode</vt:lpstr>
      <vt:lpstr>Verdana</vt:lpstr>
      <vt:lpstr>Wingdings</vt:lpstr>
      <vt:lpstr>Wingdings 2</vt:lpstr>
      <vt:lpstr>Concourse</vt:lpstr>
      <vt:lpstr>The Peace and Word of Christ</vt:lpstr>
      <vt:lpstr>The Peace of Christ Must Rule</vt:lpstr>
      <vt:lpstr>We Were Called to Peace</vt:lpstr>
      <vt:lpstr>Be Thankful</vt:lpstr>
      <vt:lpstr>The Word of Christ Must Be Central</vt:lpstr>
      <vt:lpstr>A Congregation That Teaches and Admonishes With Wisdom</vt:lpstr>
      <vt:lpstr>Thankfulness Expressed in Songs From the Heart</vt:lpstr>
      <vt:lpstr>Three Imperatives in Verses 15, 16</vt:lpstr>
      <vt:lpstr>Implications and Applications</vt:lpstr>
      <vt:lpstr>In Christ Is True Peace</vt:lpstr>
      <vt:lpstr>Be Reconciled to God</vt:lpstr>
      <vt:lpstr>We Must Not Allow Ingratitude  in Our Hearts</vt:lpstr>
      <vt:lpstr>Christ-Centered in Word and Worship</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1:1-3</dc:title>
  <dc:creator>Eric</dc:creator>
  <cp:lastModifiedBy>Christy</cp:lastModifiedBy>
  <cp:revision>662</cp:revision>
  <cp:lastPrinted>2015-08-07T15:12:16Z</cp:lastPrinted>
  <dcterms:created xsi:type="dcterms:W3CDTF">2014-02-05T15:11:40Z</dcterms:created>
  <dcterms:modified xsi:type="dcterms:W3CDTF">2015-08-07T15:12:35Z</dcterms:modified>
</cp:coreProperties>
</file>