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3" r:id="rId3"/>
    <p:sldId id="282" r:id="rId4"/>
    <p:sldId id="283" r:id="rId5"/>
    <p:sldId id="286" r:id="rId6"/>
    <p:sldId id="269" r:id="rId7"/>
    <p:sldId id="268" r:id="rId8"/>
    <p:sldId id="284" r:id="rId9"/>
    <p:sldId id="274" r:id="rId10"/>
    <p:sldId id="280" r:id="rId11"/>
  </p:sldIdLst>
  <p:sldSz cx="9144000" cy="6858000" type="screen4x3"/>
  <p:notesSz cx="6924675" cy="9210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6" userDrawn="1">
          <p15:clr>
            <a:srgbClr val="A4A3A4"/>
          </p15:clr>
        </p15:guide>
        <p15:guide id="2" pos="288" userDrawn="1">
          <p15:clr>
            <a:srgbClr val="A4A3A4"/>
          </p15:clr>
        </p15:guide>
        <p15:guide id="3" orient="horz" pos="624" userDrawn="1">
          <p15:clr>
            <a:srgbClr val="A4A3A4"/>
          </p15:clr>
        </p15:guide>
        <p15:guide id="4" pos="5472" userDrawn="1">
          <p15:clr>
            <a:srgbClr val="A4A3A4"/>
          </p15:clr>
        </p15:guide>
        <p15:guide id="5" orient="horz" pos="1920" userDrawn="1">
          <p15:clr>
            <a:srgbClr val="A4A3A4"/>
          </p15:clr>
        </p15:guide>
      </p15:sldGuideLst>
    </p:ext>
    <p:ext uri="{2D200454-40CA-4A62-9FC3-DE9A4176ACB9}">
      <p15:notesGuideLst xmlns:p15="http://schemas.microsoft.com/office/powerpoint/2012/main">
        <p15:guide id="1" orient="horz" pos="2901" userDrawn="1">
          <p15:clr>
            <a:srgbClr val="A4A3A4"/>
          </p15:clr>
        </p15:guide>
        <p15:guide id="2" pos="218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1CAB"/>
    <a:srgbClr val="009900"/>
    <a:srgbClr val="336600"/>
    <a:srgbClr val="009A46"/>
    <a:srgbClr val="FF0066"/>
    <a:srgbClr val="669900"/>
    <a:srgbClr val="486B70"/>
    <a:srgbClr val="768A76"/>
    <a:srgbClr val="527B80"/>
    <a:srgbClr val="5279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1" autoAdjust="0"/>
    <p:restoredTop sz="94434" autoAdjust="0"/>
  </p:normalViewPr>
  <p:slideViewPr>
    <p:cSldViewPr>
      <p:cViewPr varScale="1">
        <p:scale>
          <a:sx n="71" d="100"/>
          <a:sy n="71" d="100"/>
        </p:scale>
        <p:origin x="984" y="54"/>
      </p:cViewPr>
      <p:guideLst>
        <p:guide orient="horz" pos="96"/>
        <p:guide pos="288"/>
        <p:guide orient="horz" pos="624"/>
        <p:guide pos="5472"/>
        <p:guide orient="horz" pos="192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p:scale>
          <a:sx n="100" d="100"/>
          <a:sy n="100" d="100"/>
        </p:scale>
        <p:origin x="1788" y="72"/>
      </p:cViewPr>
      <p:guideLst>
        <p:guide orient="horz" pos="2901"/>
        <p:guide pos="218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2296" y="8450719"/>
            <a:ext cx="2006600" cy="567833"/>
          </a:xfrm>
          <a:prstGeom prst="rect">
            <a:avLst/>
          </a:prstGeom>
        </p:spPr>
      </p:pic>
      <p:sp>
        <p:nvSpPr>
          <p:cNvPr id="7" name="Slide Number Placeholder 6"/>
          <p:cNvSpPr>
            <a:spLocks noGrp="1"/>
          </p:cNvSpPr>
          <p:nvPr>
            <p:ph type="sldNum" sz="quarter" idx="3"/>
          </p:nvPr>
        </p:nvSpPr>
        <p:spPr>
          <a:xfrm>
            <a:off x="2776537" y="8491537"/>
            <a:ext cx="3733800" cy="461962"/>
          </a:xfrm>
          <a:prstGeom prst="rect">
            <a:avLst/>
          </a:prstGeom>
        </p:spPr>
        <p:txBody>
          <a:bodyPr vert="horz" lIns="91437" tIns="45718" rIns="91437" bIns="45718" rtlCol="0" anchor="ctr" anchorCtr="0"/>
          <a:lstStyle>
            <a:lvl1pPr algn="r">
              <a:defRPr sz="1200"/>
            </a:lvl1pPr>
          </a:lstStyle>
          <a:p>
            <a:pPr algn="l" defTabSz="1142959">
              <a:tabLst>
                <a:tab pos="3486025" algn="r"/>
              </a:tabLst>
            </a:pPr>
            <a:r>
              <a:rPr lang="en-US" dirty="0" smtClean="0"/>
              <a:t>www.gospelofgracefellowship.org	Page </a:t>
            </a:r>
            <a:fld id="{EDB2B2A1-32A7-43D3-85C6-9E5B68A11F74}" type="slidenum">
              <a:rPr lang="en-US" smtClean="0"/>
              <a:pPr algn="l" defTabSz="1142959">
                <a:tabLst>
                  <a:tab pos="3486025" algn="r"/>
                </a:tabLst>
              </a:pPr>
              <a:t>‹#›</a:t>
            </a:fld>
            <a:endParaRPr lang="en-US" dirty="0"/>
          </a:p>
        </p:txBody>
      </p:sp>
      <p:sp>
        <p:nvSpPr>
          <p:cNvPr id="4" name="TextBox 3"/>
          <p:cNvSpPr txBox="1"/>
          <p:nvPr/>
        </p:nvSpPr>
        <p:spPr>
          <a:xfrm>
            <a:off x="450765" y="276582"/>
            <a:ext cx="2366906" cy="535752"/>
          </a:xfrm>
          <a:prstGeom prst="rect">
            <a:avLst/>
          </a:prstGeom>
          <a:noFill/>
        </p:spPr>
        <p:txBody>
          <a:bodyPr wrap="none" lIns="91437" tIns="45718" rIns="91437" bIns="45718" rtlCol="0">
            <a:spAutoFit/>
          </a:bodyPr>
          <a:lstStyle/>
          <a:p>
            <a:r>
              <a:rPr lang="en-US" sz="1400" dirty="0"/>
              <a:t>Being Thankful and Not Bitter</a:t>
            </a:r>
            <a:br>
              <a:rPr lang="en-US" sz="1400" dirty="0"/>
            </a:br>
            <a:r>
              <a:rPr lang="en-US" sz="1400" dirty="0"/>
              <a:t>Colossians 3:17-19</a:t>
            </a:r>
            <a:endParaRPr lang="en-US" sz="1400" dirty="0"/>
          </a:p>
        </p:txBody>
      </p:sp>
      <p:sp>
        <p:nvSpPr>
          <p:cNvPr id="5" name="TextBox 4"/>
          <p:cNvSpPr txBox="1"/>
          <p:nvPr/>
        </p:nvSpPr>
        <p:spPr>
          <a:xfrm>
            <a:off x="5238807" y="319088"/>
            <a:ext cx="1195331" cy="476700"/>
          </a:xfrm>
          <a:prstGeom prst="rect">
            <a:avLst/>
          </a:prstGeom>
          <a:noFill/>
        </p:spPr>
        <p:txBody>
          <a:bodyPr wrap="none" lIns="91437" tIns="45718" rIns="91437" bIns="45718" rtlCol="0">
            <a:spAutoFit/>
          </a:bodyPr>
          <a:lstStyle/>
          <a:p>
            <a:pPr algn="r"/>
            <a:r>
              <a:rPr lang="en-US" sz="1200" dirty="0"/>
              <a:t>08/29/15</a:t>
            </a:r>
            <a:br>
              <a:rPr lang="en-US" sz="1200" dirty="0"/>
            </a:br>
            <a:r>
              <a:rPr lang="en-US" sz="1200" dirty="0"/>
              <a:t>by Bob DeWaay</a:t>
            </a:r>
            <a:endParaRPr lang="en-US" sz="1200" dirty="0"/>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f hdr="0" dt="0"/>
  <p:extLst mod="1">
    <p:ext uri="{56416CCD-93CA-4268-BC5B-53C4BB910035}">
      <p15:sldGuideLst xmlns:p15="http://schemas.microsoft.com/office/powerpoint/2012/main">
        <p15:guide id="1" orient="horz" pos="432" userDrawn="1">
          <p15:clr>
            <a:srgbClr val="F26B43"/>
          </p15:clr>
        </p15:guide>
        <p15:guide id="2" pos="2181"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0693" cy="460534"/>
          </a:xfrm>
          <a:prstGeom prst="rect">
            <a:avLst/>
          </a:prstGeom>
        </p:spPr>
        <p:txBody>
          <a:bodyPr vert="horz" lIns="92195" tIns="46097" rIns="92195" bIns="46097" rtlCol="0"/>
          <a:lstStyle>
            <a:lvl1pPr algn="l">
              <a:defRPr sz="1200"/>
            </a:lvl1pPr>
          </a:lstStyle>
          <a:p>
            <a:endParaRPr lang="en-US"/>
          </a:p>
        </p:txBody>
      </p:sp>
      <p:sp>
        <p:nvSpPr>
          <p:cNvPr id="3" name="Date Placeholder 2"/>
          <p:cNvSpPr>
            <a:spLocks noGrp="1"/>
          </p:cNvSpPr>
          <p:nvPr>
            <p:ph type="dt" idx="1"/>
          </p:nvPr>
        </p:nvSpPr>
        <p:spPr>
          <a:xfrm>
            <a:off x="3922381" y="0"/>
            <a:ext cx="3000693" cy="460534"/>
          </a:xfrm>
          <a:prstGeom prst="rect">
            <a:avLst/>
          </a:prstGeom>
        </p:spPr>
        <p:txBody>
          <a:bodyPr vert="horz" lIns="92195" tIns="46097" rIns="92195" bIns="46097" rtlCol="0"/>
          <a:lstStyle>
            <a:lvl1pPr algn="r">
              <a:defRPr sz="1200"/>
            </a:lvl1pPr>
          </a:lstStyle>
          <a:p>
            <a:fld id="{33CF0762-2550-4DDF-AD3A-0610BA36CAF8}" type="datetimeFigureOut">
              <a:rPr lang="en-US" smtClean="0"/>
              <a:pPr/>
              <a:t>8/29/2015</a:t>
            </a:fld>
            <a:endParaRPr lang="en-US"/>
          </a:p>
        </p:txBody>
      </p:sp>
      <p:sp>
        <p:nvSpPr>
          <p:cNvPr id="4" name="Slide Image Placeholder 3"/>
          <p:cNvSpPr>
            <a:spLocks noGrp="1" noRot="1" noChangeAspect="1"/>
          </p:cNvSpPr>
          <p:nvPr>
            <p:ph type="sldImg" idx="2"/>
          </p:nvPr>
        </p:nvSpPr>
        <p:spPr>
          <a:xfrm>
            <a:off x="1177925" y="642938"/>
            <a:ext cx="4603750" cy="3454400"/>
          </a:xfrm>
          <a:prstGeom prst="rect">
            <a:avLst/>
          </a:prstGeom>
          <a:noFill/>
          <a:ln w="12700">
            <a:solidFill>
              <a:prstClr val="black"/>
            </a:solidFill>
          </a:ln>
        </p:spPr>
        <p:txBody>
          <a:bodyPr vert="horz" lIns="92195" tIns="46097" rIns="92195" bIns="46097" rtlCol="0" anchor="ctr"/>
          <a:lstStyle/>
          <a:p>
            <a:endParaRPr lang="en-US"/>
          </a:p>
        </p:txBody>
      </p:sp>
      <p:sp>
        <p:nvSpPr>
          <p:cNvPr id="5" name="Notes Placeholder 4"/>
          <p:cNvSpPr>
            <a:spLocks noGrp="1"/>
          </p:cNvSpPr>
          <p:nvPr>
            <p:ph type="body" sz="quarter" idx="3"/>
          </p:nvPr>
        </p:nvSpPr>
        <p:spPr>
          <a:xfrm>
            <a:off x="692468" y="4375071"/>
            <a:ext cx="5539740" cy="4144804"/>
          </a:xfrm>
          <a:prstGeom prst="rect">
            <a:avLst/>
          </a:prstGeom>
        </p:spPr>
        <p:txBody>
          <a:bodyPr vert="horz" lIns="92195" tIns="46097" rIns="92195" bIns="4609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48543"/>
            <a:ext cx="3000693" cy="460534"/>
          </a:xfrm>
          <a:prstGeom prst="rect">
            <a:avLst/>
          </a:prstGeom>
        </p:spPr>
        <p:txBody>
          <a:bodyPr vert="horz" lIns="92195" tIns="46097" rIns="92195" bIns="46097" rtlCol="0" anchor="b"/>
          <a:lstStyle>
            <a:lvl1pPr algn="l">
              <a:defRPr sz="1200"/>
            </a:lvl1pPr>
          </a:lstStyle>
          <a:p>
            <a:r>
              <a:rPr lang="en-US" smtClean="0"/>
              <a:t>Gospel Fruit</a:t>
            </a:r>
            <a:endParaRPr lang="en-US"/>
          </a:p>
        </p:txBody>
      </p:sp>
      <p:sp>
        <p:nvSpPr>
          <p:cNvPr id="7" name="Slide Number Placeholder 6"/>
          <p:cNvSpPr>
            <a:spLocks noGrp="1"/>
          </p:cNvSpPr>
          <p:nvPr>
            <p:ph type="sldNum" sz="quarter" idx="5"/>
          </p:nvPr>
        </p:nvSpPr>
        <p:spPr>
          <a:xfrm>
            <a:off x="3922381" y="8748543"/>
            <a:ext cx="3000693" cy="460534"/>
          </a:xfrm>
          <a:prstGeom prst="rect">
            <a:avLst/>
          </a:prstGeom>
        </p:spPr>
        <p:txBody>
          <a:bodyPr vert="horz" lIns="92195" tIns="46097" rIns="92195" bIns="46097" rtlCol="0" anchor="b"/>
          <a:lstStyle>
            <a:lvl1pPr algn="r">
              <a:defRPr sz="12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normAutofit/>
          </a:bodyPr>
          <a:lstStyle/>
          <a:p>
            <a:pPr defTabSz="914367">
              <a:defRPr/>
            </a:pPr>
            <a:r>
              <a:rPr lang="en-US" dirty="0"/>
              <a:t>And whatever you do, in word or in deed, do everything in the name of the Lord Jesus, giving thanks to God the Father through Him. Wives, be submissive to your husbands, as is fitting in the Lord. Husbands,  love your wives and don’t be bitter toward them. (Colossians 3:17-19 HCSB)</a:t>
            </a:r>
          </a:p>
        </p:txBody>
      </p:sp>
      <p:sp>
        <p:nvSpPr>
          <p:cNvPr id="4" name="Slide Number Placeholder 3"/>
          <p:cNvSpPr>
            <a:spLocks noGrp="1"/>
          </p:cNvSpPr>
          <p:nvPr>
            <p:ph type="sldNum" sz="quarter" idx="10"/>
          </p:nvPr>
        </p:nvSpPr>
        <p:spPr/>
        <p:txBody>
          <a:bodyPr/>
          <a:lstStyle/>
          <a:p>
            <a:fld id="{34F010B0-0E12-42F5-B6F7-9ABF38D2BB27}"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4034269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Gospel Fruit</a:t>
            </a:r>
            <a:endParaRPr lang="en-US"/>
          </a:p>
        </p:txBody>
      </p:sp>
      <p:sp>
        <p:nvSpPr>
          <p:cNvPr id="5" name="Slide Number Placeholder 4"/>
          <p:cNvSpPr>
            <a:spLocks noGrp="1"/>
          </p:cNvSpPr>
          <p:nvPr>
            <p:ph type="sldNum" sz="quarter" idx="11"/>
          </p:nvPr>
        </p:nvSpPr>
        <p:spPr/>
        <p:txBody>
          <a:bodyPr/>
          <a:lstStyle/>
          <a:p>
            <a:fld id="{34F010B0-0E12-42F5-B6F7-9ABF38D2BB27}" type="slidenum">
              <a:rPr lang="en-US" smtClean="0"/>
              <a:pPr/>
              <a:t>5</a:t>
            </a:fld>
            <a:endParaRPr lang="en-US"/>
          </a:p>
        </p:txBody>
      </p:sp>
    </p:spTree>
    <p:extLst>
      <p:ext uri="{BB962C8B-B14F-4D97-AF65-F5344CB8AC3E}">
        <p14:creationId xmlns:p14="http://schemas.microsoft.com/office/powerpoint/2010/main" val="1435907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a:solidFill>
            <a:srgbClr val="527B80"/>
          </a:solidFill>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u="none">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hort Verse +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Click to edit Master title style</a:t>
            </a:r>
            <a:endParaRPr lang="en-US" dirty="0"/>
          </a:p>
        </p:txBody>
      </p:sp>
      <p:sp>
        <p:nvSpPr>
          <p:cNvPr id="4" name="Text Placeholder 3"/>
          <p:cNvSpPr>
            <a:spLocks noGrp="1"/>
          </p:cNvSpPr>
          <p:nvPr>
            <p:ph type="body" sz="quarter" idx="10"/>
          </p:nvPr>
        </p:nvSpPr>
        <p:spPr>
          <a:xfrm>
            <a:off x="457200" y="3048000"/>
            <a:ext cx="8229600" cy="3276600"/>
          </a:xfrm>
        </p:spPr>
        <p:txBody>
          <a:bodyPr>
            <a:noAutofit/>
          </a:bodyPr>
          <a:lstStyle>
            <a:lvl1pPr marL="225425" indent="-225425">
              <a:lnSpc>
                <a:spcPts val="3200"/>
              </a:lnSpc>
              <a:spcBef>
                <a:spcPts val="0"/>
              </a:spcBef>
              <a:spcAft>
                <a:spcPts val="1200"/>
              </a:spcAft>
              <a:buClr>
                <a:schemeClr val="tx1"/>
              </a:buClr>
              <a:defRPr sz="3000" u="none"/>
            </a:lvl1pPr>
          </a:lstStyle>
          <a:p>
            <a:pPr lvl="0"/>
            <a:r>
              <a:rPr lang="en-US" dirty="0" smtClean="0"/>
              <a:t>Click to edit Master text styles</a:t>
            </a:r>
          </a:p>
        </p:txBody>
      </p:sp>
      <p:sp>
        <p:nvSpPr>
          <p:cNvPr id="6" name="Content Placeholder 5"/>
          <p:cNvSpPr>
            <a:spLocks noGrp="1"/>
          </p:cNvSpPr>
          <p:nvPr>
            <p:ph sz="quarter" idx="11"/>
          </p:nvPr>
        </p:nvSpPr>
        <p:spPr>
          <a:xfrm>
            <a:off x="457200" y="1268896"/>
            <a:ext cx="8229600" cy="1626704"/>
          </a:xfrm>
        </p:spPr>
        <p:txBody>
          <a:bodyPr>
            <a:noAutofit/>
          </a:bodyPr>
          <a:lstStyle>
            <a:lvl1pPr marL="0" indent="0">
              <a:lnSpc>
                <a:spcPts val="3200"/>
              </a:lnSpc>
              <a:spcBef>
                <a:spcPts val="0"/>
              </a:spcBef>
              <a:spcAft>
                <a:spcPts val="600"/>
              </a:spcAft>
              <a:buFontTx/>
              <a:buNone/>
              <a:defRPr b="1"/>
            </a:lvl1pPr>
            <a:lvl2pPr marL="119063" indent="0">
              <a:lnSpc>
                <a:spcPts val="3200"/>
              </a:lnSpc>
              <a:spcBef>
                <a:spcPts val="0"/>
              </a:spcBef>
              <a:spcAft>
                <a:spcPts val="600"/>
              </a:spcAft>
              <a:buFontTx/>
              <a:buNone/>
              <a:defRPr/>
            </a:lvl2pPr>
            <a:lvl3pPr marL="630936" indent="0">
              <a:buFontTx/>
              <a:buNone/>
              <a:defRPr/>
            </a:lvl3pPr>
            <a:lvl4pPr marL="914400" indent="0">
              <a:buFontTx/>
              <a:buNone/>
              <a:defRPr/>
            </a:lvl4pPr>
            <a:lvl5pPr marL="1143000" indent="0">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476237381"/>
      </p:ext>
    </p:extLst>
  </p:cSld>
  <p:clrMapOvr>
    <a:masterClrMapping/>
  </p:clrMapOvr>
  <p:extLst>
    <p:ext uri="{DCECCB84-F9BA-43D5-87BE-67443E8EF086}">
      <p15:sldGuideLst xmlns:p15="http://schemas.microsoft.com/office/powerpoint/2012/main">
        <p15:guide id="1" orient="horz" pos="192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ng Verse + Bullets ">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Click to edit Master title style</a:t>
            </a:r>
            <a:endParaRPr lang="en-US" dirty="0"/>
          </a:p>
        </p:txBody>
      </p:sp>
      <p:sp>
        <p:nvSpPr>
          <p:cNvPr id="4" name="Text Placeholder 3"/>
          <p:cNvSpPr>
            <a:spLocks noGrp="1"/>
          </p:cNvSpPr>
          <p:nvPr>
            <p:ph type="body" sz="quarter" idx="10"/>
          </p:nvPr>
        </p:nvSpPr>
        <p:spPr>
          <a:xfrm>
            <a:off x="457200" y="4648200"/>
            <a:ext cx="8229600" cy="1676400"/>
          </a:xfrm>
        </p:spPr>
        <p:txBody>
          <a:bodyPr>
            <a:noAutofit/>
          </a:bodyPr>
          <a:lstStyle>
            <a:lvl1pPr marL="225425" indent="-225425">
              <a:lnSpc>
                <a:spcPts val="3200"/>
              </a:lnSpc>
              <a:spcBef>
                <a:spcPts val="0"/>
              </a:spcBef>
              <a:spcAft>
                <a:spcPts val="1200"/>
              </a:spcAft>
              <a:buClr>
                <a:schemeClr val="tx1"/>
              </a:buClr>
              <a:defRPr sz="3000" u="none"/>
            </a:lvl1pPr>
          </a:lstStyle>
          <a:p>
            <a:pPr lvl="0"/>
            <a:r>
              <a:rPr lang="en-US" dirty="0" smtClean="0"/>
              <a:t>Click to edit Master text styles</a:t>
            </a:r>
          </a:p>
        </p:txBody>
      </p:sp>
      <p:sp>
        <p:nvSpPr>
          <p:cNvPr id="6" name="Content Placeholder 5"/>
          <p:cNvSpPr>
            <a:spLocks noGrp="1"/>
          </p:cNvSpPr>
          <p:nvPr>
            <p:ph sz="quarter" idx="11"/>
          </p:nvPr>
        </p:nvSpPr>
        <p:spPr>
          <a:xfrm>
            <a:off x="457200" y="1268896"/>
            <a:ext cx="8229600" cy="3150704"/>
          </a:xfrm>
        </p:spPr>
        <p:txBody>
          <a:bodyPr>
            <a:noAutofit/>
          </a:bodyPr>
          <a:lstStyle>
            <a:lvl1pPr marL="0" indent="0">
              <a:lnSpc>
                <a:spcPts val="3200"/>
              </a:lnSpc>
              <a:spcBef>
                <a:spcPts val="0"/>
              </a:spcBef>
              <a:spcAft>
                <a:spcPts val="600"/>
              </a:spcAft>
              <a:buFontTx/>
              <a:buNone/>
              <a:defRPr b="1"/>
            </a:lvl1pPr>
            <a:lvl2pPr marL="119063" indent="0">
              <a:lnSpc>
                <a:spcPts val="3200"/>
              </a:lnSpc>
              <a:spcBef>
                <a:spcPts val="0"/>
              </a:spcBef>
              <a:spcAft>
                <a:spcPts val="600"/>
              </a:spcAft>
              <a:buFontTx/>
              <a:buNone/>
              <a:defRPr/>
            </a:lvl2pPr>
            <a:lvl3pPr marL="630936" indent="0">
              <a:buFontTx/>
              <a:buNone/>
              <a:defRPr/>
            </a:lvl3pPr>
            <a:lvl4pPr marL="914400" indent="0">
              <a:buFontTx/>
              <a:buNone/>
              <a:defRPr/>
            </a:lvl4pPr>
            <a:lvl5pPr marL="1143000" indent="0">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864042434"/>
      </p:ext>
    </p:extLst>
  </p:cSld>
  <p:clrMapOvr>
    <a:masterClrMapping/>
  </p:clrMapOvr>
  <p:extLst>
    <p:ext uri="{DCECCB84-F9BA-43D5-87BE-67443E8EF086}">
      <p15:sldGuideLst xmlns:p15="http://schemas.microsoft.com/office/powerpoint/2012/main">
        <p15:guide id="1" orient="horz" pos="1056">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se(s)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Click to edit Master title style</a:t>
            </a:r>
            <a:endParaRPr lang="en-US" dirty="0"/>
          </a:p>
        </p:txBody>
      </p:sp>
      <p:sp>
        <p:nvSpPr>
          <p:cNvPr id="6" name="Content Placeholder 5"/>
          <p:cNvSpPr>
            <a:spLocks noGrp="1"/>
          </p:cNvSpPr>
          <p:nvPr>
            <p:ph sz="quarter" idx="11"/>
          </p:nvPr>
        </p:nvSpPr>
        <p:spPr>
          <a:xfrm>
            <a:off x="457200" y="1268896"/>
            <a:ext cx="8229600" cy="4979504"/>
          </a:xfrm>
        </p:spPr>
        <p:txBody>
          <a:bodyPr>
            <a:noAutofit/>
          </a:bodyPr>
          <a:lstStyle>
            <a:lvl1pPr marL="0" indent="0">
              <a:buFontTx/>
              <a:buNone/>
              <a:defRPr b="1"/>
            </a:lvl1pPr>
            <a:lvl2pPr marL="119063" indent="0">
              <a:buFontTx/>
              <a:buNone/>
              <a:defRPr/>
            </a:lvl2pPr>
            <a:lvl3pPr marL="630936" indent="0">
              <a:buFontTx/>
              <a:buNone/>
              <a:defRPr/>
            </a:lvl3pPr>
            <a:lvl4pPr marL="914400" indent="0">
              <a:buFontTx/>
              <a:buNone/>
              <a:defRPr/>
            </a:lvl4pPr>
            <a:lvl5pPr marL="1143000" indent="0">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4117068350"/>
      </p:ext>
    </p:extLst>
  </p:cSld>
  <p:clrMapOvr>
    <a:masterClrMapping/>
  </p:clrMapOvr>
  <p:extLst>
    <p:ext uri="{DCECCB84-F9BA-43D5-87BE-67443E8EF086}">
      <p15:sldGuideLst xmlns:p15="http://schemas.microsoft.com/office/powerpoint/2012/main">
        <p15:guide id="1" orient="horz" pos="1104">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pplications &amp; Implica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Text Placeholder 3"/>
          <p:cNvSpPr>
            <a:spLocks noGrp="1"/>
          </p:cNvSpPr>
          <p:nvPr>
            <p:ph type="body" sz="quarter" idx="10"/>
          </p:nvPr>
        </p:nvSpPr>
        <p:spPr>
          <a:xfrm>
            <a:off x="457200" y="1371600"/>
            <a:ext cx="8229600" cy="4724400"/>
          </a:xfrm>
        </p:spPr>
        <p:txBody>
          <a:bodyPr>
            <a:noAutofit/>
          </a:bodyPr>
          <a:lstStyle>
            <a:lvl1pPr>
              <a:lnSpc>
                <a:spcPts val="3600"/>
              </a:lnSpc>
              <a:spcBef>
                <a:spcPts val="0"/>
              </a:spcBef>
              <a:spcAft>
                <a:spcPts val="2400"/>
              </a:spcAft>
              <a:buClr>
                <a:schemeClr val="tx1"/>
              </a:buClr>
              <a:defRPr sz="3200" u="none"/>
            </a:lvl1pPr>
          </a:lstStyle>
          <a:p>
            <a:pPr lvl="0"/>
            <a:r>
              <a:rPr lang="en-US" dirty="0" smtClean="0"/>
              <a:t>Click to edit Master text styles</a:t>
            </a:r>
          </a:p>
        </p:txBody>
      </p:sp>
    </p:spTree>
  </p:cSld>
  <p:clrMapOvr>
    <a:masterClrMapping/>
  </p:clrMapOvr>
  <p:extLst>
    <p:ext uri="{DCECCB84-F9BA-43D5-87BE-67443E8EF086}">
      <p15:sldGuideLst xmlns:p15="http://schemas.microsoft.com/office/powerpoint/2012/main">
        <p15:guide id="1" orient="horz" pos="1104">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noFill/>
          <a:ln w="19050">
            <a:solidFill>
              <a:schemeClr val="tx1"/>
            </a:solidFill>
          </a:ln>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p>
            <a:pPr marL="0" lvl="0" indent="0">
              <a:lnSpc>
                <a:spcPts val="3200"/>
              </a:lnSpc>
              <a:spcBef>
                <a:spcPts val="0"/>
              </a:spcBef>
              <a:spcAft>
                <a:spcPts val="600"/>
              </a:spcAft>
              <a:buFontTx/>
              <a:buNone/>
            </a:pPr>
            <a:r>
              <a:rPr kumimoji="0" lang="en-US" dirty="0" smtClean="0"/>
              <a:t>Click to edit Master text styles</a:t>
            </a:r>
          </a:p>
          <a:p>
            <a:pPr marL="393192" lvl="1" indent="0">
              <a:lnSpc>
                <a:spcPts val="3200"/>
              </a:lnSpc>
              <a:spcBef>
                <a:spcPts val="0"/>
              </a:spcBef>
              <a:spcAft>
                <a:spcPts val="600"/>
              </a:spcAft>
              <a:buFontTx/>
              <a:buNone/>
            </a:pPr>
            <a:r>
              <a:rPr kumimoji="0" lang="en-US" dirty="0" smtClean="0"/>
              <a:t>Second level</a:t>
            </a:r>
          </a:p>
        </p:txBody>
      </p:sp>
      <p:sp>
        <p:nvSpPr>
          <p:cNvPr id="2" name="Rectangle 1"/>
          <p:cNvSpPr/>
          <p:nvPr userDrawn="1"/>
        </p:nvSpPr>
        <p:spPr>
          <a:xfrm>
            <a:off x="469900" y="6477000"/>
            <a:ext cx="8229600" cy="334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tabLst>
                <a:tab pos="8004175" algn="r"/>
              </a:tabLst>
            </a:pPr>
            <a:r>
              <a:rPr lang="en-US" sz="1800" i="1" dirty="0" smtClean="0">
                <a:solidFill>
                  <a:schemeClr val="tx1"/>
                </a:solidFill>
                <a:latin typeface="Calibri" panose="020F0502020204030204" pitchFamily="34" charset="0"/>
              </a:rPr>
              <a:t>Being Thankful</a:t>
            </a:r>
            <a:r>
              <a:rPr lang="en-US" sz="1800" i="1" baseline="0" dirty="0" smtClean="0">
                <a:solidFill>
                  <a:schemeClr val="tx1"/>
                </a:solidFill>
                <a:latin typeface="Calibri" panose="020F0502020204030204" pitchFamily="34" charset="0"/>
              </a:rPr>
              <a:t> and Not Bitter</a:t>
            </a:r>
            <a:r>
              <a:rPr lang="en-US" sz="1800" i="1" dirty="0" smtClean="0">
                <a:solidFill>
                  <a:schemeClr val="tx1"/>
                </a:solidFill>
                <a:latin typeface="Calibri" panose="020F0502020204030204" pitchFamily="34" charset="0"/>
              </a:rPr>
              <a:t>: Colossians 3:17-19	</a:t>
            </a:r>
            <a:fld id="{C47A022D-94BD-4F4F-9BC4-5AED66B5181B}" type="slidenum">
              <a:rPr lang="en-US" sz="1800" i="1" smtClean="0">
                <a:solidFill>
                  <a:schemeClr val="tx1"/>
                </a:solidFill>
                <a:latin typeface="Calibri" panose="020F0502020204030204" pitchFamily="34" charset="0"/>
              </a:rPr>
              <a:t>‹#›</a:t>
            </a:fld>
            <a:endParaRPr lang="en-US" sz="1800" i="1" dirty="0" smtClean="0">
              <a:solidFill>
                <a:schemeClr val="tx1"/>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4" r:id="rId2"/>
    <p:sldLayoutId id="2147483666" r:id="rId3"/>
    <p:sldLayoutId id="2147483665" r:id="rId4"/>
    <p:sldLayoutId id="2147483663" r:id="rId5"/>
  </p:sldLayoutIdLst>
  <p:timing>
    <p:tnLst>
      <p:par>
        <p:cTn id="1" dur="indefinite" restart="never" nodeType="tmRoot"/>
      </p:par>
    </p:tnLst>
  </p:timing>
  <p:hf sldNum="0" hdr="0" dt="0"/>
  <p:txStyles>
    <p:titleStyle>
      <a:lvl1pPr algn="ctr" rtl="0" eaLnBrk="1" latinLnBrk="0" hangingPunct="1">
        <a:spcBef>
          <a:spcPct val="0"/>
        </a:spcBef>
        <a:buNone/>
        <a:defRPr kumimoji="0" sz="4000" b="1" kern="1200">
          <a:solidFill>
            <a:schemeClr val="tx1"/>
          </a:solidFill>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lang="en-US" sz="3200" u="sng" kern="1200" dirty="0" smtClean="0">
          <a:solidFill>
            <a:schemeClr val="tx1"/>
          </a:solidFill>
          <a:latin typeface="Calibri" panose="020F0502020204030204" pitchFamily="34" charset="0"/>
          <a:ea typeface="+mn-ea"/>
          <a:cs typeface="+mn-cs"/>
        </a:defRPr>
      </a:lvl1pPr>
      <a:lvl2pPr marL="274320" indent="0" algn="l" rtl="0" eaLnBrk="1" latinLnBrk="0" hangingPunct="1">
        <a:spcBef>
          <a:spcPts val="324"/>
        </a:spcBef>
        <a:buClr>
          <a:srgbClr val="486B70"/>
        </a:buClr>
        <a:buFont typeface="Verdana" panose="020B0604030504040204" pitchFamily="34" charset="0"/>
        <a:buChar char="-"/>
        <a:defRPr kumimoji="0" lang="en-US" sz="3200" kern="1200" dirty="0" smtClean="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Being Thankful and Not Bitter</a:t>
            </a:r>
            <a:endParaRPr lang="en-US" dirty="0"/>
          </a:p>
        </p:txBody>
      </p:sp>
      <p:sp>
        <p:nvSpPr>
          <p:cNvPr id="3" name="Subtitle 2"/>
          <p:cNvSpPr>
            <a:spLocks noGrp="1"/>
          </p:cNvSpPr>
          <p:nvPr>
            <p:ph type="subTitle" idx="1"/>
          </p:nvPr>
        </p:nvSpPr>
        <p:spPr>
          <a:xfrm>
            <a:off x="685800" y="3733800"/>
            <a:ext cx="7772400" cy="3124200"/>
          </a:xfrm>
        </p:spPr>
        <p:txBody>
          <a:bodyPr>
            <a:normAutofit lnSpcReduction="10000"/>
          </a:bodyPr>
          <a:lstStyle/>
          <a:p>
            <a:r>
              <a:rPr lang="en-US" dirty="0" smtClean="0"/>
              <a:t>Colossians 3:17-19</a:t>
            </a:r>
          </a:p>
          <a:p>
            <a:endParaRPr lang="en-US" dirty="0" smtClean="0"/>
          </a:p>
          <a:p>
            <a:r>
              <a:rPr lang="en-US" i="1" dirty="0" smtClean="0"/>
              <a:t>by Bob DeWaay</a:t>
            </a:r>
          </a:p>
          <a:p>
            <a:r>
              <a:rPr lang="en-US" dirty="0" smtClean="0"/>
              <a:t>Gospel of Grace Fellowship</a:t>
            </a:r>
          </a:p>
          <a:p>
            <a:endParaRPr lang="en-US" dirty="0" smtClean="0"/>
          </a:p>
          <a:p>
            <a:r>
              <a:rPr lang="en-US" dirty="0" smtClean="0"/>
              <a:t>August 30, 2015</a:t>
            </a:r>
            <a:endParaRPr lang="en-US" dirty="0"/>
          </a:p>
        </p:txBody>
      </p:sp>
    </p:spTree>
    <p:extLst>
      <p:ext uri="{BB962C8B-B14F-4D97-AF65-F5344CB8AC3E}">
        <p14:creationId xmlns:p14="http://schemas.microsoft.com/office/powerpoint/2010/main" val="174322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400" dirty="0" smtClean="0"/>
              <a:t>Grace and Wisdom Come Through the Cross</a:t>
            </a:r>
            <a:endParaRPr lang="en-US" sz="3400" dirty="0"/>
          </a:p>
        </p:txBody>
      </p:sp>
      <p:sp>
        <p:nvSpPr>
          <p:cNvPr id="10" name="Text Placeholder 9"/>
          <p:cNvSpPr>
            <a:spLocks noGrp="1"/>
          </p:cNvSpPr>
          <p:nvPr>
            <p:ph type="body" sz="quarter" idx="10"/>
          </p:nvPr>
        </p:nvSpPr>
        <p:spPr>
          <a:xfrm>
            <a:off x="457200" y="4648200"/>
            <a:ext cx="8686800" cy="1676400"/>
          </a:xfrm>
        </p:spPr>
        <p:txBody>
          <a:bodyPr/>
          <a:lstStyle/>
          <a:p>
            <a:r>
              <a:rPr lang="en-US" dirty="0" smtClean="0"/>
              <a:t>Genesis 22:3 (wood) 1Corinthians 1:18, 1Peter 2:24</a:t>
            </a:r>
          </a:p>
          <a:p>
            <a:r>
              <a:rPr lang="en-US" dirty="0" smtClean="0"/>
              <a:t>James 3:14</a:t>
            </a:r>
          </a:p>
          <a:p>
            <a:r>
              <a:rPr lang="en-US" dirty="0" smtClean="0"/>
              <a:t>Salvation brings us living water; John 7:38</a:t>
            </a:r>
          </a:p>
        </p:txBody>
      </p:sp>
      <p:sp>
        <p:nvSpPr>
          <p:cNvPr id="11" name="Content Placeholder 10"/>
          <p:cNvSpPr>
            <a:spLocks noGrp="1"/>
          </p:cNvSpPr>
          <p:nvPr>
            <p:ph sz="quarter" idx="11"/>
          </p:nvPr>
        </p:nvSpPr>
        <p:spPr/>
        <p:txBody>
          <a:bodyPr/>
          <a:lstStyle/>
          <a:p>
            <a:r>
              <a:rPr lang="en-US" dirty="0" smtClean="0"/>
              <a:t>Exodus 15:23 - 25a (NASB)</a:t>
            </a:r>
          </a:p>
          <a:p>
            <a:pPr lvl="1"/>
            <a:r>
              <a:rPr lang="en-US" dirty="0" smtClean="0"/>
              <a:t>When they came to Marah, they could not drink the waters of Marah, for they were </a:t>
            </a:r>
            <a:r>
              <a:rPr lang="en-US" dirty="0" smtClean="0">
                <a:solidFill>
                  <a:srgbClr val="C00000"/>
                </a:solidFill>
              </a:rPr>
              <a:t>bitter</a:t>
            </a:r>
            <a:r>
              <a:rPr lang="en-US" dirty="0" smtClean="0"/>
              <a:t>; therefore it was named Marah. So the people grumbled at Moses, saying, "What shall we drink?’ Then he cried out to the Lord, and the Lord showed him </a:t>
            </a:r>
            <a:r>
              <a:rPr lang="en-US" dirty="0" smtClean="0">
                <a:solidFill>
                  <a:srgbClr val="0D1CAB"/>
                </a:solidFill>
              </a:rPr>
              <a:t>a tree</a:t>
            </a:r>
            <a:r>
              <a:rPr lang="en-US" dirty="0" smtClean="0"/>
              <a:t>; and he threw it into the waters, and </a:t>
            </a:r>
            <a:r>
              <a:rPr lang="en-US" dirty="0" smtClean="0">
                <a:solidFill>
                  <a:srgbClr val="7030A0"/>
                </a:solidFill>
              </a:rPr>
              <a:t>the waters became sweet</a:t>
            </a:r>
            <a:r>
              <a:rPr lang="en-US" dirty="0" smtClean="0"/>
              <a:t>.</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Doing All in Light of Christ</a:t>
            </a:r>
            <a:endParaRPr lang="en-US" dirty="0"/>
          </a:p>
        </p:txBody>
      </p:sp>
      <p:sp>
        <p:nvSpPr>
          <p:cNvPr id="38" name="Text Placeholder 37"/>
          <p:cNvSpPr>
            <a:spLocks noGrp="1"/>
          </p:cNvSpPr>
          <p:nvPr>
            <p:ph type="body" sz="quarter" idx="10"/>
          </p:nvPr>
        </p:nvSpPr>
        <p:spPr/>
        <p:txBody>
          <a:bodyPr/>
          <a:lstStyle/>
          <a:p>
            <a:r>
              <a:rPr lang="en-US" dirty="0" smtClean="0"/>
              <a:t>The centrality and supremacy of Christ is thematic in Colossians (Col. 2:6-3:17 are bookends)</a:t>
            </a:r>
          </a:p>
          <a:p>
            <a:r>
              <a:rPr lang="en-US" dirty="0" smtClean="0"/>
              <a:t>We must not compartmentalize life</a:t>
            </a:r>
          </a:p>
          <a:p>
            <a:r>
              <a:rPr lang="en-US" dirty="0" smtClean="0"/>
              <a:t>“word and deed” shows a universal scope</a:t>
            </a:r>
          </a:p>
          <a:p>
            <a:r>
              <a:rPr lang="en-US" dirty="0" smtClean="0"/>
              <a:t>The “name” signifies the </a:t>
            </a:r>
            <a:r>
              <a:rPr lang="en-US" dirty="0" smtClean="0">
                <a:solidFill>
                  <a:srgbClr val="0D1CAB"/>
                </a:solidFill>
              </a:rPr>
              <a:t>nature and character of Christ</a:t>
            </a:r>
            <a:endParaRPr lang="en-US" dirty="0">
              <a:solidFill>
                <a:srgbClr val="0D1CAB"/>
              </a:solidFill>
            </a:endParaRPr>
          </a:p>
        </p:txBody>
      </p:sp>
      <p:sp>
        <p:nvSpPr>
          <p:cNvPr id="7" name="Content Placeholder 6"/>
          <p:cNvSpPr>
            <a:spLocks noGrp="1"/>
          </p:cNvSpPr>
          <p:nvPr>
            <p:ph sz="quarter" idx="11"/>
          </p:nvPr>
        </p:nvSpPr>
        <p:spPr/>
        <p:txBody>
          <a:bodyPr/>
          <a:lstStyle/>
          <a:p>
            <a:r>
              <a:rPr lang="en-US" dirty="0" smtClean="0"/>
              <a:t>Colossians 3:17a (HCSB)</a:t>
            </a:r>
          </a:p>
          <a:p>
            <a:pPr lvl="1"/>
            <a:r>
              <a:rPr lang="en-US" dirty="0" smtClean="0"/>
              <a:t>And whatever you do, in word or in deed, do everything </a:t>
            </a:r>
            <a:r>
              <a:rPr lang="en-US" dirty="0" smtClean="0">
                <a:solidFill>
                  <a:srgbClr val="C00000"/>
                </a:solidFill>
              </a:rPr>
              <a:t>in the name  of the Lord </a:t>
            </a:r>
            <a:r>
              <a:rPr lang="en-US" dirty="0" smtClean="0">
                <a:solidFill>
                  <a:srgbClr val="C00000"/>
                </a:solidFill>
              </a:rPr>
              <a:t>Jesus…</a:t>
            </a:r>
            <a:endParaRPr lang="en-US" dirty="0">
              <a:solidFill>
                <a:srgbClr val="C00000"/>
              </a:solidFill>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Be Thankful in All Things</a:t>
            </a:r>
            <a:endParaRPr lang="en-US" dirty="0"/>
          </a:p>
        </p:txBody>
      </p:sp>
      <p:sp>
        <p:nvSpPr>
          <p:cNvPr id="7" name="Text Placeholder 6"/>
          <p:cNvSpPr>
            <a:spLocks noGrp="1"/>
          </p:cNvSpPr>
          <p:nvPr>
            <p:ph type="body" sz="quarter" idx="10"/>
          </p:nvPr>
        </p:nvSpPr>
        <p:spPr/>
        <p:txBody>
          <a:bodyPr/>
          <a:lstStyle/>
          <a:p>
            <a:r>
              <a:rPr lang="en-US" dirty="0" smtClean="0"/>
              <a:t>Christ is the mediator of our praises (Heb. 13:15)</a:t>
            </a:r>
          </a:p>
          <a:p>
            <a:r>
              <a:rPr lang="en-US" dirty="0" smtClean="0"/>
              <a:t>We are to thankfully live for Christ in all things</a:t>
            </a:r>
          </a:p>
          <a:p>
            <a:r>
              <a:rPr lang="en-US" dirty="0" smtClean="0"/>
              <a:t>Giving thanks is not just something done at worship services, but must be an attitude we live by</a:t>
            </a:r>
          </a:p>
          <a:p>
            <a:r>
              <a:rPr lang="en-US" dirty="0" smtClean="0"/>
              <a:t>Thankful people are humble people</a:t>
            </a:r>
          </a:p>
          <a:p>
            <a:endParaRPr lang="en-US" dirty="0"/>
          </a:p>
        </p:txBody>
      </p:sp>
      <p:sp>
        <p:nvSpPr>
          <p:cNvPr id="2" name="Content Placeholder 1"/>
          <p:cNvSpPr>
            <a:spLocks noGrp="1"/>
          </p:cNvSpPr>
          <p:nvPr>
            <p:ph sz="quarter" idx="11"/>
          </p:nvPr>
        </p:nvSpPr>
        <p:spPr/>
        <p:txBody>
          <a:bodyPr/>
          <a:lstStyle/>
          <a:p>
            <a:r>
              <a:rPr lang="en-US" dirty="0" smtClean="0"/>
              <a:t>Colossians 3:17b  (HCSB</a:t>
            </a:r>
            <a:r>
              <a:rPr lang="en-US" dirty="0" smtClean="0"/>
              <a:t>)</a:t>
            </a:r>
          </a:p>
          <a:p>
            <a:pPr lvl="1"/>
            <a:r>
              <a:rPr lang="en-US" dirty="0" smtClean="0"/>
              <a:t>…</a:t>
            </a:r>
            <a:r>
              <a:rPr lang="en-US" dirty="0" smtClean="0">
                <a:solidFill>
                  <a:srgbClr val="C00000"/>
                </a:solidFill>
              </a:rPr>
              <a:t>giving thanks </a:t>
            </a:r>
            <a:r>
              <a:rPr lang="en-US" dirty="0" smtClean="0"/>
              <a:t>to God the Father through Him.</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Fitting Submission of Wives</a:t>
            </a:r>
            <a:endParaRPr lang="en-US" dirty="0"/>
          </a:p>
        </p:txBody>
      </p:sp>
      <p:sp>
        <p:nvSpPr>
          <p:cNvPr id="7" name="Text Placeholder 6"/>
          <p:cNvSpPr>
            <a:spLocks noGrp="1"/>
          </p:cNvSpPr>
          <p:nvPr>
            <p:ph type="body" sz="quarter" idx="10"/>
          </p:nvPr>
        </p:nvSpPr>
        <p:spPr/>
        <p:txBody>
          <a:bodyPr/>
          <a:lstStyle/>
          <a:p>
            <a:r>
              <a:rPr lang="en-US" dirty="0" smtClean="0"/>
              <a:t>This means </a:t>
            </a:r>
            <a:r>
              <a:rPr lang="en-US" dirty="0" smtClean="0">
                <a:solidFill>
                  <a:srgbClr val="C00000"/>
                </a:solidFill>
              </a:rPr>
              <a:t>functional submission with ontological equality</a:t>
            </a:r>
            <a:r>
              <a:rPr lang="en-US" dirty="0" smtClean="0"/>
              <a:t> (1Corinthians 15:28)</a:t>
            </a:r>
          </a:p>
          <a:p>
            <a:r>
              <a:rPr lang="en-US" dirty="0" smtClean="0"/>
              <a:t>“Be submissive” is imperative in the Greek</a:t>
            </a:r>
          </a:p>
          <a:p>
            <a:r>
              <a:rPr lang="en-US" dirty="0" smtClean="0"/>
              <a:t>“Fitting” implies a proper Christian attitude</a:t>
            </a:r>
          </a:p>
          <a:p>
            <a:r>
              <a:rPr lang="en-US" dirty="0" smtClean="0"/>
              <a:t>The household code that begins here shows Christian principles but no compendium of case law</a:t>
            </a:r>
            <a:endParaRPr lang="en-US" dirty="0"/>
          </a:p>
        </p:txBody>
      </p:sp>
      <p:sp>
        <p:nvSpPr>
          <p:cNvPr id="8" name="Content Placeholder 7"/>
          <p:cNvSpPr>
            <a:spLocks noGrp="1"/>
          </p:cNvSpPr>
          <p:nvPr>
            <p:ph sz="quarter" idx="11"/>
          </p:nvPr>
        </p:nvSpPr>
        <p:spPr/>
        <p:txBody>
          <a:bodyPr/>
          <a:lstStyle/>
          <a:p>
            <a:r>
              <a:rPr lang="en-US" dirty="0" smtClean="0"/>
              <a:t>Colossians 3:18  (HCSB)</a:t>
            </a:r>
          </a:p>
          <a:p>
            <a:pPr lvl="1"/>
            <a:r>
              <a:rPr lang="en-US" dirty="0" smtClean="0"/>
              <a:t>Wives, be submissive to your husbands, </a:t>
            </a:r>
            <a:r>
              <a:rPr lang="en-US" dirty="0" smtClean="0">
                <a:solidFill>
                  <a:srgbClr val="0D1CAB"/>
                </a:solidFill>
              </a:rPr>
              <a:t>as is fitting </a:t>
            </a:r>
            <a:r>
              <a:rPr lang="en-US" dirty="0" smtClean="0"/>
              <a:t>in the Lord.</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Husbands With Christian Love</a:t>
            </a:r>
            <a:endParaRPr lang="en-US" dirty="0"/>
          </a:p>
        </p:txBody>
      </p:sp>
      <p:sp>
        <p:nvSpPr>
          <p:cNvPr id="3" name="Text Placeholder 2"/>
          <p:cNvSpPr>
            <a:spLocks noGrp="1"/>
          </p:cNvSpPr>
          <p:nvPr>
            <p:ph type="body" sz="quarter" idx="10"/>
          </p:nvPr>
        </p:nvSpPr>
        <p:spPr/>
        <p:txBody>
          <a:bodyPr/>
          <a:lstStyle/>
          <a:p>
            <a:r>
              <a:rPr lang="en-US" dirty="0" smtClean="0"/>
              <a:t>“Love” is </a:t>
            </a:r>
            <a:r>
              <a:rPr lang="en-US" i="1" dirty="0" err="1" smtClean="0"/>
              <a:t>agapao</a:t>
            </a:r>
            <a:r>
              <a:rPr lang="en-US" dirty="0" smtClean="0"/>
              <a:t>_ and is imperative</a:t>
            </a:r>
          </a:p>
          <a:p>
            <a:r>
              <a:rPr lang="en-US" dirty="0" smtClean="0"/>
              <a:t>“Not bitter” is also in the imperative</a:t>
            </a:r>
          </a:p>
          <a:p>
            <a:r>
              <a:rPr lang="en-US" dirty="0" smtClean="0"/>
              <a:t>This Christian teaching stands out from typical pagan ideas of the time</a:t>
            </a:r>
            <a:endParaRPr lang="en-US" dirty="0"/>
          </a:p>
        </p:txBody>
      </p:sp>
      <p:sp>
        <p:nvSpPr>
          <p:cNvPr id="4" name="Content Placeholder 3"/>
          <p:cNvSpPr>
            <a:spLocks noGrp="1"/>
          </p:cNvSpPr>
          <p:nvPr>
            <p:ph sz="quarter" idx="11"/>
          </p:nvPr>
        </p:nvSpPr>
        <p:spPr/>
        <p:txBody>
          <a:bodyPr/>
          <a:lstStyle/>
          <a:p>
            <a:r>
              <a:rPr lang="en-US" dirty="0" smtClean="0"/>
              <a:t>Colossians 3:19  (HCSB)</a:t>
            </a:r>
          </a:p>
          <a:p>
            <a:pPr lvl="1"/>
            <a:r>
              <a:rPr lang="en-US" dirty="0" smtClean="0"/>
              <a:t>Husbands</a:t>
            </a:r>
            <a:r>
              <a:rPr lang="en-US" dirty="0" smtClean="0"/>
              <a:t>, </a:t>
            </a:r>
            <a:r>
              <a:rPr lang="en-US" dirty="0" smtClean="0">
                <a:solidFill>
                  <a:srgbClr val="0D1CAB"/>
                </a:solidFill>
              </a:rPr>
              <a:t>love your </a:t>
            </a:r>
            <a:r>
              <a:rPr lang="en-US" dirty="0" smtClean="0">
                <a:solidFill>
                  <a:srgbClr val="0D1CAB"/>
                </a:solidFill>
              </a:rPr>
              <a:t>wives </a:t>
            </a:r>
            <a:r>
              <a:rPr lang="en-US" dirty="0" smtClean="0"/>
              <a:t>and </a:t>
            </a:r>
            <a:r>
              <a:rPr lang="en-US" dirty="0" smtClean="0">
                <a:solidFill>
                  <a:srgbClr val="C00000"/>
                </a:solidFill>
              </a:rPr>
              <a:t>don’t be bitter  </a:t>
            </a:r>
            <a:r>
              <a:rPr lang="en-US" dirty="0" smtClean="0"/>
              <a:t>toward them.</a:t>
            </a:r>
            <a:endParaRPr lang="en-US" dirty="0"/>
          </a:p>
        </p:txBody>
      </p:sp>
    </p:spTree>
    <p:extLst>
      <p:ext uri="{BB962C8B-B14F-4D97-AF65-F5344CB8AC3E}">
        <p14:creationId xmlns:p14="http://schemas.microsoft.com/office/powerpoint/2010/main" val="3001973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Implications and Applications</a:t>
            </a:r>
            <a:endParaRPr lang="en-US" dirty="0"/>
          </a:p>
        </p:txBody>
      </p:sp>
      <p:sp>
        <p:nvSpPr>
          <p:cNvPr id="2" name="Content Placeholder 1"/>
          <p:cNvSpPr>
            <a:spLocks noGrp="1"/>
          </p:cNvSpPr>
          <p:nvPr>
            <p:ph type="body" sz="quarter" idx="10"/>
          </p:nvPr>
        </p:nvSpPr>
        <p:spPr/>
        <p:txBody>
          <a:bodyPr/>
          <a:lstStyle/>
          <a:p>
            <a:r>
              <a:rPr lang="en-US" dirty="0" smtClean="0"/>
              <a:t>We must not compartmentalize our lives</a:t>
            </a:r>
          </a:p>
          <a:p>
            <a:r>
              <a:rPr lang="en-US" dirty="0" smtClean="0"/>
              <a:t>Christian virtues are to hold sway in our marriages</a:t>
            </a:r>
          </a:p>
          <a:p>
            <a:r>
              <a:rPr lang="en-US" dirty="0" smtClean="0"/>
              <a:t>Bitterness is a poison we must not allow in our lives</a:t>
            </a:r>
          </a:p>
          <a:p>
            <a:endParaRPr lang="en-US" dirty="0" smtClean="0"/>
          </a:p>
          <a:p>
            <a:endParaRPr lang="en-US" dirty="0" smtClean="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Thankfully Doing All to and for God</a:t>
            </a:r>
            <a:endParaRPr lang="en-US" dirty="0"/>
          </a:p>
        </p:txBody>
      </p:sp>
      <p:sp>
        <p:nvSpPr>
          <p:cNvPr id="2" name="Text Placeholder 1"/>
          <p:cNvSpPr>
            <a:spLocks noGrp="1"/>
          </p:cNvSpPr>
          <p:nvPr>
            <p:ph type="body" sz="quarter" idx="10"/>
          </p:nvPr>
        </p:nvSpPr>
        <p:spPr/>
        <p:txBody>
          <a:bodyPr/>
          <a:lstStyle/>
          <a:p>
            <a:r>
              <a:rPr lang="en-US" dirty="0" smtClean="0"/>
              <a:t>All of our lives are to be lived for Christ</a:t>
            </a:r>
          </a:p>
          <a:p>
            <a:r>
              <a:rPr lang="en-US" dirty="0" smtClean="0"/>
              <a:t>We cannot rightly live part of our lives for self and the world and make faith something separate</a:t>
            </a:r>
          </a:p>
          <a:p>
            <a:r>
              <a:rPr lang="en-US" dirty="0" smtClean="0"/>
              <a:t>Living for Christ means bringing thankful praise through Him to God</a:t>
            </a:r>
            <a:endParaRPr lang="en-US" dirty="0"/>
          </a:p>
        </p:txBody>
      </p:sp>
      <p:sp>
        <p:nvSpPr>
          <p:cNvPr id="3" name="Content Placeholder 2"/>
          <p:cNvSpPr>
            <a:spLocks noGrp="1"/>
          </p:cNvSpPr>
          <p:nvPr>
            <p:ph sz="quarter" idx="11"/>
          </p:nvPr>
        </p:nvSpPr>
        <p:spPr/>
        <p:txBody>
          <a:bodyPr/>
          <a:lstStyle/>
          <a:p>
            <a:r>
              <a:rPr lang="en-US" dirty="0" smtClean="0"/>
              <a:t>1Corinthians 10:31  (NASB)</a:t>
            </a:r>
          </a:p>
          <a:p>
            <a:pPr lvl="1"/>
            <a:r>
              <a:rPr lang="en-US" dirty="0" smtClean="0"/>
              <a:t>Whether, then, you eat or drink or whatever you do, </a:t>
            </a:r>
            <a:r>
              <a:rPr lang="en-US" dirty="0" smtClean="0">
                <a:solidFill>
                  <a:srgbClr val="C00000"/>
                </a:solidFill>
              </a:rPr>
              <a:t>do all to the glory of God</a:t>
            </a:r>
            <a:r>
              <a:rPr lang="en-US" dirty="0" smtClean="0"/>
              <a:t>.</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Christian Virtues Must Hold Sway</a:t>
            </a:r>
            <a:endParaRPr lang="en-US" dirty="0"/>
          </a:p>
        </p:txBody>
      </p:sp>
      <p:sp>
        <p:nvSpPr>
          <p:cNvPr id="7" name="Content Placeholder 6"/>
          <p:cNvSpPr>
            <a:spLocks noGrp="1"/>
          </p:cNvSpPr>
          <p:nvPr>
            <p:ph sz="quarter" idx="11"/>
          </p:nvPr>
        </p:nvSpPr>
        <p:spPr/>
        <p:txBody>
          <a:bodyPr/>
          <a:lstStyle/>
          <a:p>
            <a:r>
              <a:rPr lang="en-US" dirty="0" smtClean="0"/>
              <a:t>Colossians 3:12, 13  (NASB)</a:t>
            </a:r>
          </a:p>
          <a:p>
            <a:pPr lvl="1"/>
            <a:r>
              <a:rPr lang="en-US" dirty="0" smtClean="0"/>
              <a:t>So, as those who have been chosen of God, holy and beloved, put on a heart of </a:t>
            </a:r>
            <a:r>
              <a:rPr lang="en-US" dirty="0" smtClean="0">
                <a:solidFill>
                  <a:srgbClr val="C00000"/>
                </a:solidFill>
              </a:rPr>
              <a:t>compassion, kindness, humility, gentleness and patience; </a:t>
            </a:r>
            <a:r>
              <a:rPr lang="en-US" dirty="0" smtClean="0"/>
              <a:t> bearing with one another, and forgiving each other, whoever has a complaint against anyone; just as </a:t>
            </a:r>
            <a:r>
              <a:rPr lang="en-US" dirty="0" smtClean="0">
                <a:solidFill>
                  <a:srgbClr val="0D1CAB"/>
                </a:solidFill>
              </a:rPr>
              <a:t>the Lord forgave you</a:t>
            </a:r>
            <a:r>
              <a:rPr lang="en-US" dirty="0" smtClean="0"/>
              <a:t>, so also should </a:t>
            </a:r>
            <a:r>
              <a:rPr lang="en-US" dirty="0" smtClean="0"/>
              <a:t>you.</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We Must Avoid Bitterness</a:t>
            </a:r>
            <a:endParaRPr lang="en-US" dirty="0"/>
          </a:p>
        </p:txBody>
      </p:sp>
      <p:sp>
        <p:nvSpPr>
          <p:cNvPr id="6" name="Text Placeholder 5"/>
          <p:cNvSpPr>
            <a:spLocks noGrp="1"/>
          </p:cNvSpPr>
          <p:nvPr>
            <p:ph type="body" sz="quarter" idx="10"/>
          </p:nvPr>
        </p:nvSpPr>
        <p:spPr/>
        <p:txBody>
          <a:bodyPr/>
          <a:lstStyle/>
          <a:p>
            <a:r>
              <a:rPr lang="en-US" dirty="0" smtClean="0"/>
              <a:t>See Genesis 27:34, 41 for Esau’s bitterness</a:t>
            </a:r>
          </a:p>
          <a:p>
            <a:r>
              <a:rPr lang="en-US" dirty="0" smtClean="0"/>
              <a:t>Esau refused to submit to God’s purposes and covenant where there was blessing</a:t>
            </a:r>
            <a:endParaRPr lang="en-US" dirty="0"/>
          </a:p>
        </p:txBody>
      </p:sp>
      <p:sp>
        <p:nvSpPr>
          <p:cNvPr id="7" name="Content Placeholder 6"/>
          <p:cNvSpPr>
            <a:spLocks noGrp="1"/>
          </p:cNvSpPr>
          <p:nvPr>
            <p:ph sz="quarter" idx="11"/>
          </p:nvPr>
        </p:nvSpPr>
        <p:spPr/>
        <p:txBody>
          <a:bodyPr/>
          <a:lstStyle/>
          <a:p>
            <a:r>
              <a:rPr lang="en-US" dirty="0" smtClean="0"/>
              <a:t>Hebrews 12:15, 16  (NASB)</a:t>
            </a:r>
          </a:p>
          <a:p>
            <a:pPr lvl="1"/>
            <a:r>
              <a:rPr lang="en-US" dirty="0" smtClean="0"/>
              <a:t>See to it that no one comes </a:t>
            </a:r>
            <a:r>
              <a:rPr lang="en-US" dirty="0" smtClean="0">
                <a:solidFill>
                  <a:srgbClr val="7030A0"/>
                </a:solidFill>
              </a:rPr>
              <a:t>short of the grace of God</a:t>
            </a:r>
            <a:r>
              <a:rPr lang="en-US" dirty="0" smtClean="0"/>
              <a:t>; </a:t>
            </a:r>
            <a:r>
              <a:rPr lang="en-US" dirty="0" smtClean="0">
                <a:solidFill>
                  <a:srgbClr val="C00000"/>
                </a:solidFill>
              </a:rPr>
              <a:t>that no root of bitterness springing up causes trouble</a:t>
            </a:r>
            <a:r>
              <a:rPr lang="en-US" dirty="0" smtClean="0"/>
              <a:t>, and by it many be defiled; that there be no immoral or godless person like Esau, who sold his own birthright for a single meal.</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14751</TotalTime>
  <Words>729</Words>
  <Application>Microsoft Office PowerPoint</Application>
  <PresentationFormat>On-screen Show (4:3)</PresentationFormat>
  <Paragraphs>83</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Lucida Sans Unicode</vt:lpstr>
      <vt:lpstr>Verdana</vt:lpstr>
      <vt:lpstr>Wingdings</vt:lpstr>
      <vt:lpstr>Wingdings 2</vt:lpstr>
      <vt:lpstr>Concourse</vt:lpstr>
      <vt:lpstr>Being Thankful and Not Bitter</vt:lpstr>
      <vt:lpstr>Doing All in Light of Christ</vt:lpstr>
      <vt:lpstr>Be Thankful in All Things</vt:lpstr>
      <vt:lpstr>Fitting Submission of Wives</vt:lpstr>
      <vt:lpstr>Husbands With Christian Love</vt:lpstr>
      <vt:lpstr>Implications and Applications</vt:lpstr>
      <vt:lpstr>Thankfully Doing All to and for God</vt:lpstr>
      <vt:lpstr>Christian Virtues Must Hold Sway</vt:lpstr>
      <vt:lpstr>We Must Avoid Bitterness</vt:lpstr>
      <vt:lpstr>Grace and Wisdom Come Through the Cross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693</cp:revision>
  <cp:lastPrinted>2015-08-29T13:20:08Z</cp:lastPrinted>
  <dcterms:created xsi:type="dcterms:W3CDTF">2014-02-05T15:11:40Z</dcterms:created>
  <dcterms:modified xsi:type="dcterms:W3CDTF">2015-08-29T13:20:49Z</dcterms:modified>
</cp:coreProperties>
</file>