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82" r:id="rId4"/>
    <p:sldId id="283" r:id="rId5"/>
    <p:sldId id="286" r:id="rId6"/>
    <p:sldId id="269" r:id="rId7"/>
    <p:sldId id="268" r:id="rId8"/>
    <p:sldId id="284" r:id="rId9"/>
    <p:sldId id="274" r:id="rId10"/>
    <p:sldId id="280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288" userDrawn="1">
          <p15:clr>
            <a:srgbClr val="A4A3A4"/>
          </p15:clr>
        </p15:guide>
        <p15:guide id="3" orient="horz" pos="624" userDrawn="1">
          <p15:clr>
            <a:srgbClr val="A4A3A4"/>
          </p15:clr>
        </p15:guide>
        <p15:guide id="4" pos="5472" userDrawn="1">
          <p15:clr>
            <a:srgbClr val="A4A3A4"/>
          </p15:clr>
        </p15:guide>
        <p15:guide id="5" orient="horz" pos="8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1CAB"/>
    <a:srgbClr val="009900"/>
    <a:srgbClr val="336600"/>
    <a:srgbClr val="009A46"/>
    <a:srgbClr val="FF0066"/>
    <a:srgbClr val="669900"/>
    <a:srgbClr val="486B70"/>
    <a:srgbClr val="768A76"/>
    <a:srgbClr val="527B80"/>
    <a:srgbClr val="5279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721" autoAdjust="0"/>
    <p:restoredTop sz="94434" autoAdjust="0"/>
  </p:normalViewPr>
  <p:slideViewPr>
    <p:cSldViewPr>
      <p:cViewPr varScale="1">
        <p:scale>
          <a:sx n="71" d="100"/>
          <a:sy n="71" d="100"/>
        </p:scale>
        <p:origin x="984" y="54"/>
      </p:cViewPr>
      <p:guideLst>
        <p:guide orient="horz" pos="96"/>
        <p:guide pos="288"/>
        <p:guide orient="horz" pos="624"/>
        <p:guide pos="5472"/>
        <p:guide orient="horz" pos="8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>
        <p:scale>
          <a:sx n="100" d="100"/>
          <a:sy n="100" d="100"/>
        </p:scale>
        <p:origin x="1662" y="-290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79" y="8809022"/>
            <a:ext cx="2119765" cy="591909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124199" y="8851571"/>
            <a:ext cx="3753295" cy="481549"/>
          </a:xfrm>
          <a:prstGeom prst="rect">
            <a:avLst/>
          </a:prstGeom>
        </p:spPr>
        <p:txBody>
          <a:bodyPr vert="horz" lIns="95866" tIns="47933" rIns="95866" bIns="47933" rtlCol="0" anchor="ctr" anchorCtr="0"/>
          <a:lstStyle>
            <a:lvl1pPr algn="r">
              <a:defRPr sz="1300"/>
            </a:lvl1pPr>
          </a:lstStyle>
          <a:p>
            <a:pPr algn="l" defTabSz="1198321">
              <a:tabLst>
                <a:tab pos="3654880" algn="r"/>
              </a:tabLst>
            </a:pPr>
            <a:r>
              <a:rPr lang="en-US" dirty="0" err="1"/>
              <a:t>g</a:t>
            </a:r>
            <a:r>
              <a:rPr lang="en-US" dirty="0" err="1" smtClean="0"/>
              <a:t>gf.church</a:t>
            </a:r>
            <a:r>
              <a:rPr lang="en-US" dirty="0" smtClean="0"/>
              <a:t>	Page </a:t>
            </a:r>
            <a:fld id="{EDB2B2A1-32A7-43D3-85C6-9E5B68A11F74}" type="slidenum">
              <a:rPr lang="en-US" smtClean="0"/>
              <a:pPr algn="l" defTabSz="1198321">
                <a:tabLst>
                  <a:tab pos="3654880" algn="r"/>
                </a:tabLst>
              </a:pPr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6187" y="288309"/>
            <a:ext cx="3538431" cy="558467"/>
          </a:xfrm>
          <a:prstGeom prst="rect">
            <a:avLst/>
          </a:prstGeom>
          <a:noFill/>
        </p:spPr>
        <p:txBody>
          <a:bodyPr wrap="none" lIns="95866" tIns="47933" rIns="95866" bIns="47933" rtlCol="0">
            <a:spAutoFit/>
          </a:bodyPr>
          <a:lstStyle/>
          <a:p>
            <a:r>
              <a:rPr lang="en-US" sz="1500" dirty="0"/>
              <a:t>Serving in Light of Eschatological Judgment</a:t>
            </a:r>
            <a:br>
              <a:rPr lang="en-US" sz="1500" dirty="0"/>
            </a:br>
            <a:r>
              <a:rPr lang="en-US" sz="1500" dirty="0"/>
              <a:t>Colossians 3:23-4:1</a:t>
            </a:r>
            <a:endParaRPr lang="en-US" sz="1500" dirty="0"/>
          </a:p>
        </p:txBody>
      </p:sp>
      <p:sp>
        <p:nvSpPr>
          <p:cNvPr id="5" name="TextBox 4"/>
          <p:cNvSpPr txBox="1"/>
          <p:nvPr/>
        </p:nvSpPr>
        <p:spPr>
          <a:xfrm>
            <a:off x="5534255" y="332617"/>
            <a:ext cx="1262743" cy="496912"/>
          </a:xfrm>
          <a:prstGeom prst="rect">
            <a:avLst/>
          </a:prstGeom>
          <a:noFill/>
        </p:spPr>
        <p:txBody>
          <a:bodyPr wrap="none" lIns="95866" tIns="47933" rIns="95866" bIns="47933" rtlCol="0">
            <a:spAutoFit/>
          </a:bodyPr>
          <a:lstStyle/>
          <a:p>
            <a:pPr algn="r"/>
            <a:r>
              <a:rPr lang="en-US" sz="1300" dirty="0"/>
              <a:t>09/27/15</a:t>
            </a:r>
          </a:p>
          <a:p>
            <a:pPr algn="r"/>
            <a:r>
              <a:rPr lang="en-US" sz="1300" dirty="0"/>
              <a:t>by Bob DeWaay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772030102"/>
      </p:ext>
    </p:extLst>
  </p:cSld>
  <p:clrMap bg1="lt1" tx1="dk1" bg2="lt2" tx2="dk2" accent1="accent1" accent2="accent2" accent3="accent3" accent4="accent4" accent5="accent5" accent6="accent6" hlink="hlink" folHlink="folHlink"/>
  <p:hf hdr="0" dt="0"/>
  <p:extLst mod="1">
    <p:ext uri="{56416CCD-93CA-4268-BC5B-53C4BB910035}">
      <p15:sldGuideLst xmlns:p15="http://schemas.microsoft.com/office/powerpoint/2012/main">
        <p15:guide id="1" orient="horz" pos="450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33CF0762-2550-4DDF-AD3A-0610BA36CAF8}" type="datetimeFigureOut">
              <a:rPr lang="en-US" smtClean="0"/>
              <a:pPr/>
              <a:t>9/24/2015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4763" y="669925"/>
            <a:ext cx="4802187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r>
              <a:rPr lang="en-US" smtClean="0"/>
              <a:t>Gospel Fruit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34F010B0-0E12-42F5-B6F7-9ABF38D2BB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422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58657">
              <a:defRPr/>
            </a:pPr>
            <a:r>
              <a:rPr lang="en-US" sz="1300" dirty="0"/>
              <a:t>COL 3:23 Whatever you do, do your work heartily, as for the Lord rather than for men,</a:t>
            </a:r>
          </a:p>
          <a:p>
            <a:pPr defTabSz="958657">
              <a:defRPr/>
            </a:pPr>
            <a:r>
              <a:rPr lang="en-US" sz="1300" dirty="0"/>
              <a:t>COL 3:24 knowing that from the Lord you will receive the reward of the inheritance. It is the Lord Christ whom you serve.</a:t>
            </a:r>
          </a:p>
          <a:p>
            <a:pPr defTabSz="958657">
              <a:defRPr/>
            </a:pPr>
            <a:r>
              <a:rPr lang="en-US" sz="1300" dirty="0"/>
              <a:t>COL 3:25 For he who does wrong will receive the consequences of the wrong which he has done, and that without partiality.</a:t>
            </a:r>
          </a:p>
          <a:p>
            <a:pPr defTabSz="958657">
              <a:defRPr/>
            </a:pPr>
            <a:r>
              <a:rPr lang="en-US" sz="1300" dirty="0"/>
              <a:t>COL 4:1 Masters, grant to your slaves justice and fairness, knowing that you too have a Master in heaven.</a:t>
            </a:r>
          </a:p>
          <a:p>
            <a:pPr defTabSz="958657">
              <a:defRPr/>
            </a:pPr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269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74763" y="669925"/>
            <a:ext cx="4802187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Gospel Fruit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3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82362"/>
          </a:xfrm>
          <a:solidFill>
            <a:srgbClr val="527B80"/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54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3200" u="none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Verse +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3048000"/>
            <a:ext cx="8229600" cy="3276600"/>
          </a:xfrm>
        </p:spPr>
        <p:txBody>
          <a:bodyPr>
            <a:noAutofit/>
          </a:bodyPr>
          <a:lstStyle>
            <a:lvl1pPr marL="225425" indent="-225425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defRPr sz="3000" u="none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457200" y="1268896"/>
            <a:ext cx="8229600" cy="1626704"/>
          </a:xfrm>
        </p:spPr>
        <p:txBody>
          <a:bodyPr>
            <a:noAutofit/>
          </a:bodyPr>
          <a:lstStyle>
            <a:lvl1pPr mar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b="1"/>
            </a:lvl1pPr>
            <a:lvl2pPr marL="119063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/>
            </a:lvl2pPr>
            <a:lvl3pPr marL="630936" indent="0">
              <a:buFontTx/>
              <a:buNone/>
              <a:defRPr/>
            </a:lvl3pPr>
            <a:lvl4pPr marL="914400" indent="0">
              <a:buFontTx/>
              <a:buNone/>
              <a:defRPr/>
            </a:lvl4pPr>
            <a:lvl5pPr marL="11430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762373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9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Verse + Bulle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4648200"/>
            <a:ext cx="8229600" cy="1676400"/>
          </a:xfrm>
        </p:spPr>
        <p:txBody>
          <a:bodyPr>
            <a:noAutofit/>
          </a:bodyPr>
          <a:lstStyle>
            <a:lvl1pPr marL="225425" indent="-225425">
              <a:lnSpc>
                <a:spcPts val="3200"/>
              </a:lnSpc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defRPr sz="3000" u="none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457200" y="1268896"/>
            <a:ext cx="8229600" cy="3150704"/>
          </a:xfrm>
        </p:spPr>
        <p:txBody>
          <a:bodyPr>
            <a:noAutofit/>
          </a:bodyPr>
          <a:lstStyle>
            <a:lvl1pPr mar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b="1"/>
            </a:lvl1pPr>
            <a:lvl2pPr marL="119063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/>
            </a:lvl2pPr>
            <a:lvl3pPr marL="630936" indent="0">
              <a:buFontTx/>
              <a:buNone/>
              <a:defRPr/>
            </a:lvl3pPr>
            <a:lvl4pPr marL="914400" indent="0">
              <a:buFontTx/>
              <a:buNone/>
              <a:defRPr/>
            </a:lvl4pPr>
            <a:lvl5pPr marL="11430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640424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56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(s)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457200" y="1268896"/>
            <a:ext cx="8229600" cy="4979504"/>
          </a:xfrm>
        </p:spPr>
        <p:txBody>
          <a:bodyPr>
            <a:noAutofit/>
          </a:bodyPr>
          <a:lstStyle>
            <a:lvl1pPr marL="0" indent="0">
              <a:buFontTx/>
              <a:buNone/>
              <a:defRPr b="1"/>
            </a:lvl1pPr>
            <a:lvl2pPr marL="119063" indent="0">
              <a:buFontTx/>
              <a:buNone/>
              <a:defRPr/>
            </a:lvl2pPr>
            <a:lvl3pPr marL="630936" indent="0">
              <a:buFontTx/>
              <a:buNone/>
              <a:defRPr/>
            </a:lvl3pPr>
            <a:lvl4pPr marL="914400" indent="0">
              <a:buFontTx/>
              <a:buNone/>
              <a:defRPr/>
            </a:lvl4pPr>
            <a:lvl5pPr marL="11430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117068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04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lications &amp; Im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1371600"/>
            <a:ext cx="8229600" cy="4724400"/>
          </a:xfrm>
        </p:spPr>
        <p:txBody>
          <a:bodyPr>
            <a:noAutofit/>
          </a:bodyPr>
          <a:lstStyle>
            <a:lvl1pPr>
              <a:lnSpc>
                <a:spcPts val="3600"/>
              </a:lnSpc>
              <a:spcBef>
                <a:spcPts val="0"/>
              </a:spcBef>
              <a:spcAft>
                <a:spcPts val="2400"/>
              </a:spcAft>
              <a:buClr>
                <a:schemeClr val="tx1"/>
              </a:buClr>
              <a:defRPr sz="3200" u="none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04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9900" y="149383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lvl="0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kumimoji="0" lang="en-US" dirty="0" smtClean="0"/>
              <a:t>Click to edit Master text styles</a:t>
            </a:r>
          </a:p>
          <a:p>
            <a:pPr marL="393192" lvl="1" indent="0">
              <a:lnSpc>
                <a:spcPts val="32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kumimoji="0" lang="en-US" dirty="0" smtClean="0"/>
              <a:t>Second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469900" y="6477000"/>
            <a:ext cx="8229600" cy="33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400">
              <a:tabLst>
                <a:tab pos="8004175" algn="r"/>
              </a:tabLst>
            </a:pPr>
            <a:r>
              <a:rPr lang="en-US" sz="18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Serving in Light of Judgment: Colossians 3:23-4:1	</a:t>
            </a:r>
            <a:fld id="{C47A022D-94BD-4F4F-9BC4-5AED66B5181B}" type="slidenum">
              <a:rPr lang="en-US" sz="1800" i="1" smtClean="0">
                <a:solidFill>
                  <a:schemeClr val="tx1"/>
                </a:solidFill>
                <a:latin typeface="Calibri" panose="020F0502020204030204" pitchFamily="34" charset="0"/>
              </a:rPr>
              <a:pPr defTabSz="914400">
                <a:tabLst>
                  <a:tab pos="8004175" algn="r"/>
                </a:tabLst>
              </a:pPr>
              <a:t>‹#›</a:t>
            </a:fld>
            <a:endParaRPr lang="en-US" sz="1800" i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6" r:id="rId3"/>
    <p:sldLayoutId id="2147483665" r:id="rId4"/>
    <p:sldLayoutId id="2147483663" r:id="rId5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tx1"/>
          </a:solidFill>
          <a:effectLst/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rgbClr val="486B70"/>
        </a:buClr>
        <a:buSzPct val="80000"/>
        <a:buFont typeface="Wingdings" panose="05000000000000000000" pitchFamily="2" charset="2"/>
        <a:buChar char="§"/>
        <a:defRPr kumimoji="0" lang="en-US" sz="3200" u="sng" kern="1200" dirty="0" smtClean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274320" indent="0" algn="l" rtl="0" eaLnBrk="1" latinLnBrk="0" hangingPunct="1">
        <a:spcBef>
          <a:spcPts val="324"/>
        </a:spcBef>
        <a:buClr>
          <a:srgbClr val="486B70"/>
        </a:buClr>
        <a:buFont typeface="Verdana" panose="020B0604030504040204" pitchFamily="34" charset="0"/>
        <a:buChar char="-"/>
        <a:defRPr kumimoji="0" lang="en-US" sz="3200" kern="1200" dirty="0" smtClean="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Serving in Light of Eschatological Judgment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31242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Colossians 3:23-4:1</a:t>
            </a:r>
          </a:p>
          <a:p>
            <a:endParaRPr lang="en-US" dirty="0" smtClean="0"/>
          </a:p>
          <a:p>
            <a:r>
              <a:rPr lang="en-US" i="1" dirty="0" smtClean="0"/>
              <a:t>by Bob DeWaay</a:t>
            </a:r>
          </a:p>
          <a:p>
            <a:r>
              <a:rPr lang="en-US" dirty="0" smtClean="0"/>
              <a:t>Gospel of Grace Fellowship</a:t>
            </a:r>
          </a:p>
          <a:p>
            <a:endParaRPr lang="en-US" dirty="0" smtClean="0"/>
          </a:p>
          <a:p>
            <a:r>
              <a:rPr lang="en-US" dirty="0" smtClean="0"/>
              <a:t>September 27,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22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God Does Not Show Partiality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Ephesians 1:7 “In Him we have redemption through His blood, the </a:t>
            </a:r>
            <a:r>
              <a:rPr lang="en-US" smtClean="0">
                <a:solidFill>
                  <a:srgbClr val="0D1CAB"/>
                </a:solidFill>
              </a:rPr>
              <a:t>forgiveness of our trespasses</a:t>
            </a:r>
            <a:r>
              <a:rPr lang="en-US" smtClean="0"/>
              <a:t>, according to the riches of His grace.”</a:t>
            </a:r>
          </a:p>
          <a:p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Romans 2:9-11</a:t>
            </a:r>
            <a:r>
              <a:rPr lang="en-US" u="none" dirty="0" smtClean="0"/>
              <a:t>  (NASB)</a:t>
            </a:r>
          </a:p>
          <a:p>
            <a:pPr lvl="1"/>
            <a:r>
              <a:rPr lang="en-US" dirty="0" smtClean="0"/>
              <a:t>There will be tribulation and distress for every soul of man who does evil, of the Jew first and also of the Greek, but </a:t>
            </a:r>
            <a:r>
              <a:rPr lang="en-US" dirty="0" smtClean="0">
                <a:solidFill>
                  <a:srgbClr val="C00000"/>
                </a:solidFill>
              </a:rPr>
              <a:t>glory and honor and peace to everyone who does good</a:t>
            </a:r>
            <a:r>
              <a:rPr lang="en-US" dirty="0" smtClean="0"/>
              <a:t>, to the Jew first and also to the Greek. For </a:t>
            </a:r>
            <a:r>
              <a:rPr lang="en-US" dirty="0" smtClean="0">
                <a:solidFill>
                  <a:srgbClr val="0D1CAB"/>
                </a:solidFill>
              </a:rPr>
              <a:t>there is no partiality with God.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All </a:t>
            </a:r>
            <a:r>
              <a:rPr lang="en-US" dirty="0"/>
              <a:t>f</a:t>
            </a:r>
            <a:r>
              <a:rPr lang="en-US" dirty="0" smtClean="0"/>
              <a:t>or the </a:t>
            </a:r>
            <a:r>
              <a:rPr lang="en-US" dirty="0" smtClean="0"/>
              <a:t>Lord</a:t>
            </a:r>
            <a:endParaRPr lang="en-US" dirty="0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0"/>
          </p:nvPr>
        </p:nvSpPr>
        <p:spPr>
          <a:xfrm>
            <a:off x="381000" y="3124200"/>
            <a:ext cx="8458200" cy="2971800"/>
          </a:xfrm>
        </p:spPr>
        <p:txBody>
          <a:bodyPr/>
          <a:lstStyle/>
          <a:p>
            <a:r>
              <a:rPr lang="en-US" dirty="0" smtClean="0"/>
              <a:t>“Whatever you do” is literal and comprehensive</a:t>
            </a:r>
          </a:p>
          <a:p>
            <a:r>
              <a:rPr lang="en-US" dirty="0" smtClean="0"/>
              <a:t>In the Greek it says “from the soul” (heartily)</a:t>
            </a:r>
          </a:p>
          <a:p>
            <a:r>
              <a:rPr lang="en-US" dirty="0" smtClean="0"/>
              <a:t>Men are unjust but God is always perfectly just</a:t>
            </a:r>
          </a:p>
          <a:p>
            <a:r>
              <a:rPr lang="en-US" dirty="0" smtClean="0"/>
              <a:t>For the Christian, nothing is truly mundane</a:t>
            </a:r>
          </a:p>
          <a:p>
            <a:r>
              <a:rPr lang="en-US" dirty="0" smtClean="0"/>
              <a:t>“Work” is </a:t>
            </a:r>
            <a:r>
              <a:rPr lang="en-US" dirty="0" smtClean="0">
                <a:solidFill>
                  <a:srgbClr val="C00000"/>
                </a:solidFill>
              </a:rPr>
              <a:t>imperative</a:t>
            </a:r>
            <a:r>
              <a:rPr lang="en-US" dirty="0" smtClean="0"/>
              <a:t> in the Greek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Colossians 3:23</a:t>
            </a:r>
            <a:r>
              <a:rPr lang="en-US" u="none" dirty="0" smtClean="0"/>
              <a:t> (NASB)</a:t>
            </a:r>
          </a:p>
          <a:p>
            <a:pPr lvl="1"/>
            <a:r>
              <a:rPr lang="en-US" b="0" u="none" dirty="0" smtClean="0"/>
              <a:t>Whatever you do, </a:t>
            </a:r>
            <a:r>
              <a:rPr lang="en-US" b="0" u="none" dirty="0" smtClean="0">
                <a:solidFill>
                  <a:srgbClr val="C00000"/>
                </a:solidFill>
              </a:rPr>
              <a:t>do your work heartily</a:t>
            </a:r>
            <a:r>
              <a:rPr lang="en-US" b="0" u="none" dirty="0" smtClean="0"/>
              <a:t>, as for the Lord rather than for men</a:t>
            </a: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Rewards Faithful Service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57200" y="3276600"/>
            <a:ext cx="8229600" cy="3048000"/>
          </a:xfrm>
        </p:spPr>
        <p:txBody>
          <a:bodyPr/>
          <a:lstStyle/>
          <a:p>
            <a:r>
              <a:rPr lang="en-US" dirty="0" smtClean="0"/>
              <a:t>“Serve” is </a:t>
            </a:r>
            <a:r>
              <a:rPr lang="en-US" dirty="0" smtClean="0">
                <a:solidFill>
                  <a:srgbClr val="C00000"/>
                </a:solidFill>
              </a:rPr>
              <a:t>imperative</a:t>
            </a:r>
            <a:r>
              <a:rPr lang="en-US" dirty="0" smtClean="0"/>
              <a:t> in the Greek</a:t>
            </a:r>
          </a:p>
          <a:p>
            <a:r>
              <a:rPr lang="en-US" dirty="0" smtClean="0"/>
              <a:t>Knowing the truth about eternal justice gives present motivation</a:t>
            </a:r>
          </a:p>
          <a:p>
            <a:r>
              <a:rPr lang="en-US" dirty="0" smtClean="0"/>
              <a:t>Even if we have no inheritance in this life, we have an eternal one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Colossians 3:24</a:t>
            </a:r>
            <a:r>
              <a:rPr lang="en-US" u="none" dirty="0" smtClean="0"/>
              <a:t>  (NET)</a:t>
            </a:r>
          </a:p>
          <a:p>
            <a:pPr lvl="1"/>
            <a:r>
              <a:rPr lang="en-US" b="0" u="none" dirty="0" smtClean="0"/>
              <a:t>because you know that you will receive your inheritance from the Lord as the reward. </a:t>
            </a:r>
            <a:r>
              <a:rPr lang="en-US" b="0" u="none" dirty="0" smtClean="0">
                <a:solidFill>
                  <a:srgbClr val="C00000"/>
                </a:solidFill>
              </a:rPr>
              <a:t>Serve the Lord Christ</a:t>
            </a: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God </a:t>
            </a:r>
            <a:r>
              <a:rPr lang="en-US" dirty="0" smtClean="0"/>
              <a:t>Is </a:t>
            </a:r>
            <a:r>
              <a:rPr lang="en-US" dirty="0" smtClean="0"/>
              <a:t>Impartial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57200" y="3173896"/>
            <a:ext cx="8229600" cy="3150704"/>
          </a:xfrm>
        </p:spPr>
        <p:txBody>
          <a:bodyPr/>
          <a:lstStyle/>
          <a:p>
            <a:r>
              <a:rPr lang="en-US" dirty="0" smtClean="0"/>
              <a:t>This truth applies to all, in context: slaves and slave owners</a:t>
            </a:r>
          </a:p>
          <a:p>
            <a:r>
              <a:rPr lang="en-US" dirty="0" smtClean="0"/>
              <a:t>Judgment is eternal and includes actions</a:t>
            </a:r>
          </a:p>
          <a:p>
            <a:r>
              <a:rPr lang="en-US" dirty="0" smtClean="0"/>
              <a:t>The wrong-doer will bear the results of his own actions</a:t>
            </a:r>
          </a:p>
          <a:p>
            <a:r>
              <a:rPr lang="en-US" dirty="0" smtClean="0"/>
              <a:t>God is not impressed by worldly status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Colossians 3:25</a:t>
            </a:r>
            <a:r>
              <a:rPr lang="en-US" u="none" dirty="0" smtClean="0"/>
              <a:t>  (NASB)</a:t>
            </a:r>
          </a:p>
          <a:p>
            <a:pPr lvl="1"/>
            <a:r>
              <a:rPr lang="en-US" dirty="0" smtClean="0"/>
              <a:t>For he who does wrong will receive the consequences of the wrong which he has done, and that </a:t>
            </a:r>
            <a:r>
              <a:rPr lang="en-US" dirty="0" smtClean="0">
                <a:solidFill>
                  <a:srgbClr val="C00000"/>
                </a:solidFill>
              </a:rPr>
              <a:t>without partiality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Christian Masters Are to </a:t>
            </a:r>
            <a:r>
              <a:rPr lang="en-US" dirty="0" smtClean="0"/>
              <a:t>Be </a:t>
            </a:r>
            <a:r>
              <a:rPr lang="en-US" dirty="0" smtClean="0"/>
              <a:t>Equitable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57200" y="3173896"/>
            <a:ext cx="8229600" cy="3150704"/>
          </a:xfrm>
        </p:spPr>
        <p:txBody>
          <a:bodyPr/>
          <a:lstStyle/>
          <a:p>
            <a:r>
              <a:rPr lang="en-US" dirty="0" smtClean="0"/>
              <a:t>We all have a Master in heaven</a:t>
            </a:r>
          </a:p>
          <a:p>
            <a:r>
              <a:rPr lang="en-US" dirty="0" smtClean="0"/>
              <a:t>“Grant” is </a:t>
            </a:r>
            <a:r>
              <a:rPr lang="en-US" dirty="0" smtClean="0">
                <a:solidFill>
                  <a:srgbClr val="C00000"/>
                </a:solidFill>
              </a:rPr>
              <a:t>imperative</a:t>
            </a:r>
            <a:r>
              <a:rPr lang="en-US" dirty="0" smtClean="0"/>
              <a:t> in the Greek</a:t>
            </a:r>
          </a:p>
          <a:p>
            <a:r>
              <a:rPr lang="en-US" dirty="0" smtClean="0"/>
              <a:t>All are accountable to God and should live accordingly</a:t>
            </a:r>
          </a:p>
          <a:p>
            <a:r>
              <a:rPr lang="en-US" dirty="0" smtClean="0"/>
              <a:t>We should have a godly response to life situations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Colossians 4:1</a:t>
            </a:r>
            <a:r>
              <a:rPr lang="en-US" u="none" dirty="0" smtClean="0"/>
              <a:t>  (NASB)</a:t>
            </a:r>
          </a:p>
          <a:p>
            <a:pPr lvl="1"/>
            <a:r>
              <a:rPr lang="en-US" dirty="0" smtClean="0"/>
              <a:t>Masters, grant to your slaves </a:t>
            </a:r>
            <a:r>
              <a:rPr lang="en-US" dirty="0" smtClean="0">
                <a:solidFill>
                  <a:srgbClr val="C00000"/>
                </a:solidFill>
              </a:rPr>
              <a:t>justice and fairness</a:t>
            </a:r>
            <a:r>
              <a:rPr lang="en-US" dirty="0" smtClean="0"/>
              <a:t>, knowing that you too have a Master in heaven.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Implications and Applications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We must by faith do everything for the Lord</a:t>
            </a:r>
          </a:p>
          <a:p>
            <a:r>
              <a:rPr lang="en-US" dirty="0" smtClean="0"/>
              <a:t>The Bible gives eschatological reward as present, ethical motivation</a:t>
            </a:r>
          </a:p>
          <a:p>
            <a:r>
              <a:rPr lang="en-US" dirty="0" smtClean="0"/>
              <a:t>God does not show partiality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All Things </a:t>
            </a:r>
            <a:r>
              <a:rPr lang="en-US" dirty="0" smtClean="0"/>
              <a:t>for </a:t>
            </a: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 smtClean="0"/>
              <a:t>Lord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3276600"/>
            <a:ext cx="8229600" cy="3048000"/>
          </a:xfrm>
        </p:spPr>
        <p:txBody>
          <a:bodyPr/>
          <a:lstStyle/>
          <a:p>
            <a:r>
              <a:rPr lang="en-US" dirty="0" smtClean="0"/>
              <a:t>Outside of Christ everyone lives for self</a:t>
            </a:r>
          </a:p>
          <a:p>
            <a:r>
              <a:rPr lang="en-US" dirty="0" smtClean="0"/>
              <a:t>Living for self causes anger and dissatisfaction</a:t>
            </a:r>
          </a:p>
          <a:p>
            <a:r>
              <a:rPr lang="en-US" dirty="0" smtClean="0"/>
              <a:t>Living for self is temporal and will come to nothing</a:t>
            </a:r>
          </a:p>
          <a:p>
            <a:r>
              <a:rPr lang="en-US" dirty="0" smtClean="0"/>
              <a:t>Living for Christ means joy now and reward in eternity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2Corinthians 5:15</a:t>
            </a:r>
            <a:r>
              <a:rPr lang="en-US" u="none" dirty="0" smtClean="0"/>
              <a:t>  (NASB)</a:t>
            </a:r>
          </a:p>
          <a:p>
            <a:pPr lvl="1"/>
            <a:r>
              <a:rPr lang="en-US" dirty="0" smtClean="0"/>
              <a:t>and He died for all, so that they who live might </a:t>
            </a:r>
            <a:r>
              <a:rPr lang="en-US" dirty="0" smtClean="0">
                <a:solidFill>
                  <a:srgbClr val="C00000"/>
                </a:solidFill>
              </a:rPr>
              <a:t>no longer live for themselves</a:t>
            </a:r>
            <a:r>
              <a:rPr lang="en-US" dirty="0" smtClean="0"/>
              <a:t>, but </a:t>
            </a:r>
            <a:r>
              <a:rPr lang="en-US" dirty="0" smtClean="0">
                <a:solidFill>
                  <a:srgbClr val="0D1CAB"/>
                </a:solidFill>
              </a:rPr>
              <a:t>for Him who died and rose again on their behalf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smtClean="0"/>
              <a:t>Believers Work Because </a:t>
            </a:r>
            <a:r>
              <a:rPr lang="en-US" dirty="0" smtClean="0"/>
              <a:t>the </a:t>
            </a:r>
            <a:r>
              <a:rPr lang="en-US" dirty="0" smtClean="0"/>
              <a:t>Lord Commanded It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4419600"/>
            <a:ext cx="8229600" cy="1905000"/>
          </a:xfrm>
        </p:spPr>
        <p:txBody>
          <a:bodyPr/>
          <a:lstStyle/>
          <a:p>
            <a:pPr marL="365760" lvl="0" indent="-256032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86B70"/>
              </a:buClr>
              <a:defRPr/>
            </a:pPr>
            <a:r>
              <a:rPr lang="en-US" sz="3200" dirty="0"/>
              <a:t>Our work is part of our testimony</a:t>
            </a:r>
          </a:p>
          <a:p>
            <a:pPr marL="365760" lvl="0" indent="-256032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86B70"/>
              </a:buClr>
              <a:defRPr/>
            </a:pPr>
            <a:r>
              <a:rPr lang="en-US" sz="3200" dirty="0"/>
              <a:t>Work is a means God ordained to meet our needs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457200" y="1676400"/>
            <a:ext cx="8229600" cy="2743200"/>
          </a:xfrm>
        </p:spPr>
        <p:txBody>
          <a:bodyPr/>
          <a:lstStyle/>
          <a:p>
            <a:r>
              <a:rPr lang="en-US" dirty="0" smtClean="0"/>
              <a:t>1Thessalonians 4:11, 12</a:t>
            </a:r>
            <a:r>
              <a:rPr lang="en-US" u="none" dirty="0" smtClean="0"/>
              <a:t>  (NASB)</a:t>
            </a:r>
          </a:p>
          <a:p>
            <a:pPr lvl="1"/>
            <a:r>
              <a:rPr lang="en-US" dirty="0" smtClean="0"/>
              <a:t>and to make it your ambition to lead a quiet life and attend to your own business and </a:t>
            </a:r>
            <a:r>
              <a:rPr lang="en-US" dirty="0" smtClean="0">
                <a:solidFill>
                  <a:srgbClr val="C00000"/>
                </a:solidFill>
              </a:rPr>
              <a:t>work with your hands</a:t>
            </a:r>
            <a:r>
              <a:rPr lang="en-US" dirty="0" smtClean="0"/>
              <a:t>, just as we commanded you, so that you will behave properly toward outsiders and </a:t>
            </a:r>
            <a:r>
              <a:rPr lang="en-US" dirty="0" smtClean="0">
                <a:solidFill>
                  <a:srgbClr val="0D1CAB"/>
                </a:solidFill>
              </a:rPr>
              <a:t>not be in any need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228600" y="5105400"/>
            <a:ext cx="8686800" cy="1219200"/>
          </a:xfrm>
          <a:prstGeom prst="rect">
            <a:avLst/>
          </a:prstGeom>
        </p:spPr>
        <p:txBody>
          <a:bodyPr/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86B70"/>
              </a:buClr>
              <a:buSzPct val="80000"/>
              <a:buFont typeface="Wingdings" panose="05000000000000000000" pitchFamily="2" charset="2"/>
              <a:buChar char="§"/>
              <a:tabLst/>
              <a:defRPr/>
            </a:pPr>
            <a:endParaRPr kumimoji="0" lang="en-US" sz="3100" b="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</p:spPr>
        <p:txBody>
          <a:bodyPr/>
          <a:lstStyle/>
          <a:p>
            <a:r>
              <a:rPr lang="en-US" dirty="0" smtClean="0"/>
              <a:t>God Promises Eschatological Reward for Faithful Service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1"/>
          </p:nvPr>
        </p:nvSpPr>
        <p:spPr>
          <a:xfrm>
            <a:off x="457200" y="1676400"/>
            <a:ext cx="8229600" cy="4572000"/>
          </a:xfrm>
        </p:spPr>
        <p:txBody>
          <a:bodyPr/>
          <a:lstStyle/>
          <a:p>
            <a:r>
              <a:rPr lang="en-US" dirty="0" smtClean="0"/>
              <a:t>Hebrews 11:13, 16</a:t>
            </a:r>
            <a:r>
              <a:rPr lang="en-US" u="none" dirty="0" smtClean="0"/>
              <a:t>   (NASB)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All these died in faith</a:t>
            </a:r>
            <a:r>
              <a:rPr lang="en-US" dirty="0" smtClean="0"/>
              <a:t>, without receiving the promises, but having seen them and having welcomed them from a distance, and having confessed that they were strangers and exiles on the earth. . . . But as it is, </a:t>
            </a:r>
            <a:r>
              <a:rPr lang="en-US" dirty="0" smtClean="0">
                <a:solidFill>
                  <a:srgbClr val="0D1CAB"/>
                </a:solidFill>
              </a:rPr>
              <a:t>they desire a better country, that is, a heavenly one</a:t>
            </a:r>
            <a:r>
              <a:rPr lang="en-US" dirty="0" smtClean="0"/>
              <a:t>. Therefore God is not ashamed to be called their God; for He has prepared a city for them.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3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22367</TotalTime>
  <Words>764</Words>
  <Application>Microsoft Office PowerPoint</Application>
  <PresentationFormat>On-screen Show (4:3)</PresentationFormat>
  <Paragraphs>86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Lucida Sans Unicode</vt:lpstr>
      <vt:lpstr>Verdana</vt:lpstr>
      <vt:lpstr>Wingdings</vt:lpstr>
      <vt:lpstr>Wingdings 2</vt:lpstr>
      <vt:lpstr>Concourse</vt:lpstr>
      <vt:lpstr>Serving in Light of Eschatological Judgment</vt:lpstr>
      <vt:lpstr>Do All for the Lord</vt:lpstr>
      <vt:lpstr>God Rewards Faithful Service</vt:lpstr>
      <vt:lpstr>God Is Impartial</vt:lpstr>
      <vt:lpstr>Christian Masters Are to Be Equitable</vt:lpstr>
      <vt:lpstr>Implications and Applications</vt:lpstr>
      <vt:lpstr>Do All Things for the Lord</vt:lpstr>
      <vt:lpstr>Believers Work Because the Lord Commanded It</vt:lpstr>
      <vt:lpstr>God Promises Eschatological Reward for Faithful Service</vt:lpstr>
      <vt:lpstr>God Does Not Show Partiality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1:1-3</dc:title>
  <dc:creator>Eric</dc:creator>
  <cp:lastModifiedBy>Christy</cp:lastModifiedBy>
  <cp:revision>861</cp:revision>
  <cp:lastPrinted>2015-09-24T21:08:05Z</cp:lastPrinted>
  <dcterms:created xsi:type="dcterms:W3CDTF">2014-02-05T15:11:40Z</dcterms:created>
  <dcterms:modified xsi:type="dcterms:W3CDTF">2015-09-24T21:09:52Z</dcterms:modified>
</cp:coreProperties>
</file>