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26"/>
  </p:notesMasterIdLst>
  <p:handoutMasterIdLst>
    <p:handoutMasterId r:id="rId27"/>
  </p:handoutMasterIdLst>
  <p:sldIdLst>
    <p:sldId id="256" r:id="rId2"/>
    <p:sldId id="573" r:id="rId3"/>
    <p:sldId id="555" r:id="rId4"/>
    <p:sldId id="556" r:id="rId5"/>
    <p:sldId id="577" r:id="rId6"/>
    <p:sldId id="571" r:id="rId7"/>
    <p:sldId id="578" r:id="rId8"/>
    <p:sldId id="579" r:id="rId9"/>
    <p:sldId id="581" r:id="rId10"/>
    <p:sldId id="587" r:id="rId11"/>
    <p:sldId id="588" r:id="rId12"/>
    <p:sldId id="589" r:id="rId13"/>
    <p:sldId id="590" r:id="rId14"/>
    <p:sldId id="599" r:id="rId15"/>
    <p:sldId id="600" r:id="rId16"/>
    <p:sldId id="601" r:id="rId17"/>
    <p:sldId id="592" r:id="rId18"/>
    <p:sldId id="594" r:id="rId19"/>
    <p:sldId id="595" r:id="rId20"/>
    <p:sldId id="596" r:id="rId21"/>
    <p:sldId id="597" r:id="rId22"/>
    <p:sldId id="602" r:id="rId23"/>
    <p:sldId id="603" r:id="rId24"/>
    <p:sldId id="604" r:id="rId25"/>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ECFF"/>
    <a:srgbClr val="FF3300"/>
    <a:srgbClr val="FF0066"/>
    <a:srgbClr val="00CC00"/>
    <a:srgbClr val="EAEAEA"/>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6" autoAdjust="0"/>
    <p:restoredTop sz="94713" autoAdjust="0"/>
  </p:normalViewPr>
  <p:slideViewPr>
    <p:cSldViewPr>
      <p:cViewPr varScale="1">
        <p:scale>
          <a:sx n="74" d="100"/>
          <a:sy n="74" d="100"/>
        </p:scale>
        <p:origin x="-936"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slide" Target="slides/slide5.xml"/><Relationship Id="rId1" Type="http://schemas.openxmlformats.org/officeDocument/2006/relationships/slide" Target="slides/slide2.xml"/><Relationship Id="rId5" Type="http://schemas.openxmlformats.org/officeDocument/2006/relationships/slide" Target="slides/slide24.xml"/><Relationship Id="rId4"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7192" tIns="48596" rIns="97192" bIns="48596" rtlCol="0"/>
          <a:lstStyle>
            <a:lvl1pPr algn="l">
              <a:defRPr sz="1300" smtClean="0"/>
            </a:lvl1pPr>
          </a:lstStyle>
          <a:p>
            <a:pPr>
              <a:defRPr/>
            </a:pPr>
            <a:endParaRPr lang="en-US"/>
          </a:p>
        </p:txBody>
      </p:sp>
      <p:sp>
        <p:nvSpPr>
          <p:cNvPr id="3" name="Date Placeholder 2"/>
          <p:cNvSpPr>
            <a:spLocks noGrp="1"/>
          </p:cNvSpPr>
          <p:nvPr>
            <p:ph type="dt" sz="quarter" idx="1"/>
          </p:nvPr>
        </p:nvSpPr>
        <p:spPr>
          <a:xfrm>
            <a:off x="4021138" y="0"/>
            <a:ext cx="3076575" cy="512763"/>
          </a:xfrm>
          <a:prstGeom prst="rect">
            <a:avLst/>
          </a:prstGeom>
        </p:spPr>
        <p:txBody>
          <a:bodyPr vert="horz" lIns="97192" tIns="48596" rIns="97192" bIns="48596" rtlCol="0"/>
          <a:lstStyle>
            <a:lvl1pPr algn="r">
              <a:defRPr sz="1300" smtClean="0"/>
            </a:lvl1pPr>
          </a:lstStyle>
          <a:p>
            <a:pPr>
              <a:defRPr/>
            </a:pPr>
            <a:fld id="{0FD47BE5-336C-4BBE-95D0-B6E96938CDB4}" type="datetimeFigureOut">
              <a:rPr lang="en-US"/>
              <a:pPr>
                <a:defRPr/>
              </a:pPr>
              <a:t>12/29/2012</a:t>
            </a:fld>
            <a:endParaRPr lang="en-US"/>
          </a:p>
        </p:txBody>
      </p:sp>
      <p:sp>
        <p:nvSpPr>
          <p:cNvPr id="4" name="Footer Placeholder 3"/>
          <p:cNvSpPr>
            <a:spLocks noGrp="1"/>
          </p:cNvSpPr>
          <p:nvPr>
            <p:ph type="ftr" sz="quarter" idx="2"/>
          </p:nvPr>
        </p:nvSpPr>
        <p:spPr>
          <a:xfrm>
            <a:off x="0" y="9720263"/>
            <a:ext cx="3076575" cy="512762"/>
          </a:xfrm>
          <a:prstGeom prst="rect">
            <a:avLst/>
          </a:prstGeom>
        </p:spPr>
        <p:txBody>
          <a:bodyPr vert="horz" lIns="97192" tIns="48596" rIns="97192" bIns="48596" rtlCol="0" anchor="b"/>
          <a:lstStyle>
            <a:lvl1pPr algn="l">
              <a:defRPr sz="1300" smtClean="0"/>
            </a:lvl1pPr>
          </a:lstStyle>
          <a:p>
            <a:pPr>
              <a:defRPr/>
            </a:pPr>
            <a:endParaRPr lang="en-US"/>
          </a:p>
        </p:txBody>
      </p:sp>
      <p:sp>
        <p:nvSpPr>
          <p:cNvPr id="5" name="Slide Number Placeholder 4"/>
          <p:cNvSpPr>
            <a:spLocks noGrp="1"/>
          </p:cNvSpPr>
          <p:nvPr>
            <p:ph type="sldNum" sz="quarter" idx="3"/>
          </p:nvPr>
        </p:nvSpPr>
        <p:spPr>
          <a:xfrm>
            <a:off x="4021138" y="9720263"/>
            <a:ext cx="3076575" cy="512762"/>
          </a:xfrm>
          <a:prstGeom prst="rect">
            <a:avLst/>
          </a:prstGeom>
        </p:spPr>
        <p:txBody>
          <a:bodyPr vert="horz" lIns="97192" tIns="48596" rIns="97192" bIns="48596" rtlCol="0" anchor="b"/>
          <a:lstStyle>
            <a:lvl1pPr algn="r">
              <a:defRPr sz="1300" smtClean="0"/>
            </a:lvl1pPr>
          </a:lstStyle>
          <a:p>
            <a:pPr>
              <a:defRPr/>
            </a:pPr>
            <a:fld id="{E4CA1634-E4D6-4DA1-927B-EE387AEB5CE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lvl1pPr>
          </a:lstStyle>
          <a:p>
            <a:pPr>
              <a:defRPr/>
            </a:pPr>
            <a:endParaRPr lang="en-US"/>
          </a:p>
        </p:txBody>
      </p:sp>
      <p:sp>
        <p:nvSpPr>
          <p:cNvPr id="28979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lvl1pPr>
          </a:lstStyle>
          <a:p>
            <a:pPr>
              <a:defRPr/>
            </a:pPr>
            <a:endParaRPr lang="en-US"/>
          </a:p>
        </p:txBody>
      </p:sp>
      <p:sp>
        <p:nvSpPr>
          <p:cNvPr id="28979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lvl1pPr>
          </a:lstStyle>
          <a:p>
            <a:pPr>
              <a:defRPr/>
            </a:pPr>
            <a:fld id="{7CF7A924-180D-4A03-B08D-EBD2D7D38EA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EFA3B65-44A7-421B-96F2-8A075261BA5B}" type="slidenum">
              <a:rPr lang="en-US" smtClean="0"/>
              <a:pPr/>
              <a:t>1</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4FB4940-1001-4A28-B628-78BA33671E2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41333FB-9761-42AB-9736-96CD135EFF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FCFA587-3D29-4F60-8FC9-09A560D4534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1DEEF06-2DF8-4929-8D02-905D88A7FE8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1347DFC3-A6B5-4B5F-B85B-BDAE024E3A2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EBB0CE6-9A35-402A-8631-290247205CA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7B7F66F-B841-466A-9569-822EDFDB210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5BD0E857-AD35-44F6-A9C5-A7516B36EAB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B9EB647-07B6-4187-941C-7AF8E7D15A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D86AB20-0E68-4C0A-9C57-220623816DA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033DAE1-73F0-4D71-8301-4065F3F55B0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77922C0-F751-49CD-A659-9843952794D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4" r:id="rId1"/>
    <p:sldLayoutId id="2147483750" r:id="rId2"/>
    <p:sldLayoutId id="2147483755" r:id="rId3"/>
    <p:sldLayoutId id="2147483756" r:id="rId4"/>
    <p:sldLayoutId id="2147483757" r:id="rId5"/>
    <p:sldLayoutId id="2147483758" r:id="rId6"/>
    <p:sldLayoutId id="2147483751" r:id="rId7"/>
    <p:sldLayoutId id="2147483759" r:id="rId8"/>
    <p:sldLayoutId id="2147483760" r:id="rId9"/>
    <p:sldLayoutId id="2147483752" r:id="rId10"/>
    <p:sldLayoutId id="2147483753"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0"/>
            <a:ext cx="6019800" cy="1828800"/>
          </a:xfrm>
        </p:spPr>
        <p:txBody>
          <a:bodyPr/>
          <a:lstStyle/>
          <a:p>
            <a:pPr eaLnBrk="1" fontAlgn="auto" hangingPunct="1">
              <a:spcAft>
                <a:spcPts val="0"/>
              </a:spcAft>
              <a:defRPr/>
            </a:pPr>
            <a:r>
              <a:rPr lang="en-US" sz="4600" dirty="0" smtClean="0">
                <a:effectLst/>
              </a:rPr>
              <a:t>How God Has Spoken</a:t>
            </a:r>
          </a:p>
        </p:txBody>
      </p:sp>
      <p:sp>
        <p:nvSpPr>
          <p:cNvPr id="9219" name="Rectangle 3"/>
          <p:cNvSpPr>
            <a:spLocks noGrp="1" noChangeArrowheads="1"/>
          </p:cNvSpPr>
          <p:nvPr>
            <p:ph type="subTitle" idx="1"/>
          </p:nvPr>
        </p:nvSpPr>
        <p:spPr>
          <a:xfrm>
            <a:off x="1752600" y="2057400"/>
            <a:ext cx="6019800" cy="762000"/>
          </a:xfrm>
        </p:spPr>
        <p:txBody>
          <a:bodyPr/>
          <a:lstStyle/>
          <a:p>
            <a:pPr marR="0" algn="ctr" eaLnBrk="1" hangingPunct="1"/>
            <a:r>
              <a:rPr lang="en-US" sz="3200" smtClean="0">
                <a:latin typeface="Arial" charset="0"/>
                <a:cs typeface="Arial" charset="0"/>
              </a:rPr>
              <a:t>Hebrews 1:1, 2</a:t>
            </a:r>
          </a:p>
        </p:txBody>
      </p:sp>
      <p:sp>
        <p:nvSpPr>
          <p:cNvPr id="9220"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a:spcBef>
                <a:spcPct val="50000"/>
              </a:spcBef>
            </a:pPr>
            <a:endParaRPr lang="en-US"/>
          </a:p>
        </p:txBody>
      </p:sp>
      <p:sp>
        <p:nvSpPr>
          <p:cNvPr id="9221" name="Text Box 5"/>
          <p:cNvSpPr txBox="1">
            <a:spLocks noChangeArrowheads="1"/>
          </p:cNvSpPr>
          <p:nvPr/>
        </p:nvSpPr>
        <p:spPr bwMode="auto">
          <a:xfrm>
            <a:off x="533400" y="3886200"/>
            <a:ext cx="4953000" cy="779463"/>
          </a:xfrm>
          <a:prstGeom prst="rect">
            <a:avLst/>
          </a:prstGeom>
          <a:noFill/>
          <a:ln w="9525">
            <a:noFill/>
            <a:miter lim="800000"/>
            <a:headEnd/>
            <a:tailEnd/>
          </a:ln>
        </p:spPr>
        <p:txBody>
          <a:bodyPr>
            <a:spAutoFit/>
          </a:bodyPr>
          <a:lstStyle/>
          <a:p>
            <a:pPr>
              <a:spcBef>
                <a:spcPct val="50000"/>
              </a:spcBef>
            </a:pPr>
            <a:r>
              <a:rPr lang="en-US"/>
              <a:t>Presented by Bob DeWaay</a:t>
            </a:r>
          </a:p>
          <a:p>
            <a:pPr>
              <a:spcBef>
                <a:spcPct val="50000"/>
              </a:spcBef>
            </a:pPr>
            <a:r>
              <a:rPr lang="en-US"/>
              <a:t>December 30,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304800" y="1066800"/>
            <a:ext cx="8458200" cy="3810000"/>
          </a:xfrm>
        </p:spPr>
        <p:txBody>
          <a:bodyPr/>
          <a:lstStyle/>
          <a:p>
            <a:pPr eaLnBrk="1" hangingPunct="1"/>
            <a:r>
              <a:rPr lang="en-US" sz="2800" b="1" u="sng" smtClean="0">
                <a:latin typeface="Arial" charset="0"/>
                <a:cs typeface="Arial" charset="0"/>
              </a:rPr>
              <a:t>Deuteronomy 18:14, 15</a:t>
            </a:r>
          </a:p>
          <a:p>
            <a:pPr eaLnBrk="1" hangingPunct="1">
              <a:buFont typeface="Wingdings" pitchFamily="2" charset="2"/>
              <a:buNone/>
            </a:pPr>
            <a:r>
              <a:rPr lang="en-US" sz="2800" smtClean="0">
                <a:latin typeface="Arial" charset="0"/>
                <a:cs typeface="Arial" charset="0"/>
              </a:rPr>
              <a:t>	For those nations, which you shall dispossess, listen to those who practice witchcraft and to diviners, but as for you, the Lord your God has not allowed you to do so. The Lord your God will raise up for you </a:t>
            </a:r>
            <a:r>
              <a:rPr lang="en-US" sz="2800" smtClean="0">
                <a:solidFill>
                  <a:srgbClr val="CC0000"/>
                </a:solidFill>
                <a:latin typeface="Arial" charset="0"/>
                <a:cs typeface="Arial" charset="0"/>
              </a:rPr>
              <a:t>a prophet like me</a:t>
            </a:r>
            <a:r>
              <a:rPr lang="en-US" sz="2800" smtClean="0">
                <a:latin typeface="Arial" charset="0"/>
                <a:cs typeface="Arial" charset="0"/>
              </a:rPr>
              <a:t> from among you, from your countrymen, </a:t>
            </a:r>
            <a:r>
              <a:rPr lang="en-US" sz="2800" smtClean="0">
                <a:solidFill>
                  <a:srgbClr val="CC0000"/>
                </a:solidFill>
                <a:latin typeface="Arial" charset="0"/>
                <a:cs typeface="Arial" charset="0"/>
              </a:rPr>
              <a:t>you shall listen to him</a:t>
            </a:r>
            <a:r>
              <a:rPr lang="en-US" sz="2800" smtClean="0">
                <a:latin typeface="Arial" charset="0"/>
                <a:cs typeface="Arial" charset="0"/>
              </a:rPr>
              <a:t>.</a:t>
            </a:r>
          </a:p>
        </p:txBody>
      </p:sp>
      <p:sp>
        <p:nvSpPr>
          <p:cNvPr id="2" name="Rectangle 2"/>
          <p:cNvSpPr>
            <a:spLocks noGrp="1" noChangeArrowheads="1"/>
          </p:cNvSpPr>
          <p:nvPr>
            <p:ph type="title"/>
          </p:nvPr>
        </p:nvSpPr>
        <p:spPr>
          <a:xfrm>
            <a:off x="533400" y="152400"/>
            <a:ext cx="82296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rPr>
              <a:t>At Issue: To Whom We Listen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381000" y="1066800"/>
            <a:ext cx="8229600" cy="3810000"/>
          </a:xfrm>
        </p:spPr>
        <p:txBody>
          <a:bodyPr/>
          <a:lstStyle/>
          <a:p>
            <a:pPr eaLnBrk="1" hangingPunct="1"/>
            <a:r>
              <a:rPr lang="en-US" sz="2800" b="1" u="sng" smtClean="0">
                <a:latin typeface="Arial" charset="0"/>
                <a:cs typeface="Arial" charset="0"/>
              </a:rPr>
              <a:t>Deuteronomy</a:t>
            </a:r>
            <a:r>
              <a:rPr lang="en-US" sz="2800" b="1" u="sng" smtClean="0"/>
              <a:t> 18:18, 19</a:t>
            </a:r>
          </a:p>
          <a:p>
            <a:pPr eaLnBrk="1" hangingPunct="1">
              <a:buFont typeface="Wingdings" pitchFamily="2" charset="2"/>
              <a:buNone/>
            </a:pPr>
            <a:r>
              <a:rPr lang="en-US" smtClean="0"/>
              <a:t>	</a:t>
            </a:r>
            <a:r>
              <a:rPr lang="en-US" sz="2800" smtClean="0">
                <a:latin typeface="Arial" charset="0"/>
                <a:cs typeface="Arial" charset="0"/>
              </a:rPr>
              <a:t>“I will raise up a prophet from among their countrymen like you, and I will put My words in his mouth, and he shall speak to them all that I command him. And it shall come about that </a:t>
            </a:r>
            <a:r>
              <a:rPr lang="en-US" sz="2800" smtClean="0">
                <a:solidFill>
                  <a:srgbClr val="CC0000"/>
                </a:solidFill>
                <a:latin typeface="Arial" charset="0"/>
                <a:cs typeface="Arial" charset="0"/>
              </a:rPr>
              <a:t>whoever will not listen to My words</a:t>
            </a:r>
            <a:r>
              <a:rPr lang="en-US" sz="2800" smtClean="0">
                <a:latin typeface="Arial" charset="0"/>
                <a:cs typeface="Arial" charset="0"/>
              </a:rPr>
              <a:t> which he shall speak in My name, </a:t>
            </a:r>
            <a:r>
              <a:rPr lang="en-US" sz="2800" smtClean="0">
                <a:solidFill>
                  <a:srgbClr val="CC0000"/>
                </a:solidFill>
                <a:latin typeface="Arial" charset="0"/>
                <a:cs typeface="Arial" charset="0"/>
              </a:rPr>
              <a:t>I Myself will require it of him</a:t>
            </a:r>
            <a:r>
              <a:rPr lang="en-US" sz="2800" smtClean="0">
                <a:latin typeface="Arial" charset="0"/>
                <a:cs typeface="Arial" charset="0"/>
              </a:rPr>
              <a:t>.”</a:t>
            </a:r>
          </a:p>
        </p:txBody>
      </p:sp>
      <p:sp>
        <p:nvSpPr>
          <p:cNvPr id="2" name="Rectangle 2"/>
          <p:cNvSpPr>
            <a:spLocks noGrp="1" noChangeArrowheads="1"/>
          </p:cNvSpPr>
          <p:nvPr>
            <p:ph type="title"/>
          </p:nvPr>
        </p:nvSpPr>
        <p:spPr>
          <a:xfrm>
            <a:off x="609600" y="152400"/>
            <a:ext cx="8229600" cy="9906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The Prophet Will Speak God’s Words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381000" y="1143000"/>
            <a:ext cx="8229600" cy="3352800"/>
          </a:xfrm>
        </p:spPr>
        <p:txBody>
          <a:bodyPr/>
          <a:lstStyle/>
          <a:p>
            <a:pPr eaLnBrk="1" hangingPunct="1"/>
            <a:r>
              <a:rPr lang="en-US" b="1" u="sng" smtClean="0"/>
              <a:t>Deuteronomy 18:20</a:t>
            </a:r>
          </a:p>
          <a:p>
            <a:pPr eaLnBrk="1" hangingPunct="1">
              <a:buFont typeface="Wingdings" pitchFamily="2" charset="2"/>
              <a:buNone/>
            </a:pPr>
            <a:r>
              <a:rPr lang="en-US" smtClean="0"/>
              <a:t>	</a:t>
            </a:r>
            <a:r>
              <a:rPr lang="en-US" sz="2800" smtClean="0">
                <a:latin typeface="Arial" charset="0"/>
                <a:cs typeface="Arial" charset="0"/>
              </a:rPr>
              <a:t>“But the prophet who shall speak a word presumptuously in My name which I have not commanded him to speak, or which he shall speak in the name of other gods, that prophet shall die.”</a:t>
            </a:r>
          </a:p>
        </p:txBody>
      </p:sp>
      <p:sp>
        <p:nvSpPr>
          <p:cNvPr id="2" name="Rectangle 2"/>
          <p:cNvSpPr>
            <a:spLocks noGrp="1" noChangeArrowheads="1"/>
          </p:cNvSpPr>
          <p:nvPr>
            <p:ph type="title"/>
          </p:nvPr>
        </p:nvSpPr>
        <p:spPr>
          <a:xfrm>
            <a:off x="533400" y="228600"/>
            <a:ext cx="8382000" cy="9144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The True Prophet Must Be Identified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066800"/>
            <a:ext cx="8229600" cy="3733800"/>
          </a:xfrm>
        </p:spPr>
        <p:txBody>
          <a:bodyPr/>
          <a:lstStyle/>
          <a:p>
            <a:pPr eaLnBrk="1" hangingPunct="1"/>
            <a:r>
              <a:rPr lang="en-US" sz="2800" b="1" u="sng" smtClean="0">
                <a:latin typeface="Arial" charset="0"/>
                <a:cs typeface="Arial" charset="0"/>
              </a:rPr>
              <a:t>Deuteronomy 18:21, 22</a:t>
            </a:r>
          </a:p>
          <a:p>
            <a:pPr eaLnBrk="1" hangingPunct="1">
              <a:buFont typeface="Wingdings" pitchFamily="2" charset="2"/>
              <a:buNone/>
            </a:pPr>
            <a:r>
              <a:rPr lang="en-US" sz="2800" smtClean="0">
                <a:latin typeface="Arial" charset="0"/>
                <a:cs typeface="Arial" charset="0"/>
              </a:rPr>
              <a:t>	“And you may say in your heart, ‘How shall we know the word which the Lord has not spoken?’ When a prophet speaks in the name of the Lord, if the thing does not come about or come true, that is the thing which the Lord has not spoken. The prophet has spoken it presumptuously; you shall not be afraid of him.”</a:t>
            </a:r>
          </a:p>
        </p:txBody>
      </p:sp>
      <p:sp>
        <p:nvSpPr>
          <p:cNvPr id="2" name="Rectangle 2"/>
          <p:cNvSpPr>
            <a:spLocks noGrp="1" noChangeArrowheads="1"/>
          </p:cNvSpPr>
          <p:nvPr>
            <p:ph type="title"/>
          </p:nvPr>
        </p:nvSpPr>
        <p:spPr>
          <a:xfrm>
            <a:off x="457200" y="152400"/>
            <a:ext cx="8382000" cy="8382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How False Prophets are Identified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0" y="1143000"/>
            <a:ext cx="8839200" cy="1828800"/>
          </a:xfrm>
        </p:spPr>
        <p:txBody>
          <a:bodyPr/>
          <a:lstStyle/>
          <a:p>
            <a:pPr eaLnBrk="1" hangingPunct="1"/>
            <a:r>
              <a:rPr lang="en-US" sz="2800" b="1" u="sng" smtClean="0">
                <a:latin typeface="Arial" charset="0"/>
                <a:cs typeface="Arial" charset="0"/>
              </a:rPr>
              <a:t>Exodus 34:5</a:t>
            </a:r>
            <a:r>
              <a:rPr lang="en-US" sz="2800" smtClean="0">
                <a:latin typeface="Arial" charset="0"/>
                <a:cs typeface="Arial" charset="0"/>
              </a:rPr>
              <a:t> (NRSV)</a:t>
            </a:r>
            <a:endParaRPr lang="en-US" sz="2800" b="1" u="sng" smtClean="0">
              <a:latin typeface="Arial" charset="0"/>
              <a:cs typeface="Arial" charset="0"/>
            </a:endParaRPr>
          </a:p>
          <a:p>
            <a:pPr eaLnBrk="1" hangingPunct="1">
              <a:buFont typeface="Wingdings" pitchFamily="2" charset="2"/>
              <a:buNone/>
            </a:pPr>
            <a:r>
              <a:rPr lang="en-US" sz="2800" smtClean="0">
                <a:latin typeface="Arial" charset="0"/>
                <a:cs typeface="Arial" charset="0"/>
              </a:rPr>
              <a:t>	The Lord descended </a:t>
            </a:r>
            <a:r>
              <a:rPr lang="en-US" sz="2800" smtClean="0">
                <a:solidFill>
                  <a:srgbClr val="CC0000"/>
                </a:solidFill>
                <a:latin typeface="Arial" charset="0"/>
                <a:cs typeface="Arial" charset="0"/>
              </a:rPr>
              <a:t>in the cloud </a:t>
            </a:r>
            <a:r>
              <a:rPr lang="en-US" sz="2800" smtClean="0">
                <a:latin typeface="Arial" charset="0"/>
                <a:cs typeface="Arial" charset="0"/>
              </a:rPr>
              <a:t>and stood with him there, and proclaimed the name, “The LORD.” </a:t>
            </a:r>
          </a:p>
        </p:txBody>
      </p:sp>
      <p:sp>
        <p:nvSpPr>
          <p:cNvPr id="22531" name="Rectangle 3"/>
          <p:cNvSpPr>
            <a:spLocks noChangeArrowheads="1"/>
          </p:cNvSpPr>
          <p:nvPr/>
        </p:nvSpPr>
        <p:spPr bwMode="auto">
          <a:xfrm>
            <a:off x="304800" y="0"/>
            <a:ext cx="8534400" cy="1066800"/>
          </a:xfrm>
          <a:prstGeom prst="rect">
            <a:avLst/>
          </a:prstGeom>
          <a:noFill/>
          <a:ln w="9525">
            <a:noFill/>
            <a:miter lim="800000"/>
            <a:headEnd/>
            <a:tailEnd/>
          </a:ln>
        </p:spPr>
        <p:txBody>
          <a:bodyPr anchor="ctr"/>
          <a:lstStyle/>
          <a:p>
            <a:pPr algn="ctr" eaLnBrk="1" hangingPunct="1"/>
            <a:r>
              <a:rPr lang="en-US" sz="3600">
                <a:solidFill>
                  <a:srgbClr val="3333CC"/>
                </a:solidFill>
                <a:cs typeface="Arial" charset="0"/>
              </a:rPr>
              <a:t>God proclaims His name to Moses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228600" y="1066800"/>
            <a:ext cx="8686800" cy="2895600"/>
          </a:xfrm>
        </p:spPr>
        <p:txBody>
          <a:bodyPr/>
          <a:lstStyle/>
          <a:p>
            <a:pPr eaLnBrk="1" hangingPunct="1"/>
            <a:r>
              <a:rPr lang="en-US" sz="2800" b="1" u="sng" smtClean="0">
                <a:latin typeface="Arial" charset="0"/>
                <a:cs typeface="Arial" charset="0"/>
              </a:rPr>
              <a:t>Exodus 34:6</a:t>
            </a:r>
          </a:p>
          <a:p>
            <a:pPr eaLnBrk="1" hangingPunct="1">
              <a:buFont typeface="Wingdings" pitchFamily="2" charset="2"/>
              <a:buNone/>
            </a:pPr>
            <a:r>
              <a:rPr lang="en-US" sz="2800" smtClean="0">
                <a:latin typeface="Arial" charset="0"/>
                <a:cs typeface="Arial" charset="0"/>
              </a:rPr>
              <a:t>	Then the LORD passed by in front of him and proclaimed, “The LORD, the LORD God, compassionate and gracious, slow to anger, and abounding in </a:t>
            </a:r>
            <a:r>
              <a:rPr lang="en-US" sz="2800" smtClean="0">
                <a:solidFill>
                  <a:srgbClr val="CC0000"/>
                </a:solidFill>
                <a:latin typeface="Arial" charset="0"/>
                <a:cs typeface="Arial" charset="0"/>
              </a:rPr>
              <a:t>lovingkindness and truth</a:t>
            </a:r>
            <a:r>
              <a:rPr lang="en-US" sz="2800" smtClean="0">
                <a:latin typeface="Arial" charset="0"/>
                <a:cs typeface="Arial" charset="0"/>
              </a:rPr>
              <a:t>;”</a:t>
            </a:r>
          </a:p>
        </p:txBody>
      </p:sp>
      <p:sp>
        <p:nvSpPr>
          <p:cNvPr id="23555" name="Rectangle 3"/>
          <p:cNvSpPr>
            <a:spLocks noChangeArrowheads="1"/>
          </p:cNvSpPr>
          <p:nvPr/>
        </p:nvSpPr>
        <p:spPr bwMode="auto">
          <a:xfrm>
            <a:off x="304800" y="152400"/>
            <a:ext cx="8534400" cy="838200"/>
          </a:xfrm>
          <a:prstGeom prst="rect">
            <a:avLst/>
          </a:prstGeom>
          <a:noFill/>
          <a:ln w="9525">
            <a:noFill/>
            <a:miter lim="800000"/>
            <a:headEnd/>
            <a:tailEnd/>
          </a:ln>
        </p:spPr>
        <p:txBody>
          <a:bodyPr anchor="ctr"/>
          <a:lstStyle/>
          <a:p>
            <a:pPr algn="ctr" eaLnBrk="1" hangingPunct="1"/>
            <a:r>
              <a:rPr lang="en-US" sz="3600">
                <a:solidFill>
                  <a:srgbClr val="3333CC"/>
                </a:solidFill>
              </a:rPr>
              <a:t>God proclaims his nature to Moses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228600" y="1447800"/>
            <a:ext cx="8686800" cy="2895600"/>
          </a:xfrm>
        </p:spPr>
        <p:txBody>
          <a:bodyPr/>
          <a:lstStyle/>
          <a:p>
            <a:pPr eaLnBrk="1" hangingPunct="1"/>
            <a:r>
              <a:rPr lang="en-US" sz="2800" b="1" u="sng" smtClean="0">
                <a:latin typeface="Arial" charset="0"/>
                <a:cs typeface="Arial" charset="0"/>
              </a:rPr>
              <a:t>Exodus 34:7</a:t>
            </a:r>
          </a:p>
          <a:p>
            <a:pPr eaLnBrk="1" hangingPunct="1">
              <a:buFont typeface="Wingdings" pitchFamily="2" charset="2"/>
              <a:buNone/>
            </a:pPr>
            <a:r>
              <a:rPr lang="en-US" sz="2800" smtClean="0">
                <a:latin typeface="Arial" charset="0"/>
                <a:cs typeface="Arial" charset="0"/>
              </a:rPr>
              <a:t>	“who keeps </a:t>
            </a:r>
            <a:r>
              <a:rPr lang="en-US" sz="2800" smtClean="0">
                <a:solidFill>
                  <a:srgbClr val="CC0000"/>
                </a:solidFill>
                <a:latin typeface="Arial" charset="0"/>
                <a:cs typeface="Arial" charset="0"/>
              </a:rPr>
              <a:t>lovingkindness</a:t>
            </a:r>
            <a:r>
              <a:rPr lang="en-US" sz="2800" smtClean="0">
                <a:latin typeface="Arial" charset="0"/>
                <a:cs typeface="Arial" charset="0"/>
              </a:rPr>
              <a:t> for thousands, who forgives iniquity, transgression and sin; yet He will by no means leave the guilty unpunished, visiting the iniquity of fathers on the children and on the grandchildren to the third and fourth generations.”</a:t>
            </a:r>
          </a:p>
          <a:p>
            <a:pPr eaLnBrk="1" hangingPunct="1">
              <a:buFont typeface="Wingdings" pitchFamily="2" charset="2"/>
              <a:buNone/>
            </a:pPr>
            <a:endParaRPr lang="en-US" smtClean="0"/>
          </a:p>
        </p:txBody>
      </p:sp>
      <p:sp>
        <p:nvSpPr>
          <p:cNvPr id="26626" name="Rectangle 2"/>
          <p:cNvSpPr>
            <a:spLocks noGrp="1" noChangeArrowheads="1"/>
          </p:cNvSpPr>
          <p:nvPr>
            <p:ph type="title"/>
          </p:nvPr>
        </p:nvSpPr>
        <p:spPr>
          <a:xfrm>
            <a:off x="152400" y="685800"/>
            <a:ext cx="8839200" cy="762000"/>
          </a:xfrm>
        </p:spPr>
        <p:txBody>
          <a:bodyPr/>
          <a:lstStyle/>
          <a:p>
            <a:pPr algn="ctr" eaLnBrk="1" fontAlgn="auto" hangingPunct="1">
              <a:spcAft>
                <a:spcPts val="0"/>
              </a:spcAft>
              <a:defRPr/>
            </a:pPr>
            <a:r>
              <a:rPr lang="en-US" smtClean="0">
                <a:solidFill>
                  <a:srgbClr val="3333CC"/>
                </a:solidFill>
              </a:rPr>
              <a:t> </a:t>
            </a:r>
          </a:p>
        </p:txBody>
      </p:sp>
      <p:sp>
        <p:nvSpPr>
          <p:cNvPr id="24580" name="Rectangle 4"/>
          <p:cNvSpPr>
            <a:spLocks noChangeArrowheads="1"/>
          </p:cNvSpPr>
          <p:nvPr/>
        </p:nvSpPr>
        <p:spPr bwMode="auto">
          <a:xfrm>
            <a:off x="152400" y="152400"/>
            <a:ext cx="8763000" cy="1143000"/>
          </a:xfrm>
          <a:prstGeom prst="rect">
            <a:avLst/>
          </a:prstGeom>
          <a:noFill/>
          <a:ln w="9525">
            <a:noFill/>
            <a:miter lim="800000"/>
            <a:headEnd/>
            <a:tailEnd/>
          </a:ln>
        </p:spPr>
        <p:txBody>
          <a:bodyPr anchor="ctr"/>
          <a:lstStyle/>
          <a:p>
            <a:pPr algn="ctr" eaLnBrk="1" hangingPunct="1"/>
            <a:r>
              <a:rPr lang="en-US" sz="3600">
                <a:solidFill>
                  <a:srgbClr val="3333CC"/>
                </a:solidFill>
              </a:rPr>
              <a:t>God’s </a:t>
            </a:r>
            <a:r>
              <a:rPr lang="en-US" sz="3600" i="1">
                <a:solidFill>
                  <a:srgbClr val="3333CC"/>
                </a:solidFill>
              </a:rPr>
              <a:t>hesed</a:t>
            </a:r>
            <a:r>
              <a:rPr lang="en-US" sz="3600">
                <a:solidFill>
                  <a:srgbClr val="3333CC"/>
                </a:solidFill>
              </a:rPr>
              <a:t> lasts for thousands of generations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381000" y="1600200"/>
            <a:ext cx="8229600" cy="1905000"/>
          </a:xfrm>
        </p:spPr>
        <p:txBody>
          <a:bodyPr/>
          <a:lstStyle/>
          <a:p>
            <a:pPr eaLnBrk="1" hangingPunct="1"/>
            <a:r>
              <a:rPr lang="en-US" sz="2800" b="1" u="sng" dirty="0" smtClean="0">
                <a:latin typeface="Arial" charset="0"/>
                <a:cs typeface="Arial" charset="0"/>
              </a:rPr>
              <a:t>John 1:14</a:t>
            </a:r>
          </a:p>
          <a:p>
            <a:pPr eaLnBrk="1" hangingPunct="1">
              <a:buFont typeface="Wingdings" pitchFamily="2" charset="2"/>
              <a:buNone/>
            </a:pPr>
            <a:r>
              <a:rPr lang="en-US" sz="2800" dirty="0" smtClean="0">
                <a:latin typeface="Arial" charset="0"/>
                <a:cs typeface="Arial" charset="0"/>
              </a:rPr>
              <a:t>	And the Word became flesh, and </a:t>
            </a:r>
            <a:r>
              <a:rPr lang="en-US" sz="2800" dirty="0" smtClean="0">
                <a:solidFill>
                  <a:srgbClr val="CC0000"/>
                </a:solidFill>
                <a:latin typeface="Arial" charset="0"/>
                <a:cs typeface="Arial" charset="0"/>
              </a:rPr>
              <a:t>dwelt</a:t>
            </a:r>
            <a:r>
              <a:rPr lang="en-US" sz="2800" dirty="0" smtClean="0">
                <a:latin typeface="Arial" charset="0"/>
                <a:cs typeface="Arial" charset="0"/>
              </a:rPr>
              <a:t> among us, and we beheld His glory, glory as of the only begotten from the Father, </a:t>
            </a:r>
            <a:r>
              <a:rPr lang="en-US" sz="2800" dirty="0" smtClean="0">
                <a:solidFill>
                  <a:srgbClr val="CC0000"/>
                </a:solidFill>
                <a:latin typeface="Arial" charset="0"/>
                <a:cs typeface="Arial" charset="0"/>
              </a:rPr>
              <a:t>full of grace and truth</a:t>
            </a:r>
            <a:r>
              <a:rPr lang="en-US" sz="2800" dirty="0" smtClean="0">
                <a:latin typeface="Arial" charset="0"/>
                <a:cs typeface="Arial" charset="0"/>
              </a:rPr>
              <a:t>.</a:t>
            </a:r>
          </a:p>
        </p:txBody>
      </p:sp>
      <p:sp>
        <p:nvSpPr>
          <p:cNvPr id="27650" name="Rectangle 2"/>
          <p:cNvSpPr>
            <a:spLocks noGrp="1" noChangeArrowheads="1"/>
          </p:cNvSpPr>
          <p:nvPr>
            <p:ph type="title"/>
          </p:nvPr>
        </p:nvSpPr>
        <p:spPr>
          <a:xfrm>
            <a:off x="228600" y="0"/>
            <a:ext cx="8763000" cy="16764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God Raised Up the Prophet Moses Predicted Who “</a:t>
            </a:r>
            <a:r>
              <a:rPr lang="en-US" sz="3600" b="0" dirty="0" err="1" smtClean="0">
                <a:solidFill>
                  <a:srgbClr val="3333CC"/>
                </a:solidFill>
                <a:effectLst/>
                <a:latin typeface="Arial" pitchFamily="34" charset="0"/>
                <a:cs typeface="Arial" pitchFamily="34" charset="0"/>
              </a:rPr>
              <a:t>Tabernacled</a:t>
            </a:r>
            <a:r>
              <a:rPr lang="en-US" sz="3600" b="0" dirty="0" smtClean="0">
                <a:solidFill>
                  <a:srgbClr val="3333CC"/>
                </a:solidFill>
                <a:effectLst/>
                <a:latin typeface="Arial" pitchFamily="34" charset="0"/>
                <a:cs typeface="Arial" pitchFamily="34" charset="0"/>
              </a:rPr>
              <a:t>” Here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381000" y="990600"/>
            <a:ext cx="8229600" cy="3657600"/>
          </a:xfrm>
        </p:spPr>
        <p:txBody>
          <a:bodyPr/>
          <a:lstStyle/>
          <a:p>
            <a:pPr eaLnBrk="1" hangingPunct="1"/>
            <a:r>
              <a:rPr lang="en-US" sz="2800" b="1" u="sng" dirty="0" smtClean="0">
                <a:latin typeface="Arial" charset="0"/>
                <a:cs typeface="Arial" charset="0"/>
              </a:rPr>
              <a:t>Mark 9:2, 3</a:t>
            </a:r>
          </a:p>
          <a:p>
            <a:pPr eaLnBrk="1" hangingPunct="1">
              <a:buFont typeface="Wingdings" pitchFamily="2" charset="2"/>
              <a:buNone/>
            </a:pPr>
            <a:r>
              <a:rPr lang="en-US" sz="2800" dirty="0" smtClean="0">
                <a:latin typeface="Arial" charset="0"/>
                <a:cs typeface="Arial" charset="0"/>
              </a:rPr>
              <a:t>	And six days later, Jesus took with Him Peter and James and John, and brought them up to a high mountain by themselves. And He was transfigured before them; and His garments became radiant and exceedingly white, as no launderer on earth can whiten them.</a:t>
            </a:r>
          </a:p>
        </p:txBody>
      </p:sp>
      <p:sp>
        <p:nvSpPr>
          <p:cNvPr id="29698" name="Rectangle 2"/>
          <p:cNvSpPr>
            <a:spLocks noGrp="1" noChangeArrowheads="1"/>
          </p:cNvSpPr>
          <p:nvPr>
            <p:ph type="title"/>
          </p:nvPr>
        </p:nvSpPr>
        <p:spPr>
          <a:xfrm>
            <a:off x="152400" y="152400"/>
            <a:ext cx="8763000" cy="8382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Transfiguration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304800" y="914400"/>
            <a:ext cx="8229600" cy="4495800"/>
          </a:xfrm>
        </p:spPr>
        <p:txBody>
          <a:bodyPr/>
          <a:lstStyle/>
          <a:p>
            <a:pPr eaLnBrk="1" hangingPunct="1"/>
            <a:r>
              <a:rPr lang="en-US" sz="2800" b="1" u="sng" smtClean="0">
                <a:latin typeface="Arial" charset="0"/>
                <a:cs typeface="Arial" charset="0"/>
              </a:rPr>
              <a:t>Mark 9:4, 5</a:t>
            </a:r>
          </a:p>
          <a:p>
            <a:pPr eaLnBrk="1" hangingPunct="1">
              <a:buFont typeface="Wingdings" pitchFamily="2" charset="2"/>
              <a:buNone/>
            </a:pPr>
            <a:r>
              <a:rPr lang="en-US" sz="2800" smtClean="0">
                <a:latin typeface="Arial" charset="0"/>
                <a:cs typeface="Arial" charset="0"/>
              </a:rPr>
              <a:t>	And Elijah appeared to them along with Moses; and they were talking with Jesus. And Peter answered and said to Jesus, “Rabbi, it is good for us to be here; and let us </a:t>
            </a:r>
            <a:r>
              <a:rPr lang="en-US" sz="2800" smtClean="0">
                <a:solidFill>
                  <a:srgbClr val="CC0000"/>
                </a:solidFill>
                <a:latin typeface="Arial" charset="0"/>
                <a:cs typeface="Arial" charset="0"/>
              </a:rPr>
              <a:t>make three tabernacles</a:t>
            </a:r>
            <a:r>
              <a:rPr lang="en-US" sz="2800" smtClean="0">
                <a:latin typeface="Arial" charset="0"/>
                <a:cs typeface="Arial" charset="0"/>
              </a:rPr>
              <a:t>, one for You, and one for Moses, and one for Elijah.”</a:t>
            </a:r>
          </a:p>
        </p:txBody>
      </p:sp>
      <p:sp>
        <p:nvSpPr>
          <p:cNvPr id="30722" name="Rectangle 2"/>
          <p:cNvSpPr>
            <a:spLocks noGrp="1" noChangeArrowheads="1"/>
          </p:cNvSpPr>
          <p:nvPr>
            <p:ph type="title"/>
          </p:nvPr>
        </p:nvSpPr>
        <p:spPr>
          <a:xfrm>
            <a:off x="0" y="0"/>
            <a:ext cx="8763000" cy="9144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Peter Wants Three Tents of Meeting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914400"/>
            <a:ext cx="8229600" cy="2971800"/>
          </a:xfrm>
        </p:spPr>
        <p:txBody>
          <a:bodyPr/>
          <a:lstStyle/>
          <a:p>
            <a:pPr eaLnBrk="1" hangingPunct="1"/>
            <a:r>
              <a:rPr lang="en-US" sz="2800" b="1" u="sng" smtClean="0">
                <a:latin typeface="Arial" charset="0"/>
                <a:cs typeface="Arial" charset="0"/>
              </a:rPr>
              <a:t>Hebrews 1:1, 2</a:t>
            </a:r>
          </a:p>
          <a:p>
            <a:pPr eaLnBrk="1" hangingPunct="1">
              <a:buFont typeface="Wingdings" pitchFamily="2" charset="2"/>
              <a:buNone/>
            </a:pPr>
            <a:r>
              <a:rPr lang="en-US" sz="2800" smtClean="0">
                <a:latin typeface="Arial" charset="0"/>
                <a:cs typeface="Arial" charset="0"/>
              </a:rPr>
              <a:t>	God, after He spoke long ago to the fathers in the prophets in many portions and in many ways, in these last days has spoken to us in His Son, whom He appointed heir of all things, through whom also He made the world.</a:t>
            </a:r>
          </a:p>
        </p:txBody>
      </p:sp>
      <p:sp>
        <p:nvSpPr>
          <p:cNvPr id="5122" name="Rectangle 2"/>
          <p:cNvSpPr>
            <a:spLocks noGrp="1" noChangeArrowheads="1"/>
          </p:cNvSpPr>
          <p:nvPr>
            <p:ph type="title"/>
          </p:nvPr>
        </p:nvSpPr>
        <p:spPr>
          <a:xfrm>
            <a:off x="381000" y="152400"/>
            <a:ext cx="87630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The Bible says “God has spoken”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57200" y="1066800"/>
            <a:ext cx="8229600" cy="3810000"/>
          </a:xfrm>
        </p:spPr>
        <p:txBody>
          <a:bodyPr/>
          <a:lstStyle/>
          <a:p>
            <a:pPr eaLnBrk="1" hangingPunct="1"/>
            <a:r>
              <a:rPr lang="en-US" sz="2800" b="1" u="sng" smtClean="0">
                <a:latin typeface="Arial" charset="0"/>
                <a:cs typeface="Arial" charset="0"/>
              </a:rPr>
              <a:t>Mark 9:6 – 8</a:t>
            </a:r>
          </a:p>
          <a:p>
            <a:pPr eaLnBrk="1" hangingPunct="1">
              <a:buFont typeface="Wingdings" pitchFamily="2" charset="2"/>
              <a:buNone/>
            </a:pPr>
            <a:r>
              <a:rPr lang="en-US" sz="2800" smtClean="0">
                <a:latin typeface="Arial" charset="0"/>
                <a:cs typeface="Arial" charset="0"/>
              </a:rPr>
              <a:t>	</a:t>
            </a:r>
            <a:r>
              <a:rPr lang="en-US" sz="2800" smtClean="0">
                <a:solidFill>
                  <a:srgbClr val="0000FF"/>
                </a:solidFill>
                <a:latin typeface="Arial" charset="0"/>
                <a:cs typeface="Arial" charset="0"/>
              </a:rPr>
              <a:t>For he did not know what to answer; for they became terrified</a:t>
            </a:r>
            <a:r>
              <a:rPr lang="en-US" sz="2800" smtClean="0">
                <a:solidFill>
                  <a:srgbClr val="0070C0"/>
                </a:solidFill>
                <a:latin typeface="Arial" charset="0"/>
                <a:cs typeface="Arial" charset="0"/>
              </a:rPr>
              <a:t>. </a:t>
            </a:r>
            <a:r>
              <a:rPr lang="en-US" sz="2800" smtClean="0">
                <a:latin typeface="Arial" charset="0"/>
                <a:cs typeface="Arial" charset="0"/>
              </a:rPr>
              <a:t>Then </a:t>
            </a:r>
            <a:r>
              <a:rPr lang="en-US" sz="2800" smtClean="0">
                <a:solidFill>
                  <a:srgbClr val="CC0000"/>
                </a:solidFill>
                <a:latin typeface="Arial" charset="0"/>
                <a:cs typeface="Arial" charset="0"/>
              </a:rPr>
              <a:t>a cloud </a:t>
            </a:r>
            <a:r>
              <a:rPr lang="en-US" sz="2800" smtClean="0">
                <a:latin typeface="Arial" charset="0"/>
                <a:cs typeface="Arial" charset="0"/>
              </a:rPr>
              <a:t>formed, overshadowing them, and a voice came out of the cloud, “</a:t>
            </a:r>
            <a:r>
              <a:rPr lang="en-US" sz="2800" smtClean="0">
                <a:solidFill>
                  <a:srgbClr val="CC0000"/>
                </a:solidFill>
                <a:latin typeface="Arial" charset="0"/>
                <a:cs typeface="Arial" charset="0"/>
              </a:rPr>
              <a:t>This is My beloved Son, listen to Him!</a:t>
            </a:r>
            <a:r>
              <a:rPr lang="en-US" sz="2800" smtClean="0">
                <a:latin typeface="Arial" charset="0"/>
                <a:cs typeface="Arial" charset="0"/>
              </a:rPr>
              <a:t>” And all at once they looked around and saw no one with them anymore, except Jesus alone.</a:t>
            </a:r>
          </a:p>
        </p:txBody>
      </p:sp>
      <p:sp>
        <p:nvSpPr>
          <p:cNvPr id="31746" name="Rectangle 2"/>
          <p:cNvSpPr>
            <a:spLocks noGrp="1" noChangeArrowheads="1"/>
          </p:cNvSpPr>
          <p:nvPr>
            <p:ph type="title"/>
          </p:nvPr>
        </p:nvSpPr>
        <p:spPr>
          <a:xfrm>
            <a:off x="152400" y="0"/>
            <a:ext cx="8763000" cy="10668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“Listen to Him” (Deut. 18:15)</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304800" y="990600"/>
            <a:ext cx="8382000" cy="3276600"/>
          </a:xfrm>
        </p:spPr>
        <p:txBody>
          <a:bodyPr/>
          <a:lstStyle/>
          <a:p>
            <a:pPr eaLnBrk="1" hangingPunct="1"/>
            <a:r>
              <a:rPr lang="en-US" sz="2800" b="1" u="sng" smtClean="0">
                <a:latin typeface="Arial" charset="0"/>
                <a:cs typeface="Arial" charset="0"/>
              </a:rPr>
              <a:t>John 5:45 – 47</a:t>
            </a:r>
          </a:p>
          <a:p>
            <a:pPr eaLnBrk="1" hangingPunct="1">
              <a:buFont typeface="Wingdings" pitchFamily="2" charset="2"/>
              <a:buNone/>
            </a:pPr>
            <a:r>
              <a:rPr lang="en-US" sz="2800" smtClean="0">
                <a:latin typeface="Arial" charset="0"/>
                <a:cs typeface="Arial" charset="0"/>
              </a:rPr>
              <a:t>	“Do not think that I will accuse you before the Father; the one who accuses you is Moses, in whom you have set your hope. For if you believed Moses, you would believe Me; </a:t>
            </a:r>
            <a:r>
              <a:rPr lang="en-US" sz="2800" smtClean="0">
                <a:solidFill>
                  <a:srgbClr val="CC0000"/>
                </a:solidFill>
                <a:latin typeface="Arial" charset="0"/>
                <a:cs typeface="Arial" charset="0"/>
              </a:rPr>
              <a:t>for he wrote of Me</a:t>
            </a:r>
            <a:r>
              <a:rPr lang="en-US" sz="2800" smtClean="0">
                <a:latin typeface="Arial" charset="0"/>
                <a:cs typeface="Arial" charset="0"/>
              </a:rPr>
              <a:t>. But if you do not believe his writings, how will you believe My words?”</a:t>
            </a:r>
          </a:p>
        </p:txBody>
      </p:sp>
      <p:sp>
        <p:nvSpPr>
          <p:cNvPr id="32770" name="Rectangle 2"/>
          <p:cNvSpPr>
            <a:spLocks noGrp="1" noChangeArrowheads="1"/>
          </p:cNvSpPr>
          <p:nvPr>
            <p:ph type="title"/>
          </p:nvPr>
        </p:nvSpPr>
        <p:spPr>
          <a:xfrm>
            <a:off x="609600" y="0"/>
            <a:ext cx="8001000" cy="9906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Jesus’ Words are Authoritative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57200" y="1066800"/>
            <a:ext cx="8229600" cy="3048000"/>
          </a:xfrm>
        </p:spPr>
        <p:txBody>
          <a:bodyPr/>
          <a:lstStyle/>
          <a:p>
            <a:pPr eaLnBrk="1" hangingPunct="1"/>
            <a:r>
              <a:rPr lang="en-US" sz="2800" b="1" u="sng" smtClean="0">
                <a:latin typeface="Arial" charset="0"/>
                <a:cs typeface="Arial" charset="0"/>
              </a:rPr>
              <a:t>Jude 1:3</a:t>
            </a:r>
          </a:p>
          <a:p>
            <a:pPr eaLnBrk="1" hangingPunct="1">
              <a:buFont typeface="Wingdings" pitchFamily="2" charset="2"/>
              <a:buNone/>
            </a:pPr>
            <a:r>
              <a:rPr lang="en-US" sz="2800" smtClean="0">
                <a:latin typeface="Arial" charset="0"/>
                <a:cs typeface="Arial" charset="0"/>
              </a:rPr>
              <a:t>	Beloved, while I was making every effort to write you about our common salvation, I felt the necessity to write to you appealing that you contend earnestly for </a:t>
            </a:r>
            <a:r>
              <a:rPr lang="en-US" sz="2800" smtClean="0">
                <a:solidFill>
                  <a:srgbClr val="CC0000"/>
                </a:solidFill>
                <a:latin typeface="Arial" charset="0"/>
                <a:cs typeface="Arial" charset="0"/>
              </a:rPr>
              <a:t>the faith which was once for all handed down to the saints</a:t>
            </a:r>
            <a:r>
              <a:rPr lang="en-US" sz="2800" smtClean="0">
                <a:latin typeface="Arial" charset="0"/>
                <a:cs typeface="Arial" charset="0"/>
              </a:rPr>
              <a:t>.</a:t>
            </a:r>
          </a:p>
          <a:p>
            <a:pPr eaLnBrk="1" hangingPunct="1">
              <a:buFont typeface="Wingdings" pitchFamily="2" charset="2"/>
              <a:buNone/>
            </a:pPr>
            <a:endParaRPr lang="en-US" b="1" u="sng" smtClean="0"/>
          </a:p>
        </p:txBody>
      </p:sp>
      <p:sp>
        <p:nvSpPr>
          <p:cNvPr id="6146" name="Rectangle 2"/>
          <p:cNvSpPr>
            <a:spLocks noGrp="1" noChangeArrowheads="1"/>
          </p:cNvSpPr>
          <p:nvPr>
            <p:ph type="title"/>
          </p:nvPr>
        </p:nvSpPr>
        <p:spPr>
          <a:xfrm>
            <a:off x="381000" y="304800"/>
            <a:ext cx="87630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“Once for All”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57200" y="914400"/>
            <a:ext cx="8229600" cy="2971800"/>
          </a:xfrm>
        </p:spPr>
        <p:txBody>
          <a:bodyPr/>
          <a:lstStyle/>
          <a:p>
            <a:pPr eaLnBrk="1" hangingPunct="1"/>
            <a:r>
              <a:rPr lang="en-US" sz="2800" b="1" u="sng" smtClean="0">
                <a:latin typeface="Arial" charset="0"/>
                <a:cs typeface="Arial" charset="0"/>
              </a:rPr>
              <a:t>Hebrews 1:1, 2</a:t>
            </a:r>
          </a:p>
          <a:p>
            <a:pPr eaLnBrk="1" hangingPunct="1">
              <a:buFont typeface="Wingdings" pitchFamily="2" charset="2"/>
              <a:buNone/>
            </a:pPr>
            <a:r>
              <a:rPr lang="en-US" sz="2800" smtClean="0">
                <a:latin typeface="Arial" charset="0"/>
                <a:cs typeface="Arial" charset="0"/>
              </a:rPr>
              <a:t>	God, after He spoke long ago to the fathers in the prophets in many portions and in many ways, in these last days has spoken to us in His Son, whom He appointed heir of all things, through whom also He made the world.</a:t>
            </a:r>
          </a:p>
        </p:txBody>
      </p:sp>
      <p:sp>
        <p:nvSpPr>
          <p:cNvPr id="5122" name="Rectangle 2"/>
          <p:cNvSpPr>
            <a:spLocks noGrp="1" noChangeArrowheads="1"/>
          </p:cNvSpPr>
          <p:nvPr>
            <p:ph type="title"/>
          </p:nvPr>
        </p:nvSpPr>
        <p:spPr>
          <a:xfrm>
            <a:off x="381000" y="152400"/>
            <a:ext cx="87630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The Bible says “God has spoken”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457200" y="914400"/>
            <a:ext cx="8229600" cy="3352800"/>
          </a:xfrm>
        </p:spPr>
        <p:txBody>
          <a:bodyPr/>
          <a:lstStyle/>
          <a:p>
            <a:pPr eaLnBrk="1" hangingPunct="1"/>
            <a:r>
              <a:rPr lang="en-US" sz="2800" b="1" u="sng" dirty="0" smtClean="0">
                <a:latin typeface="Arial" charset="0"/>
                <a:cs typeface="Arial" charset="0"/>
              </a:rPr>
              <a:t>Hebrews 1:3</a:t>
            </a:r>
          </a:p>
          <a:p>
            <a:pPr eaLnBrk="1" hangingPunct="1">
              <a:buFont typeface="Wingdings" pitchFamily="2" charset="2"/>
              <a:buNone/>
            </a:pPr>
            <a:r>
              <a:rPr lang="en-US" sz="2800" dirty="0" smtClean="0">
                <a:latin typeface="Arial" charset="0"/>
                <a:cs typeface="Arial" charset="0"/>
              </a:rPr>
              <a:t>	And He is the </a:t>
            </a:r>
            <a:r>
              <a:rPr lang="en-US" sz="2800" dirty="0" smtClean="0">
                <a:solidFill>
                  <a:srgbClr val="CC0000"/>
                </a:solidFill>
                <a:latin typeface="Arial" charset="0"/>
                <a:cs typeface="Arial" charset="0"/>
              </a:rPr>
              <a:t>radiance of His glory </a:t>
            </a:r>
            <a:r>
              <a:rPr lang="en-US" sz="2800" dirty="0" smtClean="0">
                <a:latin typeface="Arial" charset="0"/>
                <a:cs typeface="Arial" charset="0"/>
              </a:rPr>
              <a:t>and the exact representation of His nature, and upholds all things by the word of His power. When He had made </a:t>
            </a:r>
            <a:r>
              <a:rPr lang="en-US" sz="2800" dirty="0" smtClean="0">
                <a:solidFill>
                  <a:srgbClr val="CC0000"/>
                </a:solidFill>
                <a:latin typeface="Arial" charset="0"/>
                <a:cs typeface="Arial" charset="0"/>
              </a:rPr>
              <a:t>purification</a:t>
            </a:r>
            <a:r>
              <a:rPr lang="en-US" sz="2800" dirty="0" smtClean="0">
                <a:latin typeface="Arial" charset="0"/>
                <a:cs typeface="Arial" charset="0"/>
              </a:rPr>
              <a:t> of sins, He sat down at the right hand of the Majesty on high;</a:t>
            </a:r>
          </a:p>
          <a:p>
            <a:pPr eaLnBrk="1" hangingPunct="1">
              <a:buFont typeface="Wingdings" pitchFamily="2" charset="2"/>
              <a:buNone/>
            </a:pPr>
            <a:endParaRPr lang="en-US" sz="2800" dirty="0" smtClean="0">
              <a:latin typeface="Arial" charset="0"/>
              <a:cs typeface="Arial" charset="0"/>
            </a:endParaRPr>
          </a:p>
        </p:txBody>
      </p:sp>
      <p:sp>
        <p:nvSpPr>
          <p:cNvPr id="5122" name="Rectangle 2"/>
          <p:cNvSpPr>
            <a:spLocks noGrp="1" noChangeArrowheads="1"/>
          </p:cNvSpPr>
          <p:nvPr>
            <p:ph type="title"/>
          </p:nvPr>
        </p:nvSpPr>
        <p:spPr>
          <a:xfrm>
            <a:off x="381000" y="152400"/>
            <a:ext cx="87630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The Glory of the Exalted Christ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381000" y="990600"/>
            <a:ext cx="8458200" cy="4343400"/>
          </a:xfrm>
        </p:spPr>
        <p:txBody>
          <a:bodyPr/>
          <a:lstStyle/>
          <a:p>
            <a:pPr eaLnBrk="1" hangingPunct="1"/>
            <a:r>
              <a:rPr lang="en-US" b="1" u="sng" dirty="0" smtClean="0">
                <a:latin typeface="Arial" pitchFamily="34" charset="0"/>
                <a:cs typeface="Arial" pitchFamily="34" charset="0"/>
              </a:rPr>
              <a:t>Exodus 3:2, 6</a:t>
            </a:r>
            <a:r>
              <a:rPr lang="en-US" sz="2800" b="1" u="sng" dirty="0" smtClean="0">
                <a:latin typeface="Arial" pitchFamily="34" charset="0"/>
                <a:cs typeface="Arial" pitchFamily="34" charset="0"/>
              </a:rPr>
              <a:t> </a:t>
            </a:r>
          </a:p>
          <a:p>
            <a:pPr eaLnBrk="1" hangingPunct="1">
              <a:buFont typeface="Wingdings" pitchFamily="2" charset="2"/>
              <a:buNone/>
            </a:pPr>
            <a:r>
              <a:rPr lang="en-US" dirty="0" smtClean="0"/>
              <a:t>	</a:t>
            </a:r>
            <a:r>
              <a:rPr lang="en-US" sz="2800" dirty="0" smtClean="0">
                <a:latin typeface="Arial" charset="0"/>
                <a:cs typeface="Arial" charset="0"/>
              </a:rPr>
              <a:t>The angel of the LORD appeared to him in a blazing fire from the midst of a bush; and he looked, and behold, the bush was burning with fire, yet the bush was not consumed. . .  He said also, “I am the God of your father, the God of Abraham, the God of Isaac, and the God of Jacob.” Then Moses hid his face, for he was afraid to look at God.</a:t>
            </a:r>
          </a:p>
        </p:txBody>
      </p:sp>
      <p:sp>
        <p:nvSpPr>
          <p:cNvPr id="11267" name="Rectangle 4"/>
          <p:cNvSpPr>
            <a:spLocks noChangeArrowheads="1"/>
          </p:cNvSpPr>
          <p:nvPr/>
        </p:nvSpPr>
        <p:spPr bwMode="auto">
          <a:xfrm>
            <a:off x="152400" y="152400"/>
            <a:ext cx="8991600" cy="914400"/>
          </a:xfrm>
          <a:prstGeom prst="rect">
            <a:avLst/>
          </a:prstGeom>
          <a:noFill/>
          <a:ln w="9525">
            <a:noFill/>
            <a:miter lim="800000"/>
            <a:headEnd/>
            <a:tailEnd/>
          </a:ln>
        </p:spPr>
        <p:txBody>
          <a:bodyPr anchor="ctr"/>
          <a:lstStyle/>
          <a:p>
            <a:pPr algn="ctr" eaLnBrk="1" hangingPunct="1"/>
            <a:endParaRPr lang="en-US" sz="3600">
              <a:solidFill>
                <a:srgbClr val="3333CC"/>
              </a:solidFill>
            </a:endParaRPr>
          </a:p>
        </p:txBody>
      </p:sp>
      <p:sp>
        <p:nvSpPr>
          <p:cNvPr id="5" name="Title 4"/>
          <p:cNvSpPr>
            <a:spLocks noGrp="1"/>
          </p:cNvSpPr>
          <p:nvPr>
            <p:ph type="title"/>
          </p:nvPr>
        </p:nvSpPr>
        <p:spPr>
          <a:xfrm>
            <a:off x="0" y="0"/>
            <a:ext cx="9144000" cy="914400"/>
          </a:xfrm>
        </p:spPr>
        <p:txBody>
          <a:bodyPr/>
          <a:lstStyle/>
          <a:p>
            <a:pPr algn="ctr" eaLnBrk="1" hangingPunct="1">
              <a:defRPr/>
            </a:pPr>
            <a:r>
              <a:rPr lang="en-US" sz="3600" b="0" dirty="0" smtClean="0">
                <a:solidFill>
                  <a:srgbClr val="3333CC"/>
                </a:solidFill>
                <a:effectLst/>
                <a:latin typeface="Arial" pitchFamily="34" charset="0"/>
                <a:cs typeface="Arial" pitchFamily="34" charset="0"/>
              </a:rPr>
              <a:t>God appears tangibly to Moses</a:t>
            </a:r>
            <a:endParaRPr lang="en-US" sz="3600" b="0" dirty="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52400" y="914400"/>
            <a:ext cx="8610600" cy="3429000"/>
          </a:xfrm>
        </p:spPr>
        <p:txBody>
          <a:bodyPr/>
          <a:lstStyle/>
          <a:p>
            <a:pPr eaLnBrk="1" hangingPunct="1"/>
            <a:r>
              <a:rPr lang="en-US" sz="2800" b="1" u="sng" smtClean="0">
                <a:latin typeface="Arial" charset="0"/>
                <a:cs typeface="Arial" charset="0"/>
              </a:rPr>
              <a:t>Exodus 19:19, 20 </a:t>
            </a:r>
          </a:p>
          <a:p>
            <a:pPr eaLnBrk="1" hangingPunct="1">
              <a:buFont typeface="Wingdings" pitchFamily="2" charset="2"/>
              <a:buNone/>
            </a:pPr>
            <a:r>
              <a:rPr lang="en-US" sz="2800" smtClean="0">
                <a:latin typeface="Arial" charset="0"/>
                <a:cs typeface="Arial" charset="0"/>
              </a:rPr>
              <a:t>	When the sound of the trumpet grew louder and louder, Moses spoke and God answered him with thunder. The LORD came down on Mount Sinai, to the top of the mountain; and the LORD called Moses to the top of the mountain, and Moses went up. </a:t>
            </a:r>
          </a:p>
        </p:txBody>
      </p:sp>
      <p:sp>
        <p:nvSpPr>
          <p:cNvPr id="12291" name="Rectangle 4"/>
          <p:cNvSpPr>
            <a:spLocks noChangeArrowheads="1"/>
          </p:cNvSpPr>
          <p:nvPr/>
        </p:nvSpPr>
        <p:spPr bwMode="auto">
          <a:xfrm>
            <a:off x="304800" y="0"/>
            <a:ext cx="8839200" cy="914400"/>
          </a:xfrm>
          <a:prstGeom prst="rect">
            <a:avLst/>
          </a:prstGeom>
          <a:noFill/>
          <a:ln w="9525">
            <a:noFill/>
            <a:miter lim="800000"/>
            <a:headEnd/>
            <a:tailEnd/>
          </a:ln>
        </p:spPr>
        <p:txBody>
          <a:bodyPr anchor="ctr"/>
          <a:lstStyle/>
          <a:p>
            <a:pPr algn="ctr" eaLnBrk="1" hangingPunct="1"/>
            <a:r>
              <a:rPr lang="en-US" sz="3600">
                <a:solidFill>
                  <a:srgbClr val="3333CC"/>
                </a:solidFill>
              </a:rPr>
              <a:t>God appears to assembled Israel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304800" y="914400"/>
            <a:ext cx="8229600" cy="3048000"/>
          </a:xfrm>
        </p:spPr>
        <p:txBody>
          <a:bodyPr/>
          <a:lstStyle/>
          <a:p>
            <a:pPr eaLnBrk="1" hangingPunct="1"/>
            <a:r>
              <a:rPr lang="en-US" sz="2800" b="1" u="sng" dirty="0" smtClean="0">
                <a:latin typeface="Arial" charset="0"/>
                <a:cs typeface="Arial" charset="0"/>
              </a:rPr>
              <a:t>Exodus 20:1 </a:t>
            </a:r>
          </a:p>
          <a:p>
            <a:pPr eaLnBrk="1" hangingPunct="1">
              <a:buFont typeface="Wingdings" pitchFamily="2" charset="2"/>
              <a:buNone/>
            </a:pPr>
            <a:r>
              <a:rPr lang="en-US" sz="2800" dirty="0" smtClean="0">
                <a:latin typeface="Arial" charset="0"/>
                <a:cs typeface="Arial" charset="0"/>
              </a:rPr>
              <a:t>	Then God spoke all these words,</a:t>
            </a:r>
          </a:p>
          <a:p>
            <a:pPr eaLnBrk="1" hangingPunct="1"/>
            <a:r>
              <a:rPr lang="en-US" sz="2800" b="1" u="sng" dirty="0" smtClean="0">
                <a:latin typeface="Arial" charset="0"/>
                <a:cs typeface="Arial" charset="0"/>
              </a:rPr>
              <a:t>Deuteronomy 5:4 </a:t>
            </a:r>
          </a:p>
          <a:p>
            <a:pPr eaLnBrk="1" hangingPunct="1">
              <a:buFont typeface="Wingdings" pitchFamily="2" charset="2"/>
              <a:buNone/>
            </a:pPr>
            <a:r>
              <a:rPr lang="en-US" sz="2800" dirty="0" smtClean="0">
                <a:latin typeface="Arial" charset="0"/>
                <a:cs typeface="Arial" charset="0"/>
              </a:rPr>
              <a:t>	The LORD spoke to you face to face at the mountain from the midst of the fire,</a:t>
            </a:r>
          </a:p>
        </p:txBody>
      </p:sp>
      <p:sp>
        <p:nvSpPr>
          <p:cNvPr id="11266" name="Rectangle 2"/>
          <p:cNvSpPr>
            <a:spLocks noGrp="1" noChangeArrowheads="1"/>
          </p:cNvSpPr>
          <p:nvPr>
            <p:ph type="title"/>
          </p:nvPr>
        </p:nvSpPr>
        <p:spPr>
          <a:xfrm>
            <a:off x="228600" y="0"/>
            <a:ext cx="8763000" cy="7620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God Speaks to His Assembled People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304800" y="990600"/>
            <a:ext cx="8610600" cy="3581400"/>
          </a:xfrm>
        </p:spPr>
        <p:txBody>
          <a:bodyPr/>
          <a:lstStyle/>
          <a:p>
            <a:pPr eaLnBrk="1" hangingPunct="1">
              <a:lnSpc>
                <a:spcPct val="90000"/>
              </a:lnSpc>
            </a:pPr>
            <a:r>
              <a:rPr lang="en-US" sz="2800" b="1" u="sng" smtClean="0">
                <a:latin typeface="Arial" charset="0"/>
                <a:cs typeface="Arial" charset="0"/>
              </a:rPr>
              <a:t>Exodus 20:18, 19 </a:t>
            </a:r>
          </a:p>
          <a:p>
            <a:pPr eaLnBrk="1" hangingPunct="1">
              <a:lnSpc>
                <a:spcPct val="90000"/>
              </a:lnSpc>
              <a:buFont typeface="Wingdings" pitchFamily="2" charset="2"/>
              <a:buNone/>
            </a:pPr>
            <a:r>
              <a:rPr lang="en-US" sz="2800" smtClean="0">
                <a:latin typeface="Arial" charset="0"/>
                <a:cs typeface="Arial" charset="0"/>
              </a:rPr>
              <a:t>	And all the people perceived the thunder and the lightning flashes and the sound of the trumpet and the mountain smoking; and when the people saw it, they trembled and stood at a distance. Then they said to Moses, “</a:t>
            </a:r>
            <a:r>
              <a:rPr lang="en-US" sz="2800" smtClean="0">
                <a:solidFill>
                  <a:srgbClr val="CC0000"/>
                </a:solidFill>
                <a:latin typeface="Arial" charset="0"/>
                <a:cs typeface="Arial" charset="0"/>
              </a:rPr>
              <a:t>Speak to us yourself and we will listen; but let not God speak to us, lest we die</a:t>
            </a:r>
            <a:r>
              <a:rPr lang="en-US" sz="2800" smtClean="0">
                <a:latin typeface="Arial" charset="0"/>
                <a:cs typeface="Arial" charset="0"/>
              </a:rPr>
              <a:t>.”</a:t>
            </a:r>
          </a:p>
        </p:txBody>
      </p:sp>
      <p:sp>
        <p:nvSpPr>
          <p:cNvPr id="14339" name="Rectangle 4"/>
          <p:cNvSpPr>
            <a:spLocks noChangeArrowheads="1"/>
          </p:cNvSpPr>
          <p:nvPr/>
        </p:nvSpPr>
        <p:spPr bwMode="auto">
          <a:xfrm>
            <a:off x="304800" y="0"/>
            <a:ext cx="8839200" cy="914400"/>
          </a:xfrm>
          <a:prstGeom prst="rect">
            <a:avLst/>
          </a:prstGeom>
          <a:noFill/>
          <a:ln w="9525">
            <a:noFill/>
            <a:miter lim="800000"/>
            <a:headEnd/>
            <a:tailEnd/>
          </a:ln>
        </p:spPr>
        <p:txBody>
          <a:bodyPr anchor="ctr"/>
          <a:lstStyle/>
          <a:p>
            <a:pPr algn="ctr" eaLnBrk="1" hangingPunct="1"/>
            <a:r>
              <a:rPr lang="en-US" sz="3600">
                <a:solidFill>
                  <a:srgbClr val="3333CC"/>
                </a:solidFill>
              </a:rPr>
              <a:t>Israel sees the need for a mediator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304800" y="1066800"/>
            <a:ext cx="8610600" cy="3810000"/>
          </a:xfrm>
        </p:spPr>
        <p:txBody>
          <a:bodyPr/>
          <a:lstStyle/>
          <a:p>
            <a:pPr eaLnBrk="1" hangingPunct="1">
              <a:lnSpc>
                <a:spcPct val="90000"/>
              </a:lnSpc>
            </a:pPr>
            <a:r>
              <a:rPr lang="en-US" b="1" u="sng" dirty="0" smtClean="0">
                <a:latin typeface="Arial" pitchFamily="34" charset="0"/>
                <a:cs typeface="Arial" pitchFamily="34" charset="0"/>
              </a:rPr>
              <a:t>Deuteronomy 5:27, 28</a:t>
            </a:r>
            <a:r>
              <a:rPr lang="en-US" sz="2800" b="1" u="sng" dirty="0" smtClean="0">
                <a:latin typeface="Arial" pitchFamily="34" charset="0"/>
                <a:cs typeface="Arial" pitchFamily="34" charset="0"/>
              </a:rPr>
              <a:t> </a:t>
            </a:r>
          </a:p>
          <a:p>
            <a:pPr eaLnBrk="1" hangingPunct="1">
              <a:lnSpc>
                <a:spcPct val="90000"/>
              </a:lnSpc>
              <a:buFont typeface="Wingdings" pitchFamily="2" charset="2"/>
              <a:buNone/>
            </a:pPr>
            <a:r>
              <a:rPr lang="en-US" dirty="0" smtClean="0"/>
              <a:t>	</a:t>
            </a:r>
            <a:r>
              <a:rPr lang="en-US" sz="2800" dirty="0" smtClean="0">
                <a:latin typeface="Arial" charset="0"/>
                <a:cs typeface="Arial" charset="0"/>
              </a:rPr>
              <a:t>“Go near and hear all that the Lord our God says; then speak to us all that the Lord our God speaks to you, and we will hear and do it.” The Lord heard the voice of your words when you spoke to me, and the Lord said to me, “I have heard the voice of the words of this people which they have spoken to you. </a:t>
            </a:r>
            <a:r>
              <a:rPr lang="en-US" sz="2800" dirty="0" smtClean="0">
                <a:solidFill>
                  <a:srgbClr val="CC0000"/>
                </a:solidFill>
                <a:latin typeface="Arial" charset="0"/>
                <a:cs typeface="Arial" charset="0"/>
              </a:rPr>
              <a:t>They have done well in all that they have spoken</a:t>
            </a:r>
            <a:r>
              <a:rPr lang="en-US" sz="2800" dirty="0" smtClean="0">
                <a:latin typeface="Arial" charset="0"/>
                <a:cs typeface="Arial" charset="0"/>
              </a:rPr>
              <a:t>.”</a:t>
            </a:r>
          </a:p>
        </p:txBody>
      </p:sp>
      <p:sp>
        <p:nvSpPr>
          <p:cNvPr id="15363" name="Rectangle 4"/>
          <p:cNvSpPr>
            <a:spLocks noChangeArrowheads="1"/>
          </p:cNvSpPr>
          <p:nvPr/>
        </p:nvSpPr>
        <p:spPr bwMode="auto">
          <a:xfrm>
            <a:off x="0" y="228600"/>
            <a:ext cx="8839200" cy="685800"/>
          </a:xfrm>
          <a:prstGeom prst="rect">
            <a:avLst/>
          </a:prstGeom>
          <a:noFill/>
          <a:ln w="9525">
            <a:noFill/>
            <a:miter lim="800000"/>
            <a:headEnd/>
            <a:tailEnd/>
          </a:ln>
        </p:spPr>
        <p:txBody>
          <a:bodyPr anchor="ctr"/>
          <a:lstStyle/>
          <a:p>
            <a:pPr algn="ctr" eaLnBrk="1" hangingPunct="1"/>
            <a:r>
              <a:rPr lang="en-US" sz="3600">
                <a:solidFill>
                  <a:srgbClr val="3333CC"/>
                </a:solidFill>
              </a:rPr>
              <a:t>God approves of Moses as mediator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1524000"/>
            <a:ext cx="8229600" cy="3429000"/>
          </a:xfrm>
        </p:spPr>
        <p:txBody>
          <a:bodyPr/>
          <a:lstStyle/>
          <a:p>
            <a:pPr eaLnBrk="1" hangingPunct="1"/>
            <a:r>
              <a:rPr lang="en-US" b="1" u="sng" smtClean="0">
                <a:latin typeface="Arial" charset="0"/>
                <a:cs typeface="Arial" charset="0"/>
              </a:rPr>
              <a:t>Deuteronomy 18:16, 17</a:t>
            </a:r>
          </a:p>
          <a:p>
            <a:pPr eaLnBrk="1" hangingPunct="1">
              <a:buFont typeface="Wingdings" pitchFamily="2" charset="2"/>
              <a:buNone/>
            </a:pPr>
            <a:r>
              <a:rPr lang="en-US" sz="2800" smtClean="0">
                <a:latin typeface="Arial" charset="0"/>
                <a:cs typeface="Arial" charset="0"/>
              </a:rPr>
              <a:t>	This is according to all that you asked of the Lord your God in Horeb on the day of the assembly, saying, ‘Let me not hear again the voice of the Lord my God, let me not see this great fire anymore, lest I die.’ And the Lord said to me, ‘</a:t>
            </a:r>
            <a:r>
              <a:rPr lang="en-US" sz="2800" smtClean="0">
                <a:solidFill>
                  <a:srgbClr val="CC0000"/>
                </a:solidFill>
                <a:latin typeface="Arial" charset="0"/>
                <a:cs typeface="Arial" charset="0"/>
              </a:rPr>
              <a:t>They have spoken well</a:t>
            </a:r>
            <a:r>
              <a:rPr lang="en-US" sz="2800" smtClean="0">
                <a:latin typeface="Arial" charset="0"/>
                <a:cs typeface="Arial" charset="0"/>
              </a:rPr>
              <a:t>.’</a:t>
            </a:r>
          </a:p>
        </p:txBody>
      </p:sp>
      <p:sp>
        <p:nvSpPr>
          <p:cNvPr id="14338" name="Rectangle 2"/>
          <p:cNvSpPr>
            <a:spLocks noGrp="1" noChangeArrowheads="1"/>
          </p:cNvSpPr>
          <p:nvPr>
            <p:ph type="title"/>
          </p:nvPr>
        </p:nvSpPr>
        <p:spPr>
          <a:xfrm>
            <a:off x="228600" y="228600"/>
            <a:ext cx="8915400" cy="12192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God’s Ordained Mediator is Necessary or We will Die In God’s Presence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0"/>
            <a:ext cx="8382000" cy="838200"/>
          </a:xfrm>
        </p:spPr>
        <p:txBody>
          <a:bodyPr/>
          <a:lstStyle/>
          <a:p>
            <a:pPr algn="ctr" eaLnBrk="1" fontAlgn="auto" hangingPunct="1">
              <a:spcAft>
                <a:spcPts val="0"/>
              </a:spcAft>
              <a:defRPr/>
            </a:pPr>
            <a:r>
              <a:rPr lang="en-US" sz="3600" b="0" dirty="0" smtClean="0">
                <a:solidFill>
                  <a:srgbClr val="3333CC"/>
                </a:solidFill>
                <a:effectLst/>
                <a:latin typeface="Arial" pitchFamily="34" charset="0"/>
                <a:cs typeface="Arial" pitchFamily="34" charset="0"/>
              </a:rPr>
              <a:t>God writes words on stone   </a:t>
            </a:r>
          </a:p>
        </p:txBody>
      </p:sp>
      <p:sp>
        <p:nvSpPr>
          <p:cNvPr id="17411" name="Rectangle 4"/>
          <p:cNvSpPr>
            <a:spLocks noChangeArrowheads="1"/>
          </p:cNvSpPr>
          <p:nvPr/>
        </p:nvSpPr>
        <p:spPr bwMode="auto">
          <a:xfrm>
            <a:off x="228600" y="762000"/>
            <a:ext cx="8229600" cy="2819400"/>
          </a:xfrm>
          <a:prstGeom prst="rect">
            <a:avLst/>
          </a:prstGeom>
          <a:noFill/>
          <a:ln w="9525">
            <a:noFill/>
            <a:miter lim="800000"/>
            <a:headEnd/>
            <a:tailEnd/>
          </a:ln>
        </p:spPr>
        <p:txBody>
          <a:bodyPr/>
          <a:lstStyle/>
          <a:p>
            <a:pPr marL="342900" indent="-342900" eaLnBrk="1" hangingPunct="1">
              <a:spcBef>
                <a:spcPct val="20000"/>
              </a:spcBef>
              <a:buClr>
                <a:schemeClr val="bg2"/>
              </a:buClr>
              <a:buSzPct val="75000"/>
              <a:buFont typeface="Wingdings" pitchFamily="2" charset="2"/>
              <a:buChar char="n"/>
            </a:pPr>
            <a:r>
              <a:rPr lang="en-US" sz="2800" b="1" u="sng">
                <a:cs typeface="Arial" charset="0"/>
              </a:rPr>
              <a:t>Exodus 31:18</a:t>
            </a:r>
          </a:p>
          <a:p>
            <a:pPr marL="342900" indent="-342900" eaLnBrk="1" hangingPunct="1">
              <a:spcBef>
                <a:spcPct val="20000"/>
              </a:spcBef>
              <a:buClr>
                <a:schemeClr val="bg2"/>
              </a:buClr>
              <a:buSzPct val="75000"/>
              <a:buFont typeface="Wingdings" pitchFamily="2" charset="2"/>
              <a:buNone/>
            </a:pPr>
            <a:r>
              <a:rPr lang="en-US" sz="2800">
                <a:cs typeface="Arial" charset="0"/>
              </a:rPr>
              <a:t>	When He had finished speaking with him upon Mount Sinai, He gave Moses the two tablets of the testimony, tablets of stone, </a:t>
            </a:r>
            <a:r>
              <a:rPr lang="en-US" sz="2800">
                <a:solidFill>
                  <a:srgbClr val="CC0000"/>
                </a:solidFill>
                <a:cs typeface="Arial" charset="0"/>
              </a:rPr>
              <a:t>written by the finger of God</a:t>
            </a:r>
            <a:r>
              <a:rPr lang="en-US" sz="2800">
                <a:cs typeface="Arial" charset="0"/>
              </a:rPr>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9742</TotalTime>
  <Words>245</Words>
  <Application>Microsoft Office PowerPoint</Application>
  <PresentationFormat>On-screen Show (4:3)</PresentationFormat>
  <Paragraphs>77</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How God Has Spoken</vt:lpstr>
      <vt:lpstr>The Bible says “God has spoken”</vt:lpstr>
      <vt:lpstr>God appears tangibly to Moses</vt:lpstr>
      <vt:lpstr>Slide 4</vt:lpstr>
      <vt:lpstr>God Speaks to His Assembled People</vt:lpstr>
      <vt:lpstr>Slide 6</vt:lpstr>
      <vt:lpstr>Slide 7</vt:lpstr>
      <vt:lpstr>God’s Ordained Mediator is Necessary or We will Die In God’s Presence</vt:lpstr>
      <vt:lpstr>God writes words on stone   </vt:lpstr>
      <vt:lpstr>At Issue: To Whom We Listen</vt:lpstr>
      <vt:lpstr>The Prophet Will Speak God’s Words</vt:lpstr>
      <vt:lpstr>The True Prophet Must Be Identified</vt:lpstr>
      <vt:lpstr>How False Prophets are Identified</vt:lpstr>
      <vt:lpstr>Slide 14</vt:lpstr>
      <vt:lpstr>Slide 15</vt:lpstr>
      <vt:lpstr> </vt:lpstr>
      <vt:lpstr>God Raised Up the Prophet Moses Predicted Who “Tabernacled” Here </vt:lpstr>
      <vt:lpstr>Transfiguration</vt:lpstr>
      <vt:lpstr>Peter Wants Three Tents of Meeting</vt:lpstr>
      <vt:lpstr>“Listen to Him” (Deut. 18:15)</vt:lpstr>
      <vt:lpstr>Jesus’ Words are Authoritative</vt:lpstr>
      <vt:lpstr>“Once for All”</vt:lpstr>
      <vt:lpstr>The Bible says “God has spoken”</vt:lpstr>
      <vt:lpstr>The Glory of the Exalted Christ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Robert DeWaay</cp:lastModifiedBy>
  <cp:revision>802</cp:revision>
  <dcterms:created xsi:type="dcterms:W3CDTF">2004-04-07T22:52:17Z</dcterms:created>
  <dcterms:modified xsi:type="dcterms:W3CDTF">2012-12-30T04:23:29Z</dcterms:modified>
</cp:coreProperties>
</file>