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65" autoAdjust="0"/>
    <p:restoredTop sz="94609" autoAdjust="0"/>
  </p:normalViewPr>
  <p:slideViewPr>
    <p:cSldViewPr>
      <p:cViewPr varScale="1">
        <p:scale>
          <a:sx n="115" d="100"/>
          <a:sy n="115" d="100"/>
        </p:scale>
        <p:origin x="-130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362B9C-5599-4EA2-A732-89B4987F4CA0}" type="datetimeFigureOut">
              <a:rPr lang="en-US" smtClean="0"/>
              <a:t>10/22/2013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588257-CD10-40A0-A04C-879FA394EE5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fundamental issue of our day is one of a shift in epistemology.</a:t>
            </a:r>
            <a:r>
              <a:rPr lang="en-US" baseline="0" dirty="0" smtClean="0"/>
              <a:t> As a society, we are transitioning away from logic and toward a post-modern epistemology.</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80EEBE4-1D6E-4B46-B9EC-C51C9B853F95}"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3(16)</a:t>
            </a:r>
            <a:endParaRPr lang="en-US" dirty="0"/>
          </a:p>
        </p:txBody>
      </p:sp>
      <p:sp>
        <p:nvSpPr>
          <p:cNvPr id="4" name="Slide Number Placeholder 3"/>
          <p:cNvSpPr>
            <a:spLocks noGrp="1"/>
          </p:cNvSpPr>
          <p:nvPr>
            <p:ph type="sldNum" sz="quarter" idx="10"/>
          </p:nvPr>
        </p:nvSpPr>
        <p:spPr/>
        <p:txBody>
          <a:bodyPr/>
          <a:lstStyle/>
          <a:p>
            <a:fld id="{580EEBE4-1D6E-4B46-B9EC-C51C9B853F95}"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10(26)</a:t>
            </a:r>
            <a:endParaRPr lang="en-US" dirty="0"/>
          </a:p>
        </p:txBody>
      </p:sp>
      <p:sp>
        <p:nvSpPr>
          <p:cNvPr id="4" name="Slide Number Placeholder 3"/>
          <p:cNvSpPr>
            <a:spLocks noGrp="1"/>
          </p:cNvSpPr>
          <p:nvPr>
            <p:ph type="sldNum" sz="quarter" idx="10"/>
          </p:nvPr>
        </p:nvSpPr>
        <p:spPr/>
        <p:txBody>
          <a:bodyPr/>
          <a:lstStyle/>
          <a:p>
            <a:fld id="{580EEBE4-1D6E-4B46-B9EC-C51C9B853F95}" type="slidenum">
              <a:rPr lang="en-US" smtClean="0"/>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7(33)</a:t>
            </a:r>
            <a:endParaRPr lang="en-US" dirty="0"/>
          </a:p>
        </p:txBody>
      </p:sp>
      <p:sp>
        <p:nvSpPr>
          <p:cNvPr id="4" name="Slide Number Placeholder 3"/>
          <p:cNvSpPr>
            <a:spLocks noGrp="1"/>
          </p:cNvSpPr>
          <p:nvPr>
            <p:ph type="sldNum" sz="quarter" idx="10"/>
          </p:nvPr>
        </p:nvSpPr>
        <p:spPr/>
        <p:txBody>
          <a:bodyPr/>
          <a:lstStyle/>
          <a:p>
            <a:fld id="{580EEBE4-1D6E-4B46-B9EC-C51C9B853F95}"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8(41)</a:t>
            </a:r>
            <a:endParaRPr lang="en-US" dirty="0"/>
          </a:p>
        </p:txBody>
      </p:sp>
      <p:sp>
        <p:nvSpPr>
          <p:cNvPr id="4" name="Slide Number Placeholder 3"/>
          <p:cNvSpPr>
            <a:spLocks noGrp="1"/>
          </p:cNvSpPr>
          <p:nvPr>
            <p:ph type="sldNum" sz="quarter" idx="10"/>
          </p:nvPr>
        </p:nvSpPr>
        <p:spPr/>
        <p:txBody>
          <a:bodyPr/>
          <a:lstStyle/>
          <a:p>
            <a:fld id="{580EEBE4-1D6E-4B46-B9EC-C51C9B853F95}" type="slidenum">
              <a:rPr lang="en-US" smtClean="0"/>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80EEBE4-1D6E-4B46-B9EC-C51C9B853F95}" type="slidenum">
              <a:rPr lang="en-US" smtClean="0"/>
              <a:pPr/>
              <a:t>21</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serpent distorted what God actually said. God forbade Adam &amp; Eve from eating from the tree of knowledge of good and evil, not every tree in the garden.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580EEBE4-1D6E-4B46-B9EC-C51C9B853F95}" type="slidenum">
              <a:rPr lang="en-US" smtClean="0"/>
              <a:pPr/>
              <a:t>23</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Hemlock is natural, protein</a:t>
            </a:r>
            <a:r>
              <a:rPr lang="en-US" baseline="0" dirty="0" smtClean="0"/>
              <a:t> shakes are not. However, hemlock is not good for you, but protein shakes can be.</a:t>
            </a:r>
            <a:endParaRPr lang="en-US" dirty="0"/>
          </a:p>
        </p:txBody>
      </p:sp>
      <p:sp>
        <p:nvSpPr>
          <p:cNvPr id="4" name="Slide Number Placeholder 3"/>
          <p:cNvSpPr>
            <a:spLocks noGrp="1"/>
          </p:cNvSpPr>
          <p:nvPr>
            <p:ph type="sldNum" sz="quarter" idx="10"/>
          </p:nvPr>
        </p:nvSpPr>
        <p:spPr/>
        <p:txBody>
          <a:bodyPr/>
          <a:lstStyle/>
          <a:p>
            <a:fld id="{580EEBE4-1D6E-4B46-B9EC-C51C9B853F95}" type="slidenum">
              <a:rPr lang="en-US" smtClean="0"/>
              <a:pPr/>
              <a:t>24</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fallacy</a:t>
            </a:r>
            <a:r>
              <a:rPr lang="en-US" baseline="0" dirty="0" smtClean="0"/>
              <a:t> is often appealed to by those who oppose the death penalty. They will say that executing our worst criminals is wrong, and it doesn’t right the wrongs committed by the criminals themselves. However, this is a false example of the two wrongs make a right fallacy. Scripture tells us that the government does not bear the sword in vain (Romans 13:4), and that when man sheds another man’s blood, by man should his blood be shed (Genesis 9:6). </a:t>
            </a:r>
            <a:endParaRPr lang="en-US" dirty="0"/>
          </a:p>
        </p:txBody>
      </p:sp>
      <p:sp>
        <p:nvSpPr>
          <p:cNvPr id="4" name="Slide Number Placeholder 3"/>
          <p:cNvSpPr>
            <a:spLocks noGrp="1"/>
          </p:cNvSpPr>
          <p:nvPr>
            <p:ph type="sldNum" sz="quarter" idx="10"/>
          </p:nvPr>
        </p:nvSpPr>
        <p:spPr/>
        <p:txBody>
          <a:bodyPr/>
          <a:lstStyle/>
          <a:p>
            <a:fld id="{580EEBE4-1D6E-4B46-B9EC-C51C9B853F95}" type="slidenum">
              <a:rPr lang="en-US" smtClean="0"/>
              <a:pPr/>
              <a:t>27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Strange Fire</a:t>
            </a:r>
          </a:p>
          <a:p>
            <a:pPr>
              <a:buFont typeface="Arial" pitchFamily="34" charset="0"/>
              <a:buChar char="•"/>
            </a:pPr>
            <a:r>
              <a:rPr lang="en-US" dirty="0" err="1" smtClean="0"/>
              <a:t>Continuationism</a:t>
            </a:r>
            <a:r>
              <a:rPr lang="en-US" dirty="0" smtClean="0"/>
              <a:t> </a:t>
            </a:r>
            <a:r>
              <a:rPr lang="en-US" dirty="0" err="1" smtClean="0"/>
              <a:t>vs</a:t>
            </a:r>
            <a:r>
              <a:rPr lang="en-US" dirty="0" smtClean="0"/>
              <a:t> </a:t>
            </a:r>
            <a:r>
              <a:rPr lang="en-US" dirty="0" err="1" smtClean="0"/>
              <a:t>Cessationism</a:t>
            </a:r>
            <a:endParaRPr lang="en-US" dirty="0" smtClean="0"/>
          </a:p>
          <a:p>
            <a:pPr>
              <a:buFont typeface="Arial" pitchFamily="34" charset="0"/>
              <a:buChar char="•"/>
            </a:pPr>
            <a:r>
              <a:rPr lang="en-US" dirty="0" err="1" smtClean="0"/>
              <a:t>Continuationists</a:t>
            </a:r>
            <a:r>
              <a:rPr lang="en-US" baseline="0" dirty="0" smtClean="0"/>
              <a:t> claim that </a:t>
            </a:r>
            <a:r>
              <a:rPr lang="en-US" baseline="0" dirty="0" err="1" smtClean="0"/>
              <a:t>cessationists</a:t>
            </a:r>
            <a:r>
              <a:rPr lang="en-US" baseline="0" dirty="0" smtClean="0"/>
              <a:t> bear the burden of proof to show that the Gifts have ceased.</a:t>
            </a:r>
          </a:p>
          <a:p>
            <a:pPr>
              <a:buFont typeface="Arial" pitchFamily="34" charset="0"/>
              <a:buChar char="•"/>
            </a:pPr>
            <a:r>
              <a:rPr lang="en-US" baseline="0" dirty="0" smtClean="0"/>
              <a:t>The Scriptures place the burden on the one claiming to speak for God (the </a:t>
            </a:r>
            <a:r>
              <a:rPr lang="en-US" baseline="0" dirty="0" err="1" smtClean="0"/>
              <a:t>continuationist</a:t>
            </a:r>
            <a:r>
              <a:rPr lang="en-US" baseline="0" dirty="0" smtClean="0"/>
              <a:t>)</a:t>
            </a:r>
            <a:endParaRPr lang="en-US" dirty="0" smtClean="0"/>
          </a:p>
        </p:txBody>
      </p:sp>
      <p:sp>
        <p:nvSpPr>
          <p:cNvPr id="4" name="Slide Number Placeholder 3"/>
          <p:cNvSpPr>
            <a:spLocks noGrp="1"/>
          </p:cNvSpPr>
          <p:nvPr>
            <p:ph type="sldNum" sz="quarter" idx="10"/>
          </p:nvPr>
        </p:nvSpPr>
        <p:spPr/>
        <p:txBody>
          <a:bodyPr/>
          <a:lstStyle/>
          <a:p>
            <a:fld id="{580EEBE4-1D6E-4B46-B9EC-C51C9B853F95}" type="slidenum">
              <a:rPr lang="en-US" smtClean="0"/>
              <a:pPr/>
              <a:t>28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a:t>
            </a:r>
            <a:r>
              <a:rPr lang="en-US" baseline="0" dirty="0" smtClean="0"/>
              <a:t> In the Abortion debate, a pro-lifer proves that the fetus is a human being using self-evident truths of biology. The pro-abortionist whom he’s talking to then shifts the discussion to the standard of living the child will have if it’s born to a poor family, arguing that killing it would be better than allowing it to grow up in poverty. The standard changed from “what is it?” to “how shall it live?”</a:t>
            </a:r>
            <a:endParaRPr lang="en-US" dirty="0"/>
          </a:p>
        </p:txBody>
      </p:sp>
      <p:sp>
        <p:nvSpPr>
          <p:cNvPr id="4" name="Slide Number Placeholder 3"/>
          <p:cNvSpPr>
            <a:spLocks noGrp="1"/>
          </p:cNvSpPr>
          <p:nvPr>
            <p:ph type="sldNum" sz="quarter" idx="10"/>
          </p:nvPr>
        </p:nvSpPr>
        <p:spPr/>
        <p:txBody>
          <a:bodyPr/>
          <a:lstStyle/>
          <a:p>
            <a:fld id="{580EEBE4-1D6E-4B46-B9EC-C51C9B853F95}" type="slidenum">
              <a:rPr lang="en-US" smtClean="0"/>
              <a:pPr/>
              <a:t>29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867D71-6BDE-4CA8-A9EE-B48F985EAAB7}"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PC: “Tolerant people don’t oppose</a:t>
            </a:r>
            <a:r>
              <a:rPr lang="en-US" baseline="0" dirty="0" smtClean="0"/>
              <a:t> legal recognition of same-sex “marriage”.</a:t>
            </a:r>
            <a:endParaRPr lang="en-US" dirty="0"/>
          </a:p>
        </p:txBody>
      </p:sp>
      <p:sp>
        <p:nvSpPr>
          <p:cNvPr id="4" name="Slide Number Placeholder 3"/>
          <p:cNvSpPr>
            <a:spLocks noGrp="1"/>
          </p:cNvSpPr>
          <p:nvPr>
            <p:ph type="sldNum" sz="quarter" idx="10"/>
          </p:nvPr>
        </p:nvSpPr>
        <p:spPr/>
        <p:txBody>
          <a:bodyPr/>
          <a:lstStyle/>
          <a:p>
            <a:fld id="{580EEBE4-1D6E-4B46-B9EC-C51C9B853F95}" type="slidenum">
              <a:rPr lang="en-US" smtClean="0"/>
              <a:pPr/>
              <a:t>30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PC: “Tolerant people don’t oppose</a:t>
            </a:r>
            <a:r>
              <a:rPr lang="en-US" baseline="0" dirty="0" smtClean="0"/>
              <a:t> legal recognition of same-sex “marriage”.</a:t>
            </a:r>
            <a:endParaRPr lang="en-US" dirty="0"/>
          </a:p>
        </p:txBody>
      </p:sp>
      <p:sp>
        <p:nvSpPr>
          <p:cNvPr id="4" name="Slide Number Placeholder 3"/>
          <p:cNvSpPr>
            <a:spLocks noGrp="1"/>
          </p:cNvSpPr>
          <p:nvPr>
            <p:ph type="sldNum" sz="quarter" idx="10"/>
          </p:nvPr>
        </p:nvSpPr>
        <p:spPr/>
        <p:txBody>
          <a:bodyPr/>
          <a:lstStyle/>
          <a:p>
            <a:fld id="{580EEBE4-1D6E-4B46-B9EC-C51C9B853F95}" type="slidenum">
              <a:rPr lang="en-US" smtClean="0"/>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your dog eats</a:t>
            </a:r>
            <a:r>
              <a:rPr lang="en-US" baseline="0" dirty="0" smtClean="0"/>
              <a:t> mystery berries from the bush behind the shed and gets sick or dies, logically you won’t want to make mystery berry pies for the church picnic.</a:t>
            </a:r>
          </a:p>
          <a:p>
            <a:endParaRPr lang="en-US" baseline="0" dirty="0" smtClean="0"/>
          </a:p>
          <a:p>
            <a:r>
              <a:rPr lang="en-US" dirty="0" smtClean="0"/>
              <a:t>Does your car</a:t>
            </a:r>
            <a:r>
              <a:rPr lang="en-US" baseline="0" dirty="0" smtClean="0"/>
              <a:t> require gasoline or diesel? If it takes gasoline, can you use 87 octane, or does it require 92 octane? </a:t>
            </a:r>
          </a:p>
          <a:p>
            <a:endParaRPr lang="en-US" baseline="0" dirty="0" smtClean="0"/>
          </a:p>
          <a:p>
            <a:r>
              <a:rPr lang="en-US" baseline="0" dirty="0" smtClean="0"/>
              <a:t>Advertizing often includes fallacious arguments for why you should buy a particular product or service</a:t>
            </a:r>
          </a:p>
          <a:p>
            <a:endParaRPr lang="en-US" baseline="0" dirty="0" smtClean="0"/>
          </a:p>
          <a:p>
            <a:r>
              <a:rPr lang="en-US" dirty="0" smtClean="0"/>
              <a:t>News is saturated with opinionated conclusions drawn from current events.</a:t>
            </a:r>
            <a:r>
              <a:rPr lang="en-US" baseline="0" dirty="0" smtClean="0"/>
              <a:t> More often than not, the arguments that are meant to convince you of the conclusions drawn involve logical fallacies.</a:t>
            </a:r>
          </a:p>
          <a:p>
            <a:endParaRPr lang="en-US" baseline="0" dirty="0" smtClean="0"/>
          </a:p>
          <a:p>
            <a:r>
              <a:rPr lang="en-US" baseline="0" dirty="0" smtClean="0"/>
              <a:t>Political debates aren’t just two candidates arguing over who is best for the job, it involves issues that come up during the political process as well.</a:t>
            </a:r>
            <a:endParaRPr lang="en-US" dirty="0"/>
          </a:p>
        </p:txBody>
      </p:sp>
      <p:sp>
        <p:nvSpPr>
          <p:cNvPr id="4" name="Slide Number Placeholder 3"/>
          <p:cNvSpPr>
            <a:spLocks noGrp="1"/>
          </p:cNvSpPr>
          <p:nvPr>
            <p:ph type="sldNum" sz="quarter" idx="10"/>
          </p:nvPr>
        </p:nvSpPr>
        <p:spPr/>
        <p:txBody>
          <a:bodyPr/>
          <a:lstStyle/>
          <a:p>
            <a:fld id="{A4867D71-6BDE-4CA8-A9EE-B48F985EAAB7}"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God to Adam</a:t>
            </a:r>
          </a:p>
          <a:p>
            <a:endParaRPr lang="en-US" dirty="0" smtClean="0"/>
          </a:p>
          <a:p>
            <a:r>
              <a:rPr lang="en-US" smtClean="0"/>
              <a:t>If-Then</a:t>
            </a:r>
            <a:r>
              <a:rPr lang="en-US" baseline="0" smtClean="0"/>
              <a:t> statement</a:t>
            </a:r>
            <a:endParaRPr lang="en-US" dirty="0"/>
          </a:p>
        </p:txBody>
      </p:sp>
      <p:sp>
        <p:nvSpPr>
          <p:cNvPr id="4" name="Slide Number Placeholder 3"/>
          <p:cNvSpPr>
            <a:spLocks noGrp="1"/>
          </p:cNvSpPr>
          <p:nvPr>
            <p:ph type="sldNum" sz="quarter" idx="10"/>
          </p:nvPr>
        </p:nvSpPr>
        <p:spPr/>
        <p:txBody>
          <a:bodyPr/>
          <a:lstStyle/>
          <a:p>
            <a:fld id="{580EEBE4-1D6E-4B46-B9EC-C51C9B853F95}"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Rational Wiki is an Atheist website. To discount them as a resource</a:t>
            </a:r>
            <a:r>
              <a:rPr lang="en-US" baseline="0" dirty="0" smtClean="0"/>
              <a:t> would be to commit the </a:t>
            </a:r>
            <a:r>
              <a:rPr lang="en-US" baseline="0" smtClean="0"/>
              <a:t>Genetic Fallacy</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A4867D71-6BDE-4CA8-A9EE-B48F985EAAB7}"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80EEBE4-1D6E-4B46-B9EC-C51C9B853F95}" type="slidenum">
              <a:rPr lang="en-US" smtClean="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Sources went so far</a:t>
            </a:r>
            <a:r>
              <a:rPr lang="en-US" baseline="0" dirty="0" smtClean="0"/>
              <a:t> as to not only disagree on the classification of fallacies, they varied on whether some fallacies were formal or informal.</a:t>
            </a:r>
            <a:endParaRPr lang="en-US" dirty="0"/>
          </a:p>
        </p:txBody>
      </p:sp>
      <p:sp>
        <p:nvSpPr>
          <p:cNvPr id="4" name="Slide Number Placeholder 3"/>
          <p:cNvSpPr>
            <a:spLocks noGrp="1"/>
          </p:cNvSpPr>
          <p:nvPr>
            <p:ph type="sldNum" sz="quarter" idx="10"/>
          </p:nvPr>
        </p:nvSpPr>
        <p:spPr/>
        <p:txBody>
          <a:bodyPr/>
          <a:lstStyle/>
          <a:p>
            <a:fld id="{580EEBE4-1D6E-4B46-B9EC-C51C9B853F95}"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9</a:t>
            </a:r>
            <a:endParaRPr lang="en-US" dirty="0"/>
          </a:p>
        </p:txBody>
      </p:sp>
      <p:sp>
        <p:nvSpPr>
          <p:cNvPr id="4" name="Slide Number Placeholder 3"/>
          <p:cNvSpPr>
            <a:spLocks noGrp="1"/>
          </p:cNvSpPr>
          <p:nvPr>
            <p:ph type="sldNum" sz="quarter" idx="10"/>
          </p:nvPr>
        </p:nvSpPr>
        <p:spPr/>
        <p:txBody>
          <a:bodyPr/>
          <a:lstStyle/>
          <a:p>
            <a:fld id="{580EEBE4-1D6E-4B46-B9EC-C51C9B853F95}"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4(13)</a:t>
            </a:r>
            <a:endParaRPr lang="en-US" dirty="0"/>
          </a:p>
        </p:txBody>
      </p:sp>
      <p:sp>
        <p:nvSpPr>
          <p:cNvPr id="4" name="Slide Number Placeholder 3"/>
          <p:cNvSpPr>
            <a:spLocks noGrp="1"/>
          </p:cNvSpPr>
          <p:nvPr>
            <p:ph type="sldNum" sz="quarter" idx="10"/>
          </p:nvPr>
        </p:nvSpPr>
        <p:spPr/>
        <p:txBody>
          <a:bodyPr/>
          <a:lstStyle/>
          <a:p>
            <a:fld id="{580EEBE4-1D6E-4B46-B9EC-C51C9B853F95}"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7338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Echo Zoe slide template - 4x3 - content slide.png"/>
          <p:cNvPicPr>
            <a:picLocks noChangeAspect="1"/>
          </p:cNvPicPr>
          <p:nvPr userDrawn="1"/>
        </p:nvPicPr>
        <p:blipFill>
          <a:blip r:embed="rId2" cstate="print"/>
          <a:stretch>
            <a:fillRect/>
          </a:stretch>
        </p:blipFill>
        <p:spPr>
          <a:xfrm>
            <a:off x="0" y="0"/>
            <a:ext cx="8610600" cy="6888481"/>
          </a:xfrm>
          <a:prstGeom prst="rect">
            <a:avLst/>
          </a:prstGeom>
        </p:spPr>
      </p:pic>
      <p:pic>
        <p:nvPicPr>
          <p:cNvPr id="8" name="Picture 7" descr="Echo Zoe slide template - 4x3 - content slide.png"/>
          <p:cNvPicPr>
            <a:picLocks noChangeAspect="1"/>
          </p:cNvPicPr>
          <p:nvPr userDrawn="1"/>
        </p:nvPicPr>
        <p:blipFill>
          <a:blip r:embed="rId2" cstate="print"/>
          <a:stretch>
            <a:fillRect/>
          </a:stretch>
        </p:blipFill>
        <p:spPr>
          <a:xfrm>
            <a:off x="533400" y="0"/>
            <a:ext cx="8610600" cy="6888481"/>
          </a:xfrm>
          <a:prstGeom prst="rect">
            <a:avLst/>
          </a:prstGeom>
        </p:spPr>
      </p:pic>
      <p:sp>
        <p:nvSpPr>
          <p:cNvPr id="2" name="Title 1"/>
          <p:cNvSpPr>
            <a:spLocks noGrp="1"/>
          </p:cNvSpPr>
          <p:nvPr>
            <p:ph type="title"/>
          </p:nvPr>
        </p:nvSpPr>
        <p:spPr>
          <a:xfrm>
            <a:off x="457200" y="76200"/>
            <a:ext cx="8229600" cy="1143000"/>
          </a:xfr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Echo Zoe slide template - 4x3 - content slide.png"/>
          <p:cNvPicPr>
            <a:picLocks noChangeAspect="1"/>
          </p:cNvPicPr>
          <p:nvPr userDrawn="1"/>
        </p:nvPicPr>
        <p:blipFill>
          <a:blip r:embed="rId2" cstate="print"/>
          <a:stretch>
            <a:fillRect/>
          </a:stretch>
        </p:blipFill>
        <p:spPr>
          <a:xfrm>
            <a:off x="0" y="0"/>
            <a:ext cx="8610600" cy="6888481"/>
          </a:xfrm>
          <a:prstGeom prst="rect">
            <a:avLst/>
          </a:prstGeom>
        </p:spPr>
      </p:pic>
      <p:pic>
        <p:nvPicPr>
          <p:cNvPr id="7" name="Picture 6" descr="Echo Zoe slide template - 4x3 - content slide.png"/>
          <p:cNvPicPr>
            <a:picLocks noChangeAspect="1"/>
          </p:cNvPicPr>
          <p:nvPr userDrawn="1"/>
        </p:nvPicPr>
        <p:blipFill>
          <a:blip r:embed="rId2" cstate="print"/>
          <a:stretch>
            <a:fillRect/>
          </a:stretch>
        </p:blipFill>
        <p:spPr>
          <a:xfrm>
            <a:off x="533400" y="0"/>
            <a:ext cx="8610600" cy="6888481"/>
          </a:xfrm>
          <a:prstGeom prst="rect">
            <a:avLst/>
          </a:prstGeom>
        </p:spPr>
      </p:pic>
      <p:sp>
        <p:nvSpPr>
          <p:cNvPr id="2" name="Vertical Title 1"/>
          <p:cNvSpPr>
            <a:spLocks noGrp="1"/>
          </p:cNvSpPr>
          <p:nvPr>
            <p:ph type="title" orient="vert"/>
          </p:nvPr>
        </p:nvSpPr>
        <p:spPr>
          <a:xfrm>
            <a:off x="6629400" y="1447800"/>
            <a:ext cx="2057400" cy="4708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47800"/>
            <a:ext cx="6019800" cy="4678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Echo Zoe slide template - 4x3 - content slide.png"/>
          <p:cNvPicPr>
            <a:picLocks noChangeAspect="1"/>
          </p:cNvPicPr>
          <p:nvPr userDrawn="1"/>
        </p:nvPicPr>
        <p:blipFill>
          <a:blip r:embed="rId2" cstate="print"/>
          <a:stretch>
            <a:fillRect/>
          </a:stretch>
        </p:blipFill>
        <p:spPr>
          <a:xfrm>
            <a:off x="0" y="-1"/>
            <a:ext cx="9144000" cy="6888481"/>
          </a:xfrm>
          <a:prstGeom prst="rect">
            <a:avLst/>
          </a:prstGeom>
        </p:spPr>
      </p:pic>
      <p:sp>
        <p:nvSpPr>
          <p:cNvPr id="2" name="Title 1"/>
          <p:cNvSpPr>
            <a:spLocks noGrp="1"/>
          </p:cNvSpPr>
          <p:nvPr>
            <p:ph type="title"/>
          </p:nvPr>
        </p:nvSpPr>
        <p:spPr>
          <a:xfrm>
            <a:off x="457200" y="762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524000"/>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Echo Zoe slide template - 4x3 - content slide.png"/>
          <p:cNvPicPr>
            <a:picLocks noChangeAspect="1"/>
          </p:cNvPicPr>
          <p:nvPr userDrawn="1"/>
        </p:nvPicPr>
        <p:blipFill>
          <a:blip r:embed="rId2" cstate="print"/>
          <a:stretch>
            <a:fillRect/>
          </a:stretch>
        </p:blipFill>
        <p:spPr>
          <a:xfrm>
            <a:off x="0" y="0"/>
            <a:ext cx="8610600" cy="6888481"/>
          </a:xfrm>
          <a:prstGeom prst="rect">
            <a:avLst/>
          </a:prstGeom>
        </p:spPr>
      </p:pic>
      <p:pic>
        <p:nvPicPr>
          <p:cNvPr id="9" name="Picture 8" descr="Echo Zoe slide template - 4x3 - content slide.png"/>
          <p:cNvPicPr>
            <a:picLocks noChangeAspect="1"/>
          </p:cNvPicPr>
          <p:nvPr userDrawn="1"/>
        </p:nvPicPr>
        <p:blipFill>
          <a:blip r:embed="rId2" cstate="print"/>
          <a:stretch>
            <a:fillRect/>
          </a:stretch>
        </p:blipFill>
        <p:spPr>
          <a:xfrm>
            <a:off x="533400" y="0"/>
            <a:ext cx="8610600" cy="6888481"/>
          </a:xfrm>
          <a:prstGeom prst="rect">
            <a:avLst/>
          </a:prstGeom>
        </p:spPr>
      </p:pic>
      <p:sp>
        <p:nvSpPr>
          <p:cNvPr id="2" name="Title 1"/>
          <p:cNvSpPr>
            <a:spLocks noGrp="1"/>
          </p:cNvSpPr>
          <p:nvPr>
            <p:ph type="title"/>
          </p:nvPr>
        </p:nvSpPr>
        <p:spPr>
          <a:xfrm>
            <a:off x="457200" y="76200"/>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2" name="Picture 11" descr="Echo Zoe slide template - 4x3 - content slide.png"/>
          <p:cNvPicPr>
            <a:picLocks noChangeAspect="1"/>
          </p:cNvPicPr>
          <p:nvPr userDrawn="1"/>
        </p:nvPicPr>
        <p:blipFill>
          <a:blip r:embed="rId2" cstate="print"/>
          <a:stretch>
            <a:fillRect/>
          </a:stretch>
        </p:blipFill>
        <p:spPr>
          <a:xfrm>
            <a:off x="0" y="0"/>
            <a:ext cx="8610600" cy="6888481"/>
          </a:xfrm>
          <a:prstGeom prst="rect">
            <a:avLst/>
          </a:prstGeom>
        </p:spPr>
      </p:pic>
      <p:pic>
        <p:nvPicPr>
          <p:cNvPr id="11" name="Picture 10" descr="Echo Zoe slide template - 4x3 - content slide.png"/>
          <p:cNvPicPr>
            <a:picLocks noChangeAspect="1"/>
          </p:cNvPicPr>
          <p:nvPr userDrawn="1"/>
        </p:nvPicPr>
        <p:blipFill>
          <a:blip r:embed="rId2" cstate="print"/>
          <a:stretch>
            <a:fillRect/>
          </a:stretch>
        </p:blipFill>
        <p:spPr>
          <a:xfrm>
            <a:off x="533400" y="0"/>
            <a:ext cx="8610600" cy="6888481"/>
          </a:xfrm>
          <a:prstGeom prst="rect">
            <a:avLst/>
          </a:prstGeom>
        </p:spPr>
      </p:pic>
      <p:sp>
        <p:nvSpPr>
          <p:cNvPr id="2" name="Title 1"/>
          <p:cNvSpPr>
            <a:spLocks noGrp="1"/>
          </p:cNvSpPr>
          <p:nvPr>
            <p:ph type="title"/>
          </p:nvPr>
        </p:nvSpPr>
        <p:spPr>
          <a:xfrm>
            <a:off x="457200" y="7620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Echo Zoe slide template - 4x3 - content slide.png"/>
          <p:cNvPicPr>
            <a:picLocks noChangeAspect="1"/>
          </p:cNvPicPr>
          <p:nvPr userDrawn="1"/>
        </p:nvPicPr>
        <p:blipFill>
          <a:blip r:embed="rId2" cstate="print"/>
          <a:stretch>
            <a:fillRect/>
          </a:stretch>
        </p:blipFill>
        <p:spPr>
          <a:xfrm>
            <a:off x="0" y="0"/>
            <a:ext cx="8610600" cy="6888481"/>
          </a:xfrm>
          <a:prstGeom prst="rect">
            <a:avLst/>
          </a:prstGeom>
        </p:spPr>
      </p:pic>
      <p:pic>
        <p:nvPicPr>
          <p:cNvPr id="7" name="Picture 6" descr="Echo Zoe slide template - 4x3 - content slide.png"/>
          <p:cNvPicPr>
            <a:picLocks noChangeAspect="1"/>
          </p:cNvPicPr>
          <p:nvPr userDrawn="1"/>
        </p:nvPicPr>
        <p:blipFill>
          <a:blip r:embed="rId2" cstate="print"/>
          <a:stretch>
            <a:fillRect/>
          </a:stretch>
        </p:blipFill>
        <p:spPr>
          <a:xfrm>
            <a:off x="533400" y="0"/>
            <a:ext cx="8610600" cy="6888481"/>
          </a:xfrm>
          <a:prstGeom prst="rect">
            <a:avLst/>
          </a:prstGeom>
        </p:spPr>
      </p:pic>
      <p:sp>
        <p:nvSpPr>
          <p:cNvPr id="2" name="Title 1"/>
          <p:cNvSpPr>
            <a:spLocks noGrp="1"/>
          </p:cNvSpPr>
          <p:nvPr>
            <p:ph type="title"/>
          </p:nvPr>
        </p:nvSpPr>
        <p:spPr>
          <a:xfrm>
            <a:off x="457200" y="76200"/>
            <a:ext cx="8229600" cy="1143000"/>
          </a:xfr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Echo Zoe slide template - 4x3 - content slide.png"/>
          <p:cNvPicPr>
            <a:picLocks noChangeAspect="1"/>
          </p:cNvPicPr>
          <p:nvPr userDrawn="1"/>
        </p:nvPicPr>
        <p:blipFill>
          <a:blip r:embed="rId2" cstate="print"/>
          <a:stretch>
            <a:fillRect/>
          </a:stretch>
        </p:blipFill>
        <p:spPr>
          <a:xfrm>
            <a:off x="0" y="0"/>
            <a:ext cx="8610600" cy="6888481"/>
          </a:xfrm>
          <a:prstGeom prst="rect">
            <a:avLst/>
          </a:prstGeom>
        </p:spPr>
      </p:pic>
      <p:pic>
        <p:nvPicPr>
          <p:cNvPr id="6" name="Picture 5" descr="Echo Zoe slide template - 4x3 - content slide.png"/>
          <p:cNvPicPr>
            <a:picLocks noChangeAspect="1"/>
          </p:cNvPicPr>
          <p:nvPr userDrawn="1"/>
        </p:nvPicPr>
        <p:blipFill>
          <a:blip r:embed="rId2" cstate="print"/>
          <a:stretch>
            <a:fillRect/>
          </a:stretch>
        </p:blipFill>
        <p:spPr>
          <a:xfrm>
            <a:off x="533400" y="0"/>
            <a:ext cx="8610600" cy="6888481"/>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Echo Zoe slide template - 4x3 - content slide.png"/>
          <p:cNvPicPr>
            <a:picLocks noChangeAspect="1"/>
          </p:cNvPicPr>
          <p:nvPr userDrawn="1"/>
        </p:nvPicPr>
        <p:blipFill>
          <a:blip r:embed="rId2" cstate="print"/>
          <a:stretch>
            <a:fillRect/>
          </a:stretch>
        </p:blipFill>
        <p:spPr>
          <a:xfrm>
            <a:off x="0" y="0"/>
            <a:ext cx="8610600" cy="6888481"/>
          </a:xfrm>
          <a:prstGeom prst="rect">
            <a:avLst/>
          </a:prstGeom>
        </p:spPr>
      </p:pic>
      <p:pic>
        <p:nvPicPr>
          <p:cNvPr id="10" name="Picture 9" descr="Echo Zoe slide template - 4x3 - content slide.png"/>
          <p:cNvPicPr>
            <a:picLocks noChangeAspect="1"/>
          </p:cNvPicPr>
          <p:nvPr userDrawn="1"/>
        </p:nvPicPr>
        <p:blipFill>
          <a:blip r:embed="rId2" cstate="print"/>
          <a:stretch>
            <a:fillRect/>
          </a:stretch>
        </p:blipFill>
        <p:spPr>
          <a:xfrm>
            <a:off x="533400" y="0"/>
            <a:ext cx="8610600" cy="6888481"/>
          </a:xfrm>
          <a:prstGeom prst="rect">
            <a:avLst/>
          </a:prstGeom>
        </p:spPr>
      </p:pic>
      <p:sp>
        <p:nvSpPr>
          <p:cNvPr id="2" name="Title 1"/>
          <p:cNvSpPr>
            <a:spLocks noGrp="1"/>
          </p:cNvSpPr>
          <p:nvPr>
            <p:ph type="title"/>
          </p:nvPr>
        </p:nvSpPr>
        <p:spPr>
          <a:xfrm>
            <a:off x="457200" y="137160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81400" y="1371600"/>
            <a:ext cx="5111750" cy="49387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514600"/>
            <a:ext cx="3008313" cy="37766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Echo Zoe slide template - 4x3 - content slide.png"/>
          <p:cNvPicPr>
            <a:picLocks noChangeAspect="1"/>
          </p:cNvPicPr>
          <p:nvPr userDrawn="1"/>
        </p:nvPicPr>
        <p:blipFill>
          <a:blip r:embed="rId2" cstate="print"/>
          <a:stretch>
            <a:fillRect/>
          </a:stretch>
        </p:blipFill>
        <p:spPr>
          <a:xfrm>
            <a:off x="0" y="0"/>
            <a:ext cx="8610600" cy="6888481"/>
          </a:xfrm>
          <a:prstGeom prst="rect">
            <a:avLst/>
          </a:prstGeom>
        </p:spPr>
      </p:pic>
      <p:pic>
        <p:nvPicPr>
          <p:cNvPr id="8" name="Picture 7" descr="Echo Zoe slide template - 4x3 - content slide.png"/>
          <p:cNvPicPr>
            <a:picLocks noChangeAspect="1"/>
          </p:cNvPicPr>
          <p:nvPr userDrawn="1"/>
        </p:nvPicPr>
        <p:blipFill>
          <a:blip r:embed="rId2" cstate="print"/>
          <a:stretch>
            <a:fillRect/>
          </a:stretch>
        </p:blipFill>
        <p:spPr>
          <a:xfrm>
            <a:off x="533400" y="0"/>
            <a:ext cx="8610600" cy="6888481"/>
          </a:xfrm>
          <a:prstGeom prst="rect">
            <a:avLst/>
          </a:prstGeom>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Echo Zoe slide template - 4x3 - title slide.png"/>
          <p:cNvPicPr>
            <a:picLocks noChangeAspect="1"/>
          </p:cNvPicPr>
          <p:nvPr/>
        </p:nvPicPr>
        <p:blipFill>
          <a:blip r:embed="rId13" cstate="print"/>
          <a:stretch>
            <a:fillRect/>
          </a:stretch>
        </p:blipFill>
        <p:spPr>
          <a:xfrm>
            <a:off x="0" y="-1"/>
            <a:ext cx="9144000" cy="6888481"/>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bg1">
              <a:lumMod val="9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lumMod val="9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lumMod val="9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lumMod val="9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9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9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png"/><Relationship Id="rId9"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000" dirty="0" smtClean="0">
                <a:solidFill>
                  <a:schemeClr val="bg1"/>
                </a:solidFill>
              </a:rPr>
              <a:t>Lessons in Logic</a:t>
            </a:r>
            <a:endParaRPr lang="en-US" sz="8000" dirty="0">
              <a:solidFill>
                <a:schemeClr val="bg1"/>
              </a:solidFill>
            </a:endParaRPr>
          </a:p>
        </p:txBody>
      </p:sp>
      <p:sp>
        <p:nvSpPr>
          <p:cNvPr id="5" name="TextBox 4"/>
          <p:cNvSpPr txBox="1"/>
          <p:nvPr/>
        </p:nvSpPr>
        <p:spPr>
          <a:xfrm>
            <a:off x="2743200" y="3429000"/>
            <a:ext cx="3657600" cy="830997"/>
          </a:xfrm>
          <a:prstGeom prst="rect">
            <a:avLst/>
          </a:prstGeom>
          <a:noFill/>
        </p:spPr>
        <p:txBody>
          <a:bodyPr wrap="square" rtlCol="0">
            <a:spAutoFit/>
          </a:bodyPr>
          <a:lstStyle/>
          <a:p>
            <a:pPr algn="ctr"/>
            <a:r>
              <a:rPr lang="en-US" sz="4800" dirty="0" smtClean="0">
                <a:solidFill>
                  <a:schemeClr val="bg1">
                    <a:lumMod val="95000"/>
                  </a:schemeClr>
                </a:solidFill>
              </a:rPr>
              <a:t>Introduction</a:t>
            </a:r>
            <a:endParaRPr lang="en-US" sz="4800" dirty="0">
              <a:solidFill>
                <a:schemeClr val="bg1">
                  <a:lumMod val="9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solidFill>
                  <a:schemeClr val="bg1">
                    <a:lumMod val="95000"/>
                  </a:schemeClr>
                </a:solidFill>
              </a:rPr>
              <a:t>Informal Logical Fallacies</a:t>
            </a:r>
            <a:endParaRPr lang="en-US" dirty="0">
              <a:solidFill>
                <a:schemeClr val="bg1">
                  <a:lumMod val="95000"/>
                </a:schemeClr>
              </a:solidFill>
            </a:endParaRPr>
          </a:p>
        </p:txBody>
      </p:sp>
      <p:sp>
        <p:nvSpPr>
          <p:cNvPr id="5" name="Content Placeholder 4"/>
          <p:cNvSpPr>
            <a:spLocks noGrp="1"/>
          </p:cNvSpPr>
          <p:nvPr>
            <p:ph idx="1"/>
          </p:nvPr>
        </p:nvSpPr>
        <p:spPr/>
        <p:txBody>
          <a:bodyPr/>
          <a:lstStyle/>
          <a:p>
            <a:r>
              <a:rPr lang="en-US" dirty="0" smtClean="0"/>
              <a:t>Flawed reasoning in argumentation</a:t>
            </a:r>
          </a:p>
          <a:p>
            <a:pPr lvl="1"/>
            <a:r>
              <a:rPr lang="en-US" dirty="0" smtClean="0"/>
              <a:t>Attempts to prove the point, but fails</a:t>
            </a:r>
          </a:p>
          <a:p>
            <a:r>
              <a:rPr lang="en-US" dirty="0" smtClean="0"/>
              <a:t>Involves natural, everyday language</a:t>
            </a:r>
          </a:p>
          <a:p>
            <a:r>
              <a:rPr lang="en-US" dirty="0" smtClean="0"/>
              <a:t>“It doesn’t follow”</a:t>
            </a:r>
          </a:p>
          <a:p>
            <a:r>
              <a:rPr lang="en-US" dirty="0" smtClean="0"/>
              <a:t>Informal fallacies are not </a:t>
            </a:r>
            <a:r>
              <a:rPr lang="en-US" u="sng" dirty="0" smtClean="0"/>
              <a:t>necessarily</a:t>
            </a:r>
            <a:r>
              <a:rPr lang="en-US" dirty="0" smtClean="0"/>
              <a:t> wrong, but the premise does not lead to, or prove the desired conclusion</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Classes of Logical Fallacies</a:t>
            </a:r>
            <a:endParaRPr lang="en-US" dirty="0"/>
          </a:p>
        </p:txBody>
      </p:sp>
      <p:sp>
        <p:nvSpPr>
          <p:cNvPr id="3" name="Content Placeholder 2"/>
          <p:cNvSpPr>
            <a:spLocks noGrp="1"/>
          </p:cNvSpPr>
          <p:nvPr>
            <p:ph sz="half" idx="1"/>
          </p:nvPr>
        </p:nvSpPr>
        <p:spPr/>
        <p:txBody>
          <a:bodyPr/>
          <a:lstStyle/>
          <a:p>
            <a:r>
              <a:rPr lang="en-US" dirty="0" smtClean="0"/>
              <a:t>Fallacies don’t always fit nicely into classes</a:t>
            </a:r>
          </a:p>
          <a:p>
            <a:r>
              <a:rPr lang="en-US" dirty="0" smtClean="0"/>
              <a:t>Different sources have different ways of classifying fallacies</a:t>
            </a:r>
            <a:endParaRPr lang="en-US" dirty="0"/>
          </a:p>
        </p:txBody>
      </p:sp>
      <p:sp>
        <p:nvSpPr>
          <p:cNvPr id="4" name="Content Placeholder 3"/>
          <p:cNvSpPr>
            <a:spLocks noGrp="1"/>
          </p:cNvSpPr>
          <p:nvPr>
            <p:ph sz="half" idx="2"/>
          </p:nvPr>
        </p:nvSpPr>
        <p:spPr/>
        <p:txBody>
          <a:bodyPr/>
          <a:lstStyle/>
          <a:p>
            <a:r>
              <a:rPr lang="en-US" dirty="0" smtClean="0"/>
              <a:t>Red Herring Fallacies</a:t>
            </a:r>
          </a:p>
          <a:p>
            <a:pPr lvl="1"/>
            <a:r>
              <a:rPr lang="en-US" dirty="0" smtClean="0"/>
              <a:t>Ad Hominem Fallacies</a:t>
            </a:r>
          </a:p>
          <a:p>
            <a:pPr lvl="1"/>
            <a:r>
              <a:rPr lang="en-US" dirty="0" smtClean="0"/>
              <a:t>Association Fallacies</a:t>
            </a:r>
          </a:p>
          <a:p>
            <a:r>
              <a:rPr lang="en-US" dirty="0" smtClean="0"/>
              <a:t>False Assumptions</a:t>
            </a:r>
          </a:p>
          <a:p>
            <a:r>
              <a:rPr lang="en-US" dirty="0" smtClean="0"/>
              <a:t>Statistical Fallacies</a:t>
            </a:r>
          </a:p>
          <a:p>
            <a:r>
              <a:rPr lang="en-US" dirty="0" smtClean="0"/>
              <a:t>Propaganda</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 Herring Fallacies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Avoiding the Question</a:t>
            </a:r>
          </a:p>
          <a:p>
            <a:r>
              <a:rPr lang="en-US" dirty="0" smtClean="0"/>
              <a:t>Red Herring</a:t>
            </a:r>
          </a:p>
          <a:p>
            <a:r>
              <a:rPr lang="en-US" dirty="0" smtClean="0"/>
              <a:t>Straw Man</a:t>
            </a:r>
          </a:p>
          <a:p>
            <a:r>
              <a:rPr lang="en-US" dirty="0" smtClean="0"/>
              <a:t>Appeal to Nature</a:t>
            </a:r>
          </a:p>
          <a:p>
            <a:r>
              <a:rPr lang="en-US" dirty="0" smtClean="0"/>
              <a:t>Naturalistic Fallacy (Is-Ought Fallacy)</a:t>
            </a:r>
          </a:p>
          <a:p>
            <a:r>
              <a:rPr lang="en-US" dirty="0" smtClean="0"/>
              <a:t>Two Wrongs make a Right</a:t>
            </a:r>
          </a:p>
          <a:p>
            <a:r>
              <a:rPr lang="en-US" dirty="0" smtClean="0"/>
              <a:t>Burden of Proof</a:t>
            </a:r>
          </a:p>
          <a:p>
            <a:r>
              <a:rPr lang="en-US" dirty="0" smtClean="0"/>
              <a:t>Moving the Goalposts (Special Pleading)</a:t>
            </a:r>
          </a:p>
          <a:p>
            <a:r>
              <a:rPr lang="en-US" dirty="0" smtClean="0"/>
              <a:t>No True Scotsman</a:t>
            </a:r>
          </a:p>
          <a:p>
            <a:r>
              <a:rPr lang="en-US" dirty="0" smtClean="0"/>
              <a:t>Argument from Anecdote</a:t>
            </a:r>
          </a:p>
          <a:p>
            <a:r>
              <a:rPr lang="en-US" dirty="0" smtClean="0"/>
              <a:t>Ad Hominem Fallacies</a:t>
            </a:r>
          </a:p>
          <a:p>
            <a:r>
              <a:rPr lang="en-US" dirty="0" smtClean="0"/>
              <a:t>Association Fallacies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Hominem Fallacies</a:t>
            </a:r>
            <a:endParaRPr lang="en-US" dirty="0"/>
          </a:p>
        </p:txBody>
      </p:sp>
      <p:sp>
        <p:nvSpPr>
          <p:cNvPr id="3" name="Content Placeholder 2"/>
          <p:cNvSpPr>
            <a:spLocks noGrp="1"/>
          </p:cNvSpPr>
          <p:nvPr>
            <p:ph idx="1"/>
          </p:nvPr>
        </p:nvSpPr>
        <p:spPr/>
        <p:txBody>
          <a:bodyPr>
            <a:normAutofit/>
          </a:bodyPr>
          <a:lstStyle/>
          <a:p>
            <a:pPr>
              <a:buNone/>
            </a:pPr>
            <a:r>
              <a:rPr lang="en-US" dirty="0" smtClean="0"/>
              <a:t>Attack the argu</a:t>
            </a:r>
            <a:r>
              <a:rPr lang="en-US" u="sng" dirty="0" smtClean="0"/>
              <a:t>er</a:t>
            </a:r>
            <a:r>
              <a:rPr lang="en-US" dirty="0" smtClean="0"/>
              <a:t> rather than the argu</a:t>
            </a:r>
            <a:r>
              <a:rPr lang="en-US" u="sng" dirty="0" smtClean="0"/>
              <a:t>ment</a:t>
            </a:r>
          </a:p>
          <a:p>
            <a:r>
              <a:rPr lang="en-US" dirty="0" smtClean="0"/>
              <a:t>Ad Hominem</a:t>
            </a:r>
          </a:p>
          <a:p>
            <a:r>
              <a:rPr lang="en-US" dirty="0" smtClean="0"/>
              <a:t>Genetic Fallacy</a:t>
            </a:r>
          </a:p>
          <a:p>
            <a:r>
              <a:rPr lang="en-US" dirty="0" smtClean="0"/>
              <a:t>Poisoning the Well</a:t>
            </a:r>
          </a:p>
          <a:p>
            <a:r>
              <a:rPr lang="en-US" dirty="0" err="1" smtClean="0"/>
              <a:t>Tu</a:t>
            </a:r>
            <a:r>
              <a:rPr lang="en-US" dirty="0" smtClean="0"/>
              <a:t> </a:t>
            </a:r>
            <a:r>
              <a:rPr lang="en-US" dirty="0" err="1" smtClean="0"/>
              <a:t>Quoque</a:t>
            </a:r>
            <a:r>
              <a:rPr lang="en-US" dirty="0" smtClean="0"/>
              <a:t> (“You too”)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Association Fallacies</a:t>
            </a:r>
            <a:endParaRPr lang="en-US" dirty="0"/>
          </a:p>
        </p:txBody>
      </p:sp>
      <p:sp>
        <p:nvSpPr>
          <p:cNvPr id="3" name="Content Placeholder 2"/>
          <p:cNvSpPr>
            <a:spLocks noGrp="1"/>
          </p:cNvSpPr>
          <p:nvPr>
            <p:ph idx="1"/>
          </p:nvPr>
        </p:nvSpPr>
        <p:spPr/>
        <p:txBody>
          <a:bodyPr>
            <a:normAutofit/>
          </a:bodyPr>
          <a:lstStyle/>
          <a:p>
            <a:pPr>
              <a:buNone/>
            </a:pPr>
            <a:r>
              <a:rPr lang="en-US" dirty="0" smtClean="0"/>
              <a:t>Transfers positive or negative qualities from one thing to another by way of an irrelevant association</a:t>
            </a:r>
          </a:p>
          <a:p>
            <a:r>
              <a:rPr lang="en-US" dirty="0" smtClean="0"/>
              <a:t>Guilt By Association</a:t>
            </a:r>
          </a:p>
          <a:p>
            <a:r>
              <a:rPr lang="en-US" dirty="0" smtClean="0"/>
              <a:t>Transfer</a:t>
            </a:r>
          </a:p>
          <a:p>
            <a:r>
              <a:rPr lang="en-US" dirty="0" err="1" smtClean="0"/>
              <a:t>Reductio</a:t>
            </a:r>
            <a:r>
              <a:rPr lang="en-US" dirty="0" smtClean="0"/>
              <a:t> ad </a:t>
            </a:r>
            <a:r>
              <a:rPr lang="en-US" dirty="0" err="1" smtClean="0"/>
              <a:t>Hitlerum</a:t>
            </a:r>
            <a:r>
              <a:rPr lang="en-US" dirty="0" smtClean="0"/>
              <a:t>/Argumentum ad </a:t>
            </a:r>
            <a:r>
              <a:rPr lang="en-US" dirty="0" err="1" smtClean="0"/>
              <a:t>Hitlerum</a:t>
            </a:r>
            <a:r>
              <a:rPr lang="en-US" dirty="0" smtClean="0"/>
              <a:t> (The Nazi Card)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False Assumptions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The premise in which one draws a conclusion is based on a faulty assumption.</a:t>
            </a:r>
          </a:p>
          <a:p>
            <a:r>
              <a:rPr lang="en-US" dirty="0" smtClean="0"/>
              <a:t>Circular Reasoning</a:t>
            </a:r>
          </a:p>
          <a:p>
            <a:r>
              <a:rPr lang="en-US" dirty="0" smtClean="0"/>
              <a:t>Begging the Question</a:t>
            </a:r>
          </a:p>
          <a:p>
            <a:r>
              <a:rPr lang="en-US" dirty="0" smtClean="0"/>
              <a:t>Equivocation</a:t>
            </a:r>
          </a:p>
          <a:p>
            <a:r>
              <a:rPr lang="en-US" dirty="0" smtClean="0"/>
              <a:t>Loaded Question</a:t>
            </a:r>
          </a:p>
          <a:p>
            <a:r>
              <a:rPr lang="en-US" dirty="0" smtClean="0"/>
              <a:t>Composition (Part to whole)</a:t>
            </a:r>
          </a:p>
          <a:p>
            <a:r>
              <a:rPr lang="en-US" dirty="0" smtClean="0"/>
              <a:t>Division (Whole to part)</a:t>
            </a:r>
          </a:p>
          <a:p>
            <a:r>
              <a:rPr lang="en-US" dirty="0" smtClean="0"/>
              <a:t>False Dichotomy</a:t>
            </a:r>
          </a:p>
          <a:p>
            <a:r>
              <a:rPr lang="en-US" dirty="0" smtClean="0"/>
              <a:t>Middle Ground</a:t>
            </a:r>
          </a:p>
          <a:p>
            <a:r>
              <a:rPr lang="en-US" dirty="0" smtClean="0"/>
              <a:t>Etymological Fallacy</a:t>
            </a:r>
          </a:p>
          <a:p>
            <a:r>
              <a:rPr lang="en-US" dirty="0" smtClean="0"/>
              <a:t>Argument from Fallacy (The Fallacy Fallacy)</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Fallacies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Appeal to people or data that are statistically insignificant or irrelevant to the premise</a:t>
            </a:r>
          </a:p>
          <a:p>
            <a:r>
              <a:rPr lang="en-US" dirty="0" smtClean="0"/>
              <a:t>Appeal to Authority (false authority)</a:t>
            </a:r>
          </a:p>
          <a:p>
            <a:r>
              <a:rPr lang="en-US" dirty="0" smtClean="0"/>
              <a:t>Hasty Generalization</a:t>
            </a:r>
          </a:p>
          <a:p>
            <a:r>
              <a:rPr lang="en-US" dirty="0" smtClean="0"/>
              <a:t>Weak Analogy</a:t>
            </a:r>
          </a:p>
          <a:p>
            <a:r>
              <a:rPr lang="en-US" dirty="0" smtClean="0"/>
              <a:t>Post Hoc, Ergo Propter Hoc</a:t>
            </a:r>
          </a:p>
          <a:p>
            <a:r>
              <a:rPr lang="en-US" dirty="0" smtClean="0"/>
              <a:t>Appeal to Ignorance</a:t>
            </a:r>
          </a:p>
          <a:p>
            <a:r>
              <a:rPr lang="en-US" dirty="0" smtClean="0"/>
              <a:t>Texas Sharpshooter</a:t>
            </a:r>
          </a:p>
          <a:p>
            <a:r>
              <a:rPr lang="en-US" dirty="0" smtClean="0"/>
              <a:t>Gambler’s Fallacy</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Propaganda</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Persuasion by Manipulation</a:t>
            </a:r>
          </a:p>
          <a:p>
            <a:r>
              <a:rPr lang="en-US" dirty="0" smtClean="0"/>
              <a:t>Appeal to Emotion</a:t>
            </a:r>
          </a:p>
          <a:p>
            <a:r>
              <a:rPr lang="en-US" dirty="0" smtClean="0"/>
              <a:t>Appeal to the People (Bandwagon)</a:t>
            </a:r>
          </a:p>
          <a:p>
            <a:r>
              <a:rPr lang="en-US" dirty="0" smtClean="0"/>
              <a:t>Reverse Appeal to the People (Snob Appeal)</a:t>
            </a:r>
          </a:p>
          <a:p>
            <a:r>
              <a:rPr lang="en-US" dirty="0" smtClean="0"/>
              <a:t>Appeal to Tradition</a:t>
            </a:r>
          </a:p>
          <a:p>
            <a:r>
              <a:rPr lang="en-US" dirty="0" smtClean="0"/>
              <a:t>Appeal to Novelty</a:t>
            </a:r>
          </a:p>
          <a:p>
            <a:r>
              <a:rPr lang="en-US" dirty="0" smtClean="0"/>
              <a:t>Argumentum ad </a:t>
            </a:r>
            <a:r>
              <a:rPr lang="en-US" dirty="0" err="1" smtClean="0"/>
              <a:t>Nauseum</a:t>
            </a:r>
            <a:r>
              <a:rPr lang="en-US" dirty="0" smtClean="0"/>
              <a:t> (Repetition)</a:t>
            </a:r>
          </a:p>
          <a:p>
            <a:r>
              <a:rPr lang="en-US" dirty="0" smtClean="0"/>
              <a:t>Thought-Terminating Cliché</a:t>
            </a:r>
          </a:p>
          <a:p>
            <a:r>
              <a:rPr lang="en-US" dirty="0" err="1" smtClean="0"/>
              <a:t>Contextomy</a:t>
            </a:r>
            <a:r>
              <a:rPr lang="en-US" dirty="0" smtClean="0"/>
              <a:t> (Quoting out of Context)</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 Herring fallacies</a:t>
            </a:r>
            <a:endParaRPr lang="en-US" dirty="0"/>
          </a:p>
        </p:txBody>
      </p:sp>
      <p:sp>
        <p:nvSpPr>
          <p:cNvPr id="3" name="Text Placeholder 2"/>
          <p:cNvSpPr>
            <a:spLocks noGrp="1"/>
          </p:cNvSpPr>
          <p:nvPr>
            <p:ph type="body" idx="1"/>
          </p:nvPr>
        </p:nvSpPr>
        <p:spPr/>
        <p:txBody>
          <a:bodyPr/>
          <a:lstStyle/>
          <a:p>
            <a:r>
              <a:rPr lang="en-US" dirty="0" smtClean="0"/>
              <a:t>Section 1</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Red Herring Fallacy</a:t>
            </a:r>
            <a:endParaRPr lang="en-US" dirty="0"/>
          </a:p>
        </p:txBody>
      </p:sp>
      <p:sp>
        <p:nvSpPr>
          <p:cNvPr id="3" name="Content Placeholder 2"/>
          <p:cNvSpPr>
            <a:spLocks noGrp="1"/>
          </p:cNvSpPr>
          <p:nvPr>
            <p:ph idx="1"/>
          </p:nvPr>
        </p:nvSpPr>
        <p:spPr/>
        <p:txBody>
          <a:bodyPr>
            <a:normAutofit lnSpcReduction="10000"/>
          </a:bodyPr>
          <a:lstStyle/>
          <a:p>
            <a:r>
              <a:rPr lang="en-US" dirty="0" smtClean="0"/>
              <a:t>A debate tactic or fallacy meant to distract the opponent or audience from the subject being debated. Typically, it introduces ideas that are easier to address.</a:t>
            </a:r>
          </a:p>
          <a:p>
            <a:r>
              <a:rPr lang="en-US" dirty="0" smtClean="0"/>
              <a:t>Believed to refer to the practice of dragging a pungent fish over a scent trail to get blood hounds headed in the wrong direction.</a:t>
            </a:r>
          </a:p>
          <a:p>
            <a:r>
              <a:rPr lang="en-US" dirty="0" smtClean="0"/>
              <a:t>Red Herring is specifically a fallacy itself, and a general category of fallacies.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Study Logic?</a:t>
            </a:r>
            <a:endParaRPr lang="en-US" dirty="0"/>
          </a:p>
        </p:txBody>
      </p:sp>
      <p:sp>
        <p:nvSpPr>
          <p:cNvPr id="3" name="Content Placeholder 2"/>
          <p:cNvSpPr>
            <a:spLocks noGrp="1"/>
          </p:cNvSpPr>
          <p:nvPr>
            <p:ph idx="1"/>
          </p:nvPr>
        </p:nvSpPr>
        <p:spPr/>
        <p:txBody>
          <a:bodyPr/>
          <a:lstStyle/>
          <a:p>
            <a:r>
              <a:rPr lang="en-US" dirty="0" smtClean="0"/>
              <a:t>Logic is a subset of Epistemology; how we know things.</a:t>
            </a:r>
          </a:p>
          <a:p>
            <a:r>
              <a:rPr lang="en-US" dirty="0" smtClean="0"/>
              <a:t>Logic helps us think rationally</a:t>
            </a:r>
          </a:p>
          <a:p>
            <a:r>
              <a:rPr lang="en-US" dirty="0" smtClean="0"/>
              <a:t>Logic helps us understand what we believe and why we believe it</a:t>
            </a:r>
          </a:p>
          <a:p>
            <a:r>
              <a:rPr lang="en-US" dirty="0" smtClean="0"/>
              <a:t>Logic helps us recognize &amp; refute poor arguments</a:t>
            </a:r>
          </a:p>
          <a:p>
            <a:r>
              <a:rPr lang="en-US" dirty="0" smtClean="0"/>
              <a:t>Logic helps us contend for the Faith</a:t>
            </a:r>
          </a:p>
          <a:p>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 Red Herring Fallacy</a:t>
            </a:r>
            <a:endParaRPr lang="en-US" dirty="0"/>
          </a:p>
        </p:txBody>
      </p:sp>
      <p:sp>
        <p:nvSpPr>
          <p:cNvPr id="3" name="Content Placeholder 2"/>
          <p:cNvSpPr>
            <a:spLocks noGrp="1"/>
          </p:cNvSpPr>
          <p:nvPr>
            <p:ph idx="1"/>
          </p:nvPr>
        </p:nvSpPr>
        <p:spPr/>
        <p:txBody>
          <a:bodyPr>
            <a:normAutofit/>
          </a:bodyPr>
          <a:lstStyle/>
          <a:p>
            <a:r>
              <a:rPr lang="en-US" dirty="0" smtClean="0"/>
              <a:t>Bob </a:t>
            </a:r>
            <a:r>
              <a:rPr lang="en-US" dirty="0" err="1" smtClean="0"/>
              <a:t>DeWaay</a:t>
            </a:r>
            <a:r>
              <a:rPr lang="en-US" dirty="0" smtClean="0"/>
              <a:t> to Doug </a:t>
            </a:r>
            <a:r>
              <a:rPr lang="en-US" dirty="0" err="1" smtClean="0"/>
              <a:t>Pagitt</a:t>
            </a:r>
            <a:r>
              <a:rPr lang="en-US" dirty="0" smtClean="0"/>
              <a:t>: “Logic applies. For instance Doug, you will walk out through the door, not the wall.”</a:t>
            </a:r>
          </a:p>
          <a:p>
            <a:r>
              <a:rPr lang="en-US" dirty="0" smtClean="0"/>
              <a:t>Doug </a:t>
            </a:r>
            <a:r>
              <a:rPr lang="en-US" dirty="0" err="1" smtClean="0"/>
              <a:t>Pagitt</a:t>
            </a:r>
            <a:r>
              <a:rPr lang="en-US" dirty="0" smtClean="0"/>
              <a:t>: “Radio waves go through the wall.”</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Straw Man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Changing or exaggerating an opponent’s position in such a way that is easier to refute than the actual position.</a:t>
            </a:r>
          </a:p>
          <a:p>
            <a:r>
              <a:rPr lang="en-US" dirty="0" smtClean="0"/>
              <a:t>Constructing a new position that is superficially similar to the one actually held by an opponent.</a:t>
            </a:r>
          </a:p>
          <a:p>
            <a:r>
              <a:rPr lang="en-US" dirty="0" smtClean="0"/>
              <a:t>Example: distorting the desire for smaller, more limited government in such a way as to be indistinguishable from having no government at all. </a:t>
            </a:r>
          </a:p>
          <a:p>
            <a:r>
              <a:rPr lang="en-US" dirty="0" smtClean="0"/>
              <a:t>Conversely: distorting the desire for more government involvement in such a way as to be indistinguishable from having a totalitarian government.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Straw Man</a:t>
            </a:r>
            <a:endParaRPr lang="en-US" dirty="0"/>
          </a:p>
        </p:txBody>
      </p:sp>
      <p:pic>
        <p:nvPicPr>
          <p:cNvPr id="4" name="Content Placeholder 3" descr="Dilbert Straw Man.jpg"/>
          <p:cNvPicPr>
            <a:picLocks noGrp="1" noChangeAspect="1"/>
          </p:cNvPicPr>
          <p:nvPr>
            <p:ph idx="1"/>
          </p:nvPr>
        </p:nvPicPr>
        <p:blipFill>
          <a:blip r:embed="rId2" cstate="print"/>
          <a:stretch>
            <a:fillRect/>
          </a:stretch>
        </p:blipFill>
        <p:spPr>
          <a:xfrm>
            <a:off x="457200" y="1962455"/>
            <a:ext cx="8229600" cy="3695090"/>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Man in Scripture</a:t>
            </a:r>
            <a:endParaRPr lang="en-US" dirty="0"/>
          </a:p>
        </p:txBody>
      </p:sp>
      <p:sp>
        <p:nvSpPr>
          <p:cNvPr id="3" name="Content Placeholder 2"/>
          <p:cNvSpPr>
            <a:spLocks noGrp="1"/>
          </p:cNvSpPr>
          <p:nvPr>
            <p:ph idx="1"/>
          </p:nvPr>
        </p:nvSpPr>
        <p:spPr/>
        <p:txBody>
          <a:bodyPr/>
          <a:lstStyle/>
          <a:p>
            <a:r>
              <a:rPr lang="en-US" dirty="0" smtClean="0"/>
              <a:t>And [the serpent] said to the woman, “Indeed, has God said, ‘You shall not eat from any tree of the garden’?”</a:t>
            </a:r>
            <a:br>
              <a:rPr lang="en-US" dirty="0" smtClean="0"/>
            </a:br>
            <a:r>
              <a:rPr lang="en-US" dirty="0" smtClean="0"/>
              <a:t>						- Genesis 3:1b</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 to Nature</a:t>
            </a:r>
            <a:endParaRPr lang="en-US" dirty="0"/>
          </a:p>
        </p:txBody>
      </p:sp>
      <p:sp>
        <p:nvSpPr>
          <p:cNvPr id="3" name="Content Placeholder 2"/>
          <p:cNvSpPr>
            <a:spLocks noGrp="1"/>
          </p:cNvSpPr>
          <p:nvPr>
            <p:ph idx="1"/>
          </p:nvPr>
        </p:nvSpPr>
        <p:spPr/>
        <p:txBody>
          <a:bodyPr>
            <a:normAutofit/>
          </a:bodyPr>
          <a:lstStyle/>
          <a:p>
            <a:r>
              <a:rPr lang="en-US" dirty="0" smtClean="0"/>
              <a:t>A claim that something is good because it is natural, or bad because it is unnatural.</a:t>
            </a:r>
          </a:p>
          <a:p>
            <a:r>
              <a:rPr lang="en-US" dirty="0" smtClean="0"/>
              <a:t>Addresses </a:t>
            </a:r>
            <a:r>
              <a:rPr lang="en-US" u="sng" dirty="0" smtClean="0"/>
              <a:t>material</a:t>
            </a:r>
            <a:r>
              <a:rPr lang="en-US" dirty="0" smtClean="0"/>
              <a:t> matters</a:t>
            </a:r>
          </a:p>
          <a:p>
            <a:r>
              <a:rPr lang="en-US" dirty="0" smtClean="0"/>
              <a:t>Examples:</a:t>
            </a:r>
          </a:p>
          <a:p>
            <a:pPr lvl="1"/>
            <a:r>
              <a:rPr lang="en-US" dirty="0" smtClean="0"/>
              <a:t>Medication &amp; home remedies</a:t>
            </a:r>
          </a:p>
          <a:p>
            <a:pPr lvl="1"/>
            <a:r>
              <a:rPr lang="en-US" dirty="0" smtClean="0"/>
              <a:t>Food &amp; nutrition</a:t>
            </a:r>
          </a:p>
          <a:p>
            <a:pPr lvl="1"/>
            <a:r>
              <a:rPr lang="en-US" dirty="0" smtClean="0"/>
              <a:t>Clothing</a:t>
            </a:r>
          </a:p>
          <a:p>
            <a:pPr lvl="1"/>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Naturalistic Fallacy</a:t>
            </a:r>
            <a:endParaRPr lang="en-US" dirty="0"/>
          </a:p>
        </p:txBody>
      </p:sp>
      <p:sp>
        <p:nvSpPr>
          <p:cNvPr id="3" name="Content Placeholder 2"/>
          <p:cNvSpPr>
            <a:spLocks noGrp="1"/>
          </p:cNvSpPr>
          <p:nvPr>
            <p:ph idx="1"/>
          </p:nvPr>
        </p:nvSpPr>
        <p:spPr/>
        <p:txBody>
          <a:bodyPr/>
          <a:lstStyle/>
          <a:p>
            <a:r>
              <a:rPr lang="en-US" dirty="0" smtClean="0"/>
              <a:t>Also called the Is-Ought Fallacy</a:t>
            </a:r>
          </a:p>
          <a:p>
            <a:r>
              <a:rPr lang="en-US" dirty="0" smtClean="0"/>
              <a:t>The claim that something is good because it is found in nature. Something “is”, and therefore “ought to be”.</a:t>
            </a:r>
          </a:p>
          <a:p>
            <a:r>
              <a:rPr lang="en-US" dirty="0" smtClean="0"/>
              <a:t>Addresses </a:t>
            </a:r>
            <a:r>
              <a:rPr lang="en-US" u="sng" dirty="0" smtClean="0"/>
              <a:t>moral</a:t>
            </a:r>
            <a:r>
              <a:rPr lang="en-US" dirty="0" smtClean="0"/>
              <a:t> matters</a:t>
            </a:r>
          </a:p>
          <a:p>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Naturalistic Fallacy</a:t>
            </a:r>
            <a:endParaRPr lang="en-US" dirty="0"/>
          </a:p>
        </p:txBody>
      </p:sp>
      <p:sp>
        <p:nvSpPr>
          <p:cNvPr id="3" name="Content Placeholder 2"/>
          <p:cNvSpPr>
            <a:spLocks noGrp="1"/>
          </p:cNvSpPr>
          <p:nvPr>
            <p:ph idx="1"/>
          </p:nvPr>
        </p:nvSpPr>
        <p:spPr/>
        <p:txBody>
          <a:bodyPr/>
          <a:lstStyle/>
          <a:p>
            <a:r>
              <a:rPr lang="en-US" dirty="0" smtClean="0"/>
              <a:t>Example:</a:t>
            </a:r>
          </a:p>
          <a:p>
            <a:pPr lvl="1"/>
            <a:r>
              <a:rPr lang="en-US" dirty="0" smtClean="0"/>
              <a:t>Homosexuality is sometimes found among animals in nature. Advocates cite this as a reason homosexuality should not be considered immoral.</a:t>
            </a:r>
          </a:p>
          <a:p>
            <a:pPr lvl="1"/>
            <a:r>
              <a:rPr lang="en-US" dirty="0" smtClean="0"/>
              <a:t>Some of those very same animals also eat their young, yet no one advocates eating children.</a:t>
            </a:r>
          </a:p>
          <a:p>
            <a:pPr lvl="1"/>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Wrongs Make a Right</a:t>
            </a:r>
            <a:endParaRPr lang="en-US" dirty="0"/>
          </a:p>
        </p:txBody>
      </p:sp>
      <p:sp>
        <p:nvSpPr>
          <p:cNvPr id="3" name="Content Placeholder 2"/>
          <p:cNvSpPr>
            <a:spLocks noGrp="1"/>
          </p:cNvSpPr>
          <p:nvPr>
            <p:ph idx="1"/>
          </p:nvPr>
        </p:nvSpPr>
        <p:spPr/>
        <p:txBody>
          <a:bodyPr>
            <a:normAutofit lnSpcReduction="10000"/>
          </a:bodyPr>
          <a:lstStyle/>
          <a:p>
            <a:r>
              <a:rPr lang="en-US" dirty="0" smtClean="0"/>
              <a:t> Supposes that if one wrong is committed, another wrong can (or will) cancel it out.</a:t>
            </a:r>
          </a:p>
          <a:p>
            <a:r>
              <a:rPr lang="en-US" dirty="0" smtClean="0"/>
              <a:t> Often used to excuse the wrongdoing of politicians.</a:t>
            </a:r>
          </a:p>
          <a:p>
            <a:pPr lvl="1"/>
            <a:r>
              <a:rPr lang="en-US" dirty="0" smtClean="0"/>
              <a:t>If a Republican lies to Congress, it is then okay for a Democrat to also lie to Congress (or vice-versa).</a:t>
            </a:r>
          </a:p>
          <a:p>
            <a:r>
              <a:rPr lang="en-US" dirty="0" smtClean="0"/>
              <a:t> A more specific form of this fallacy is “</a:t>
            </a:r>
            <a:r>
              <a:rPr lang="en-US" dirty="0" err="1" smtClean="0"/>
              <a:t>Tu</a:t>
            </a:r>
            <a:r>
              <a:rPr lang="en-US" dirty="0" smtClean="0"/>
              <a:t> </a:t>
            </a:r>
            <a:r>
              <a:rPr lang="en-US" dirty="0" err="1" smtClean="0"/>
              <a:t>Quoque</a:t>
            </a:r>
            <a:r>
              <a:rPr lang="en-US" dirty="0" smtClean="0"/>
              <a:t>”, which we’ll get to under “Ad Hominem Fallacies”.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Burden of Proof</a:t>
            </a:r>
            <a:endParaRPr lang="en-US" dirty="0"/>
          </a:p>
        </p:txBody>
      </p:sp>
      <p:sp>
        <p:nvSpPr>
          <p:cNvPr id="3" name="Content Placeholder 2"/>
          <p:cNvSpPr>
            <a:spLocks noGrp="1"/>
          </p:cNvSpPr>
          <p:nvPr>
            <p:ph idx="1"/>
          </p:nvPr>
        </p:nvSpPr>
        <p:spPr/>
        <p:txBody>
          <a:bodyPr>
            <a:normAutofit lnSpcReduction="10000"/>
          </a:bodyPr>
          <a:lstStyle/>
          <a:p>
            <a:r>
              <a:rPr lang="en-US" dirty="0" smtClean="0"/>
              <a:t>Person ‘A’ makes a claim. Person ‘B’ doubts or disagrees with that claim. Person ‘A’ expects ‘B’ to prove it wrong.</a:t>
            </a:r>
          </a:p>
          <a:p>
            <a:r>
              <a:rPr lang="en-US" dirty="0" smtClean="0"/>
              <a:t>The burden to prove a claim true or false rests on the person making the claim (person ‘A’.)</a:t>
            </a:r>
          </a:p>
          <a:p>
            <a:r>
              <a:rPr lang="en-US" dirty="0" smtClean="0"/>
              <a:t>For person ‘A’ to rely on the (possible) fact that person ‘B’ cannot disprove the claim would also commit the “Appeal to Ignorance” fallacy (coming up under Statistical Fallacies).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Moving the Goalposts</a:t>
            </a:r>
            <a:endParaRPr lang="en-US" dirty="0"/>
          </a:p>
        </p:txBody>
      </p:sp>
      <p:sp>
        <p:nvSpPr>
          <p:cNvPr id="3" name="Content Placeholder 2"/>
          <p:cNvSpPr>
            <a:spLocks noGrp="1"/>
          </p:cNvSpPr>
          <p:nvPr>
            <p:ph idx="1"/>
          </p:nvPr>
        </p:nvSpPr>
        <p:spPr/>
        <p:txBody>
          <a:bodyPr/>
          <a:lstStyle/>
          <a:p>
            <a:r>
              <a:rPr lang="en-US" dirty="0" smtClean="0"/>
              <a:t>Also called “Special Pleading” or “Raising the Bar.”</a:t>
            </a:r>
          </a:p>
          <a:p>
            <a:r>
              <a:rPr lang="en-US" dirty="0" smtClean="0"/>
              <a:t>Changing the standards in the debate, or appealing to unique exceptions to save a bad argument.</a:t>
            </a:r>
          </a:p>
          <a:p>
            <a:r>
              <a:rPr lang="en-US" dirty="0" smtClean="0"/>
              <a:t>Example: When people who say that God cannot be known write books about who God is.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Logic</a:t>
            </a:r>
            <a:endParaRPr lang="en-US" dirty="0"/>
          </a:p>
        </p:txBody>
      </p:sp>
      <p:sp>
        <p:nvSpPr>
          <p:cNvPr id="3" name="Content Placeholder 2"/>
          <p:cNvSpPr>
            <a:spLocks noGrp="1"/>
          </p:cNvSpPr>
          <p:nvPr>
            <p:ph idx="1"/>
          </p:nvPr>
        </p:nvSpPr>
        <p:spPr/>
        <p:txBody>
          <a:bodyPr>
            <a:normAutofit lnSpcReduction="10000"/>
          </a:bodyPr>
          <a:lstStyle/>
          <a:p>
            <a:r>
              <a:rPr lang="en-US" dirty="0" smtClean="0"/>
              <a:t>Formal</a:t>
            </a:r>
          </a:p>
          <a:p>
            <a:pPr lvl="1"/>
            <a:r>
              <a:rPr lang="en-US" dirty="0" smtClean="0"/>
              <a:t> The investigation of an argument based upon the construction of the argument itself and the validity of the premise. If these conditions are met, the conclusion necessarily follows.</a:t>
            </a:r>
          </a:p>
          <a:p>
            <a:r>
              <a:rPr lang="en-US" dirty="0" smtClean="0"/>
              <a:t>Informal</a:t>
            </a:r>
          </a:p>
          <a:p>
            <a:pPr lvl="1"/>
            <a:r>
              <a:rPr lang="en-US" dirty="0" smtClean="0"/>
              <a:t> Addresses arguments in natural language.</a:t>
            </a:r>
          </a:p>
          <a:p>
            <a:pPr lvl="1"/>
            <a:r>
              <a:rPr lang="en-US" dirty="0" smtClean="0"/>
              <a:t>Often involves arguments that are technically valid under the rules of formal logic, but fail because the conclusion doesn’t follow from the premise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True Scotsman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 form of “Moving the Goalposts”</a:t>
            </a:r>
          </a:p>
          <a:p>
            <a:r>
              <a:rPr lang="en-US" dirty="0" smtClean="0"/>
              <a:t>Disregards counterexamples with an arbitrary purity test. </a:t>
            </a:r>
          </a:p>
          <a:p>
            <a:r>
              <a:rPr lang="en-US" dirty="0" smtClean="0"/>
              <a:t>Example*: Angus declares that Scotsmen do not put sugar on their porridge, to which Lachlan points out that he is a Scotsman and puts sugar on his porridge. Furious, like a true Scot, Angus yells that no true Scotsman sugars his porridge.</a:t>
            </a:r>
          </a:p>
          <a:p>
            <a:r>
              <a:rPr lang="en-US" dirty="0" smtClean="0"/>
              <a:t>Consider the No True Scotsman Fallacy in regards to “political correctness”, especially in regards to ‘tolerance’.</a:t>
            </a:r>
          </a:p>
          <a:p>
            <a:endParaRPr lang="en-US" b="1" dirty="0" smtClean="0"/>
          </a:p>
          <a:p>
            <a:r>
              <a:rPr lang="en-US" sz="1900" b="1" dirty="0" smtClean="0"/>
              <a:t>*Source: yourlogicalfallacyis.com/no-true-</a:t>
            </a:r>
            <a:r>
              <a:rPr lang="en-US" sz="1900" b="1" dirty="0" err="1" smtClean="0"/>
              <a:t>scotsman</a:t>
            </a:r>
            <a:endParaRPr lang="en-US" sz="1900"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True Scotsman</a:t>
            </a:r>
            <a:endParaRPr lang="en-US" dirty="0"/>
          </a:p>
        </p:txBody>
      </p:sp>
      <p:sp>
        <p:nvSpPr>
          <p:cNvPr id="3" name="Content Placeholder 2"/>
          <p:cNvSpPr>
            <a:spLocks noGrp="1"/>
          </p:cNvSpPr>
          <p:nvPr>
            <p:ph idx="1"/>
          </p:nvPr>
        </p:nvSpPr>
        <p:spPr/>
        <p:txBody>
          <a:bodyPr>
            <a:normAutofit fontScale="92500"/>
          </a:bodyPr>
          <a:lstStyle/>
          <a:p>
            <a:r>
              <a:rPr lang="en-US" sz="2500" dirty="0" smtClean="0"/>
              <a:t>Example</a:t>
            </a:r>
            <a:r>
              <a:rPr lang="en-US" sz="2500" b="1" dirty="0" smtClean="0"/>
              <a:t>: </a:t>
            </a:r>
            <a:r>
              <a:rPr lang="en-US" sz="2500" dirty="0" smtClean="0"/>
              <a:t>The Pharisees accuse the disciples of being “impure” (</a:t>
            </a:r>
            <a:r>
              <a:rPr lang="en-US" sz="2500" dirty="0" err="1" smtClean="0"/>
              <a:t>ie</a:t>
            </a:r>
            <a:r>
              <a:rPr lang="en-US" sz="2500" dirty="0" smtClean="0"/>
              <a:t>. not real Jews) because they don’t wash their hands before they eat (Mark 7:1-13). Their standard, that they wash their hands, is arbitrary; it’s not required by Scripture.</a:t>
            </a:r>
          </a:p>
          <a:p>
            <a:r>
              <a:rPr lang="en-US" sz="2500" dirty="0" smtClean="0"/>
              <a:t>Atheists have accused Christians of engaging in “No True Scotsman” fallacies when we declare that people who do not “bear good fruit” describe themselves as Christian to our protest. For example, Eric Rudolph murdered people and admired the teachings of atheist philosopher </a:t>
            </a:r>
            <a:r>
              <a:rPr lang="en-US" sz="2500" dirty="0" err="1" smtClean="0"/>
              <a:t>Nitchze</a:t>
            </a:r>
            <a:r>
              <a:rPr lang="en-US" sz="2500" dirty="0" smtClean="0"/>
              <a:t>. Declaring that he is not a Christian because he murdered people is not an </a:t>
            </a:r>
            <a:r>
              <a:rPr lang="en-US" sz="2500" u="sng" dirty="0" smtClean="0"/>
              <a:t>arbitrary</a:t>
            </a:r>
            <a:r>
              <a:rPr lang="en-US" sz="2500" dirty="0" smtClean="0"/>
              <a:t> purity test, because the Scriptures declare that it is wrong to murder.</a:t>
            </a:r>
            <a:endParaRPr lang="en-US" sz="25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 from Anecdote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General rules, by definition, have exceptions. Appealing to a real-life exception to a well-established general rule is to argue from anecdote.</a:t>
            </a:r>
          </a:p>
          <a:p>
            <a:r>
              <a:rPr lang="en-US" dirty="0" smtClean="0"/>
              <a:t>Eating candy for breakfast every day for 30 years will, generally speaking, result in an increased risk of dental cavities. Appealing to your friend’s cousin’s shop teacher who ate candy for breakfast every day for 30 years and has never had a cavity to disprove the general rule is a fallacious argument from anecdote.</a:t>
            </a:r>
          </a:p>
          <a:p>
            <a:r>
              <a:rPr lang="en-US" dirty="0" smtClean="0"/>
              <a:t>Argument from Anecdote is a common manipulative tactic in politics when trying to advance unpopular legislation.</a:t>
            </a:r>
          </a:p>
          <a:p>
            <a:r>
              <a:rPr lang="en-US" dirty="0" smtClean="0"/>
              <a:t>Argument from Anecdote is commonly used in support of alternative medicine and natural remedies.</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 from Anecdote</a:t>
            </a:r>
            <a:endParaRPr lang="en-US" dirty="0"/>
          </a:p>
        </p:txBody>
      </p:sp>
      <p:sp>
        <p:nvSpPr>
          <p:cNvPr id="3" name="Content Placeholder 2"/>
          <p:cNvSpPr>
            <a:spLocks noGrp="1"/>
          </p:cNvSpPr>
          <p:nvPr>
            <p:ph idx="1"/>
          </p:nvPr>
        </p:nvSpPr>
        <p:spPr/>
        <p:txBody>
          <a:bodyPr>
            <a:normAutofit/>
          </a:bodyPr>
          <a:lstStyle/>
          <a:p>
            <a:r>
              <a:rPr lang="en-US" dirty="0" smtClean="0"/>
              <a:t>Example using Scripture:</a:t>
            </a:r>
          </a:p>
          <a:p>
            <a:pPr lvl="1"/>
            <a:r>
              <a:rPr lang="en-US" dirty="0" smtClean="0"/>
              <a:t>Proverbs 13:1 says “A wise son hears his father's instruction, but a scoffer does not listen to rebuke.”</a:t>
            </a:r>
          </a:p>
          <a:p>
            <a:pPr lvl="1"/>
            <a:r>
              <a:rPr lang="en-US" dirty="0" smtClean="0"/>
              <a:t>The father may be abusive or teach evil. Using this example to “disprove” the general rule that a father instructs his children in wisdom would be a fallacious argument from anecdote.</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Hominem fallacies</a:t>
            </a:r>
            <a:endParaRPr lang="en-US" dirty="0"/>
          </a:p>
        </p:txBody>
      </p:sp>
      <p:sp>
        <p:nvSpPr>
          <p:cNvPr id="3" name="Text Placeholder 2"/>
          <p:cNvSpPr>
            <a:spLocks noGrp="1"/>
          </p:cNvSpPr>
          <p:nvPr>
            <p:ph type="body" idx="1"/>
          </p:nvPr>
        </p:nvSpPr>
        <p:spPr/>
        <p:txBody>
          <a:bodyPr/>
          <a:lstStyle/>
          <a:p>
            <a:r>
              <a:rPr lang="en-US" dirty="0" smtClean="0"/>
              <a:t>Section 1A</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Hominem Fallacy</a:t>
            </a:r>
            <a:endParaRPr lang="en-US" dirty="0"/>
          </a:p>
        </p:txBody>
      </p:sp>
      <p:sp>
        <p:nvSpPr>
          <p:cNvPr id="3" name="Content Placeholder 2"/>
          <p:cNvSpPr>
            <a:spLocks noGrp="1"/>
          </p:cNvSpPr>
          <p:nvPr>
            <p:ph idx="1"/>
          </p:nvPr>
        </p:nvSpPr>
        <p:spPr/>
        <p:txBody>
          <a:bodyPr/>
          <a:lstStyle/>
          <a:p>
            <a:r>
              <a:rPr lang="en-US" dirty="0" smtClean="0"/>
              <a:t>Avoids the argument being made and attacks the person making the argument instead.</a:t>
            </a:r>
          </a:p>
          <a:p>
            <a:r>
              <a:rPr lang="en-US" dirty="0" smtClean="0"/>
              <a:t>“Ad Hominem” is Latin for ‘Against the Man’</a:t>
            </a:r>
          </a:p>
          <a:p>
            <a:r>
              <a:rPr lang="en-US" dirty="0" smtClean="0"/>
              <a:t>Fallacious because the truth is independent of any person. Bad people are capable of making good, logical arguments.</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Hominem Fallacy</a:t>
            </a:r>
            <a:endParaRPr lang="en-US" dirty="0"/>
          </a:p>
        </p:txBody>
      </p:sp>
      <p:sp>
        <p:nvSpPr>
          <p:cNvPr id="3" name="Content Placeholder 2"/>
          <p:cNvSpPr>
            <a:spLocks noGrp="1"/>
          </p:cNvSpPr>
          <p:nvPr>
            <p:ph idx="1"/>
          </p:nvPr>
        </p:nvSpPr>
        <p:spPr/>
        <p:txBody>
          <a:bodyPr/>
          <a:lstStyle/>
          <a:p>
            <a:r>
              <a:rPr lang="en-US" dirty="0" smtClean="0"/>
              <a:t>John 8:39-41 says “They answered and said to Him, ‘Abraham is our father.’ Jesus said to them, ‘If you are Abraham’s children, do the deeds of Abraham. But as it is, you are seeking to kill Me, a man who has told you the truth, which I heard from God; this Abraham did not do. You are doing the deeds of your father.’ They said to Him, ‘We were not born of fornication; we have one Father: God.’”</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Genetic Fallacy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Seeks to disprove an argument by discrediting the source of the  argument.</a:t>
            </a:r>
          </a:p>
          <a:p>
            <a:r>
              <a:rPr lang="en-US" dirty="0" smtClean="0"/>
              <a:t>One source consulted for this seminar was “Rational Wiki,” (rationalwiki.org) an atheistic, anti-Christian website. Disregarding their presentation of logic because of their atheistic worldview would be to commit the Genetic Fallacy.</a:t>
            </a:r>
          </a:p>
          <a:p>
            <a:r>
              <a:rPr lang="en-US" dirty="0" smtClean="0"/>
              <a:t>Example: Philip found Nathanael and told him, “We have found the one Moses wrote about in the Law, and about whom the prophets also wrote—Jesus of Nazareth, the son of Joseph.”</a:t>
            </a:r>
            <a:br>
              <a:rPr lang="en-US" dirty="0" smtClean="0"/>
            </a:br>
            <a:r>
              <a:rPr lang="en-US" dirty="0" smtClean="0"/>
              <a:t/>
            </a:r>
            <a:br>
              <a:rPr lang="en-US" dirty="0" smtClean="0"/>
            </a:br>
            <a:r>
              <a:rPr lang="en-US" dirty="0" smtClean="0"/>
              <a:t>“Nazareth! Can anything good come from there?” Nathanael asked. (John 1:45-46)</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Poisoning the Well</a:t>
            </a:r>
            <a:endParaRPr lang="en-US" dirty="0"/>
          </a:p>
        </p:txBody>
      </p:sp>
      <p:sp>
        <p:nvSpPr>
          <p:cNvPr id="3" name="Content Placeholder 2"/>
          <p:cNvSpPr>
            <a:spLocks noGrp="1"/>
          </p:cNvSpPr>
          <p:nvPr>
            <p:ph idx="1"/>
          </p:nvPr>
        </p:nvSpPr>
        <p:spPr/>
        <p:txBody>
          <a:bodyPr>
            <a:normAutofit lnSpcReduction="10000"/>
          </a:bodyPr>
          <a:lstStyle/>
          <a:p>
            <a:r>
              <a:rPr lang="en-US" dirty="0" smtClean="0"/>
              <a:t>A preemptive ad hominem.</a:t>
            </a:r>
          </a:p>
          <a:p>
            <a:r>
              <a:rPr lang="en-US" dirty="0" smtClean="0"/>
              <a:t>Seeks to form a negative bias against an opponent or his source </a:t>
            </a:r>
            <a:r>
              <a:rPr lang="en-US" u="sng" dirty="0" smtClean="0"/>
              <a:t>before</a:t>
            </a:r>
            <a:r>
              <a:rPr lang="en-US" dirty="0" smtClean="0"/>
              <a:t> he can make a logical argument.</a:t>
            </a:r>
          </a:p>
          <a:p>
            <a:r>
              <a:rPr lang="en-US" dirty="0" smtClean="0"/>
              <a:t>Example: “My opponent has been known to cite Ben Franklin as a source in support of the US Postal Service. Before he does, you should know that Ben Franklin is a known womanizer and philanderer.”</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a:t>
            </a:r>
            <a:r>
              <a:rPr lang="en-US" dirty="0" smtClean="0"/>
              <a:t> </a:t>
            </a:r>
            <a:r>
              <a:rPr lang="en-US" dirty="0" err="1" smtClean="0"/>
              <a:t>Quoque</a:t>
            </a:r>
            <a:endParaRPr lang="en-US" dirty="0"/>
          </a:p>
        </p:txBody>
      </p:sp>
      <p:sp>
        <p:nvSpPr>
          <p:cNvPr id="3" name="Content Placeholder 2"/>
          <p:cNvSpPr>
            <a:spLocks noGrp="1"/>
          </p:cNvSpPr>
          <p:nvPr>
            <p:ph idx="1"/>
          </p:nvPr>
        </p:nvSpPr>
        <p:spPr/>
        <p:txBody>
          <a:bodyPr>
            <a:normAutofit lnSpcReduction="10000"/>
          </a:bodyPr>
          <a:lstStyle/>
          <a:p>
            <a:r>
              <a:rPr lang="en-US" dirty="0" smtClean="0"/>
              <a:t>From the Latin for “you too.” This is the “you did it too” fallacy.</a:t>
            </a:r>
          </a:p>
          <a:p>
            <a:r>
              <a:rPr lang="en-US" dirty="0" smtClean="0"/>
              <a:t>Sometimes referred to as an appeal to hypocrisy. </a:t>
            </a:r>
          </a:p>
          <a:p>
            <a:r>
              <a:rPr lang="en-US" dirty="0" smtClean="0"/>
              <a:t>A more specific form of the “two wrongs make a right” fallacy. This pits one side of a debate against the other, excusing the behavior of one side because of similar behavior by the other side.</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Encounter Logic Every Day</a:t>
            </a:r>
            <a:endParaRPr lang="en-US" dirty="0"/>
          </a:p>
        </p:txBody>
      </p:sp>
      <p:sp>
        <p:nvSpPr>
          <p:cNvPr id="3" name="Content Placeholder 2"/>
          <p:cNvSpPr>
            <a:spLocks noGrp="1"/>
          </p:cNvSpPr>
          <p:nvPr>
            <p:ph idx="1"/>
          </p:nvPr>
        </p:nvSpPr>
        <p:spPr/>
        <p:txBody>
          <a:bodyPr>
            <a:normAutofit fontScale="92500"/>
          </a:bodyPr>
          <a:lstStyle/>
          <a:p>
            <a:r>
              <a:rPr lang="en-US" dirty="0" smtClean="0"/>
              <a:t>When you discern whether something is food or not food, healthy or unhealthy, fresh or stale.</a:t>
            </a:r>
          </a:p>
          <a:p>
            <a:r>
              <a:rPr lang="en-US" dirty="0" smtClean="0"/>
              <a:t>When you put fuel in your car. </a:t>
            </a:r>
          </a:p>
          <a:p>
            <a:r>
              <a:rPr lang="en-US" dirty="0" smtClean="0"/>
              <a:t>When you encounter advertizing.</a:t>
            </a:r>
          </a:p>
          <a:p>
            <a:r>
              <a:rPr lang="en-US" dirty="0" smtClean="0"/>
              <a:t>When you watch the news.</a:t>
            </a:r>
          </a:p>
          <a:p>
            <a:r>
              <a:rPr lang="en-US" dirty="0" smtClean="0"/>
              <a:t>When you hear political debates.</a:t>
            </a:r>
          </a:p>
          <a:p>
            <a:r>
              <a:rPr lang="en-US" dirty="0" smtClean="0"/>
              <a:t>When you read scripture, or hear presentations by preachers, teachers, or even heretics.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 in Scripture</a:t>
            </a:r>
            <a:endParaRPr lang="en-US" dirty="0"/>
          </a:p>
        </p:txBody>
      </p:sp>
      <p:sp>
        <p:nvSpPr>
          <p:cNvPr id="3" name="Content Placeholder 2"/>
          <p:cNvSpPr>
            <a:spLocks noGrp="1"/>
          </p:cNvSpPr>
          <p:nvPr>
            <p:ph idx="1"/>
          </p:nvPr>
        </p:nvSpPr>
        <p:spPr/>
        <p:txBody>
          <a:bodyPr/>
          <a:lstStyle/>
          <a:p>
            <a:r>
              <a:rPr lang="en-US" dirty="0" smtClean="0"/>
              <a:t>“From any tree of the garden you may eat freely, but from the tree of the knowledge of good and evil you shall not eat, for in the day that you eat from it you will surely die.” 						  - Genesis 2:16b-17</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 in Scripture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But if there is no resurrection of the dead, not even Christ has been raised; and if Christ has not been raised, then our preaching is in vain, your faith also is in vain. Moreover we are even found to be false witnesses of God, because we testified against God that He raised Christ, whom he did not raise, if in fact the dead are not raised. For if the dead are not raised, not even Christ has been raised; and if Christ has not been raised, your faith is worthless; you are still in your sins. Then those also who have fallen asleep in Christ have perished. If we have hoped in Christ in this life only, we are of all men most to be pitied.</a:t>
            </a:r>
            <a:br>
              <a:rPr lang="en-US" dirty="0" smtClean="0"/>
            </a:br>
            <a:r>
              <a:rPr lang="en-US" dirty="0" smtClean="0"/>
              <a:t/>
            </a:r>
            <a:br>
              <a:rPr lang="en-US" dirty="0" smtClean="0"/>
            </a:br>
            <a:r>
              <a:rPr lang="en-US" dirty="0" smtClean="0"/>
              <a:t> 					- 1 Corinthians 15:13-19</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457200" y="3124200"/>
            <a:ext cx="8229600" cy="1600200"/>
          </a:xfrm>
        </p:spPr>
        <p:txBody>
          <a:bodyPr>
            <a:normAutofit/>
          </a:bodyPr>
          <a:lstStyle/>
          <a:p>
            <a:r>
              <a:rPr lang="en-US" dirty="0" smtClean="0"/>
              <a:t>As we discuss logical fallacies, please raise your hand to ask any questions as they come up.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&amp; Resources</a:t>
            </a:r>
            <a:endParaRPr lang="en-US" dirty="0"/>
          </a:p>
        </p:txBody>
      </p:sp>
      <p:pic>
        <p:nvPicPr>
          <p:cNvPr id="4" name="Picture 3" descr="Screen Shot 2013-04-03 at 10.03.29 AM.png"/>
          <p:cNvPicPr>
            <a:picLocks noChangeAspect="1"/>
          </p:cNvPicPr>
          <p:nvPr/>
        </p:nvPicPr>
        <p:blipFill>
          <a:blip r:embed="rId3" cstate="print"/>
          <a:stretch>
            <a:fillRect/>
          </a:stretch>
        </p:blipFill>
        <p:spPr>
          <a:xfrm>
            <a:off x="533400" y="1828800"/>
            <a:ext cx="1295400" cy="1438275"/>
          </a:xfrm>
          <a:prstGeom prst="rect">
            <a:avLst/>
          </a:prstGeom>
        </p:spPr>
      </p:pic>
      <p:pic>
        <p:nvPicPr>
          <p:cNvPr id="5" name="Picture 4" descr="Screen Shot 2013-04-03 at 10.04.37 AM.png"/>
          <p:cNvPicPr>
            <a:picLocks noChangeAspect="1"/>
          </p:cNvPicPr>
          <p:nvPr/>
        </p:nvPicPr>
        <p:blipFill>
          <a:blip r:embed="rId4" cstate="print"/>
          <a:stretch>
            <a:fillRect/>
          </a:stretch>
        </p:blipFill>
        <p:spPr>
          <a:xfrm>
            <a:off x="457200" y="3581400"/>
            <a:ext cx="4419600" cy="2479411"/>
          </a:xfrm>
          <a:prstGeom prst="rect">
            <a:avLst/>
          </a:prstGeom>
        </p:spPr>
      </p:pic>
      <p:sp>
        <p:nvSpPr>
          <p:cNvPr id="6" name="Rectangle 5"/>
          <p:cNvSpPr/>
          <p:nvPr/>
        </p:nvSpPr>
        <p:spPr>
          <a:xfrm>
            <a:off x="457200" y="6034658"/>
            <a:ext cx="2653868" cy="400110"/>
          </a:xfrm>
          <a:prstGeom prst="rect">
            <a:avLst/>
          </a:prstGeom>
          <a:noFill/>
        </p:spPr>
        <p:txBody>
          <a:bodyPr wrap="none" lIns="91440" tIns="45720" rIns="91440" bIns="45720">
            <a:spAutoFit/>
          </a:bodyPr>
          <a:lstStyle/>
          <a:p>
            <a:r>
              <a:rPr lang="en-US" sz="20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yourlogicalfallacyis.com</a:t>
            </a:r>
            <a:endParaRPr lang="en-US" sz="2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FallacyDetective.jpg"/>
          <p:cNvPicPr>
            <a:picLocks noChangeAspect="1"/>
          </p:cNvPicPr>
          <p:nvPr/>
        </p:nvPicPr>
        <p:blipFill>
          <a:blip r:embed="rId5" cstate="print"/>
          <a:stretch>
            <a:fillRect/>
          </a:stretch>
        </p:blipFill>
        <p:spPr>
          <a:xfrm>
            <a:off x="7162800" y="1447800"/>
            <a:ext cx="1712595" cy="2362200"/>
          </a:xfrm>
          <a:prstGeom prst="rect">
            <a:avLst/>
          </a:prstGeom>
        </p:spPr>
      </p:pic>
      <p:pic>
        <p:nvPicPr>
          <p:cNvPr id="8" name="Picture 7" descr="stanford.jpg"/>
          <p:cNvPicPr>
            <a:picLocks noChangeAspect="1"/>
          </p:cNvPicPr>
          <p:nvPr/>
        </p:nvPicPr>
        <p:blipFill>
          <a:blip r:embed="rId6" cstate="print"/>
          <a:stretch>
            <a:fillRect/>
          </a:stretch>
        </p:blipFill>
        <p:spPr>
          <a:xfrm>
            <a:off x="2362200" y="1447800"/>
            <a:ext cx="3962400" cy="389636"/>
          </a:xfrm>
          <a:prstGeom prst="rect">
            <a:avLst/>
          </a:prstGeom>
        </p:spPr>
      </p:pic>
      <p:sp>
        <p:nvSpPr>
          <p:cNvPr id="9" name="TextBox 8"/>
          <p:cNvSpPr txBox="1"/>
          <p:nvPr/>
        </p:nvSpPr>
        <p:spPr>
          <a:xfrm>
            <a:off x="6934200" y="3810000"/>
            <a:ext cx="1907895" cy="369332"/>
          </a:xfrm>
          <a:prstGeom prst="rect">
            <a:avLst/>
          </a:prstGeom>
          <a:noFill/>
        </p:spPr>
        <p:txBody>
          <a:bodyPr wrap="none" rtlCol="0">
            <a:spAutoFit/>
          </a:bodyPr>
          <a:lstStyle/>
          <a:p>
            <a:pPr algn="ctr"/>
            <a:r>
              <a:rPr lang="en-US" dirty="0" smtClean="0">
                <a:solidFill>
                  <a:schemeClr val="bg1">
                    <a:lumMod val="95000"/>
                  </a:schemeClr>
                </a:solidFill>
              </a:rPr>
              <a:t>ISBN: 0974531502</a:t>
            </a:r>
          </a:p>
        </p:txBody>
      </p:sp>
      <p:pic>
        <p:nvPicPr>
          <p:cNvPr id="10" name="Picture 9" descr="tactics-cover.jpg"/>
          <p:cNvPicPr>
            <a:picLocks noChangeAspect="1"/>
          </p:cNvPicPr>
          <p:nvPr/>
        </p:nvPicPr>
        <p:blipFill>
          <a:blip r:embed="rId7" cstate="print"/>
          <a:stretch>
            <a:fillRect/>
          </a:stretch>
        </p:blipFill>
        <p:spPr>
          <a:xfrm>
            <a:off x="5105400" y="3124200"/>
            <a:ext cx="1600200" cy="2416302"/>
          </a:xfrm>
          <a:prstGeom prst="rect">
            <a:avLst/>
          </a:prstGeom>
        </p:spPr>
      </p:pic>
      <p:sp>
        <p:nvSpPr>
          <p:cNvPr id="11" name="TextBox 10"/>
          <p:cNvSpPr txBox="1"/>
          <p:nvPr/>
        </p:nvSpPr>
        <p:spPr>
          <a:xfrm>
            <a:off x="5087524" y="5638800"/>
            <a:ext cx="1907895" cy="369332"/>
          </a:xfrm>
          <a:prstGeom prst="rect">
            <a:avLst/>
          </a:prstGeom>
          <a:noFill/>
        </p:spPr>
        <p:txBody>
          <a:bodyPr wrap="none" rtlCol="0">
            <a:spAutoFit/>
          </a:bodyPr>
          <a:lstStyle/>
          <a:p>
            <a:pPr algn="ctr"/>
            <a:r>
              <a:rPr lang="en-US" dirty="0" smtClean="0">
                <a:solidFill>
                  <a:schemeClr val="bg1">
                    <a:lumMod val="95000"/>
                  </a:schemeClr>
                </a:solidFill>
              </a:rPr>
              <a:t>ISBN: 0310282921</a:t>
            </a:r>
          </a:p>
        </p:txBody>
      </p:sp>
      <p:pic>
        <p:nvPicPr>
          <p:cNvPr id="12" name="Picture 11" descr="STR_logo_450.png"/>
          <p:cNvPicPr>
            <a:picLocks noChangeAspect="1"/>
          </p:cNvPicPr>
          <p:nvPr/>
        </p:nvPicPr>
        <p:blipFill>
          <a:blip r:embed="rId8" cstate="print"/>
          <a:stretch>
            <a:fillRect/>
          </a:stretch>
        </p:blipFill>
        <p:spPr>
          <a:xfrm>
            <a:off x="3886200" y="2057400"/>
            <a:ext cx="2780943" cy="926981"/>
          </a:xfrm>
          <a:prstGeom prst="rect">
            <a:avLst/>
          </a:prstGeom>
        </p:spPr>
      </p:pic>
      <p:sp>
        <p:nvSpPr>
          <p:cNvPr id="13" name="Rectangle 12"/>
          <p:cNvSpPr/>
          <p:nvPr/>
        </p:nvSpPr>
        <p:spPr>
          <a:xfrm>
            <a:off x="3810000" y="2895600"/>
            <a:ext cx="859081" cy="400110"/>
          </a:xfrm>
          <a:prstGeom prst="rect">
            <a:avLst/>
          </a:prstGeom>
          <a:noFill/>
        </p:spPr>
        <p:txBody>
          <a:bodyPr wrap="none" lIns="91440" tIns="45720" rIns="91440" bIns="45720">
            <a:spAutoFit/>
          </a:bodyPr>
          <a:lstStyle/>
          <a:p>
            <a:r>
              <a:rPr lang="en-US" sz="20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str.org</a:t>
            </a:r>
            <a:endParaRPr lang="en-US" sz="2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14" name="Picture 13" descr="Screen Shot 2013-04-04 at 9.40.12 AM.png"/>
          <p:cNvPicPr>
            <a:picLocks noChangeAspect="1"/>
          </p:cNvPicPr>
          <p:nvPr/>
        </p:nvPicPr>
        <p:blipFill>
          <a:blip r:embed="rId9" cstate="print"/>
          <a:stretch>
            <a:fillRect/>
          </a:stretch>
        </p:blipFill>
        <p:spPr>
          <a:xfrm>
            <a:off x="1981200" y="1905000"/>
            <a:ext cx="1438275" cy="1285875"/>
          </a:xfrm>
          <a:prstGeom prst="rect">
            <a:avLst/>
          </a:prstGeom>
        </p:spPr>
      </p:pic>
      <p:pic>
        <p:nvPicPr>
          <p:cNvPr id="15" name="Picture 14" descr="fallacy-friday.jpg"/>
          <p:cNvPicPr>
            <a:picLocks noChangeAspect="1"/>
          </p:cNvPicPr>
          <p:nvPr/>
        </p:nvPicPr>
        <p:blipFill>
          <a:blip r:embed="rId10" cstate="print"/>
          <a:stretch>
            <a:fillRect/>
          </a:stretch>
        </p:blipFill>
        <p:spPr>
          <a:xfrm>
            <a:off x="7086600" y="4191000"/>
            <a:ext cx="1752600" cy="1752600"/>
          </a:xfrm>
          <a:prstGeom prst="rect">
            <a:avLst/>
          </a:prstGeom>
        </p:spPr>
      </p:pic>
      <p:sp>
        <p:nvSpPr>
          <p:cNvPr id="16" name="TextBox 15"/>
          <p:cNvSpPr txBox="1"/>
          <p:nvPr/>
        </p:nvSpPr>
        <p:spPr>
          <a:xfrm>
            <a:off x="6932788" y="5943600"/>
            <a:ext cx="2063130" cy="369332"/>
          </a:xfrm>
          <a:prstGeom prst="rect">
            <a:avLst/>
          </a:prstGeom>
          <a:noFill/>
        </p:spPr>
        <p:txBody>
          <a:bodyPr wrap="none" rtlCol="0">
            <a:spAutoFit/>
          </a:bodyPr>
          <a:lstStyle/>
          <a:p>
            <a:pPr algn="ctr"/>
            <a:r>
              <a:rPr lang="en-US" dirty="0" smtClean="0">
                <a:solidFill>
                  <a:schemeClr val="bg1">
                    <a:lumMod val="95000"/>
                  </a:schemeClr>
                </a:solidFill>
              </a:rPr>
              <a:t>apologetics315.com</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cho Zoe slide template - 4x3 - title slide.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ctrTitle"/>
          </p:nvPr>
        </p:nvSpPr>
        <p:spPr/>
        <p:txBody>
          <a:bodyPr/>
          <a:lstStyle/>
          <a:p>
            <a:r>
              <a:rPr lang="en-US" sz="8000" dirty="0" smtClean="0">
                <a:solidFill>
                  <a:schemeClr val="bg1"/>
                </a:solidFill>
              </a:rPr>
              <a:t>Lessons in Logic</a:t>
            </a:r>
            <a:endParaRPr lang="en-US" sz="8000" dirty="0">
              <a:solidFill>
                <a:schemeClr val="bg1"/>
              </a:solidFill>
            </a:endParaRPr>
          </a:p>
        </p:txBody>
      </p:sp>
      <p:sp>
        <p:nvSpPr>
          <p:cNvPr id="3" name="Subtitle 2"/>
          <p:cNvSpPr>
            <a:spLocks noGrp="1"/>
          </p:cNvSpPr>
          <p:nvPr>
            <p:ph type="subTitle" idx="1"/>
          </p:nvPr>
        </p:nvSpPr>
        <p:spPr>
          <a:xfrm>
            <a:off x="1371600" y="3581400"/>
            <a:ext cx="6400800" cy="1752600"/>
          </a:xfrm>
        </p:spPr>
        <p:txBody>
          <a:bodyPr/>
          <a:lstStyle/>
          <a:p>
            <a:r>
              <a:rPr lang="en-US" dirty="0" smtClean="0">
                <a:solidFill>
                  <a:schemeClr val="bg1">
                    <a:lumMod val="95000"/>
                  </a:schemeClr>
                </a:solidFill>
              </a:rPr>
              <a:t>Informal Logic &amp; Fallacies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cho Zoe Ministri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Echo Zoe Ministries</Template>
  <TotalTime>0</TotalTime>
  <Words>2646</Words>
  <Application>Microsoft Office PowerPoint</Application>
  <PresentationFormat>On-screen Show (4:3)</PresentationFormat>
  <Paragraphs>244</Paragraphs>
  <Slides>39</Slides>
  <Notes>21</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Echo Zoe Ministries</vt:lpstr>
      <vt:lpstr>Lessons in Logic</vt:lpstr>
      <vt:lpstr>Why Study Logic?</vt:lpstr>
      <vt:lpstr>Types of Logic</vt:lpstr>
      <vt:lpstr>You Encounter Logic Every Day</vt:lpstr>
      <vt:lpstr>Logic in Scripture</vt:lpstr>
      <vt:lpstr>Logic in Scripture</vt:lpstr>
      <vt:lpstr>Questions?</vt:lpstr>
      <vt:lpstr>Sources &amp; Resources</vt:lpstr>
      <vt:lpstr>Lessons in Logic</vt:lpstr>
      <vt:lpstr>Informal Logical Fallacies</vt:lpstr>
      <vt:lpstr>Classes of Logical Fallacies</vt:lpstr>
      <vt:lpstr>Red Herring Fallacies</vt:lpstr>
      <vt:lpstr>Ad Hominem Fallacies</vt:lpstr>
      <vt:lpstr>Association Fallacies</vt:lpstr>
      <vt:lpstr>False Assumptions</vt:lpstr>
      <vt:lpstr>Statistical Fallacies</vt:lpstr>
      <vt:lpstr>Propaganda</vt:lpstr>
      <vt:lpstr>Red Herring fallacies</vt:lpstr>
      <vt:lpstr>The Red Herring Fallacy</vt:lpstr>
      <vt:lpstr>Example of a Red Herring Fallacy</vt:lpstr>
      <vt:lpstr>The Straw Man</vt:lpstr>
      <vt:lpstr>The Straw Man</vt:lpstr>
      <vt:lpstr>Straw Man in Scripture</vt:lpstr>
      <vt:lpstr>Appeal to Nature</vt:lpstr>
      <vt:lpstr>Naturalistic Fallacy</vt:lpstr>
      <vt:lpstr>Naturalistic Fallacy</vt:lpstr>
      <vt:lpstr>Two Wrongs Make a Right</vt:lpstr>
      <vt:lpstr>Burden of Proof</vt:lpstr>
      <vt:lpstr>Moving the Goalposts</vt:lpstr>
      <vt:lpstr>No True Scotsman</vt:lpstr>
      <vt:lpstr>No True Scotsman</vt:lpstr>
      <vt:lpstr>Argument from Anecdote</vt:lpstr>
      <vt:lpstr>Argument from Anecdote</vt:lpstr>
      <vt:lpstr>Ad Hominem fallacies</vt:lpstr>
      <vt:lpstr>Ad Hominem Fallacy</vt:lpstr>
      <vt:lpstr>Ad Hominem Fallacy</vt:lpstr>
      <vt:lpstr>The Genetic Fallacy</vt:lpstr>
      <vt:lpstr>Poisoning the Well</vt:lpstr>
      <vt:lpstr>Tu Quoque</vt:lpstr>
    </vt:vector>
  </TitlesOfParts>
  <Company>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in Logic</dc:title>
  <dc:creator>Andrew Olson</dc:creator>
  <cp:lastModifiedBy>Andrew Olson</cp:lastModifiedBy>
  <cp:revision>1</cp:revision>
  <dcterms:created xsi:type="dcterms:W3CDTF">2013-10-22T17:48:10Z</dcterms:created>
  <dcterms:modified xsi:type="dcterms:W3CDTF">2013-10-22T17:48:46Z</dcterms:modified>
</cp:coreProperties>
</file>