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327" r:id="rId2"/>
    <p:sldId id="294" r:id="rId3"/>
    <p:sldId id="335" r:id="rId4"/>
    <p:sldId id="336" r:id="rId5"/>
    <p:sldId id="323" r:id="rId6"/>
    <p:sldId id="324" r:id="rId7"/>
    <p:sldId id="325" r:id="rId8"/>
    <p:sldId id="363" r:id="rId9"/>
    <p:sldId id="326" r:id="rId10"/>
    <p:sldId id="310" r:id="rId11"/>
    <p:sldId id="311" r:id="rId12"/>
    <p:sldId id="322" r:id="rId13"/>
    <p:sldId id="296" r:id="rId14"/>
    <p:sldId id="364" r:id="rId15"/>
    <p:sldId id="298" r:id="rId16"/>
    <p:sldId id="300" r:id="rId17"/>
    <p:sldId id="316" r:id="rId18"/>
    <p:sldId id="317" r:id="rId19"/>
    <p:sldId id="318" r:id="rId20"/>
    <p:sldId id="319" r:id="rId21"/>
    <p:sldId id="320" r:id="rId22"/>
    <p:sldId id="365" r:id="rId23"/>
    <p:sldId id="366" r:id="rId24"/>
    <p:sldId id="343" r:id="rId25"/>
    <p:sldId id="370" r:id="rId26"/>
    <p:sldId id="342" r:id="rId27"/>
    <p:sldId id="344" r:id="rId28"/>
    <p:sldId id="373" r:id="rId29"/>
    <p:sldId id="345" r:id="rId30"/>
    <p:sldId id="367" r:id="rId31"/>
    <p:sldId id="368" r:id="rId32"/>
    <p:sldId id="369" r:id="rId33"/>
    <p:sldId id="371"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07" autoAdjust="0"/>
    <p:restoredTop sz="79098" autoAdjust="0"/>
  </p:normalViewPr>
  <p:slideViewPr>
    <p:cSldViewPr>
      <p:cViewPr>
        <p:scale>
          <a:sx n="90" d="100"/>
          <a:sy n="90" d="100"/>
        </p:scale>
        <p:origin x="-2058" y="-2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F3B9D2-A17D-4535-8030-70E44956A48C}" type="datetimeFigureOut">
              <a:rPr lang="en-US" smtClean="0"/>
              <a:pPr/>
              <a:t>11/2/2013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0EEBE4-1D6E-4B46-B9EC-C51C9B853F9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r>
              <a:rPr lang="en-US" sz="1200" b="0" i="0" kern="1200" dirty="0" smtClean="0">
                <a:solidFill>
                  <a:schemeClr val="tx1"/>
                </a:solidFill>
                <a:latin typeface="+mn-lt"/>
                <a:ea typeface="+mn-ea"/>
                <a:cs typeface="+mn-cs"/>
              </a:rPr>
              <a:t>It was six men of </a:t>
            </a:r>
            <a:r>
              <a:rPr lang="en-US" sz="1200" b="0" i="0" kern="1200" dirty="0" err="1" smtClean="0">
                <a:solidFill>
                  <a:schemeClr val="tx1"/>
                </a:solidFill>
                <a:latin typeface="+mn-lt"/>
                <a:ea typeface="+mn-ea"/>
                <a:cs typeface="+mn-cs"/>
              </a:rPr>
              <a:t>Indostan</a:t>
            </a:r>
            <a:r>
              <a:rPr lang="en-US" dirty="0" smtClean="0"/>
              <a:t/>
            </a:r>
            <a:br>
              <a:rPr lang="en-US" dirty="0" smtClean="0"/>
            </a:br>
            <a:r>
              <a:rPr lang="en-US" sz="1200" b="0" i="0" kern="1200" dirty="0" smtClean="0">
                <a:solidFill>
                  <a:schemeClr val="tx1"/>
                </a:solidFill>
                <a:latin typeface="+mn-lt"/>
                <a:ea typeface="+mn-ea"/>
                <a:cs typeface="+mn-cs"/>
              </a:rPr>
              <a:t>To learning much inclined,</a:t>
            </a:r>
            <a:r>
              <a:rPr lang="en-US" dirty="0" smtClean="0"/>
              <a:t/>
            </a:r>
            <a:br>
              <a:rPr lang="en-US" dirty="0" smtClean="0"/>
            </a:br>
            <a:r>
              <a:rPr lang="en-US" sz="1200" b="0" i="0" kern="1200" dirty="0" smtClean="0">
                <a:solidFill>
                  <a:schemeClr val="tx1"/>
                </a:solidFill>
                <a:latin typeface="+mn-lt"/>
                <a:ea typeface="+mn-ea"/>
                <a:cs typeface="+mn-cs"/>
              </a:rPr>
              <a:t>Who went to see the Elephant</a:t>
            </a:r>
            <a:r>
              <a:rPr lang="en-US" dirty="0" smtClean="0"/>
              <a:t/>
            </a:r>
            <a:br>
              <a:rPr lang="en-US" dirty="0" smtClean="0"/>
            </a:br>
            <a:r>
              <a:rPr lang="en-US" sz="1200" b="0" i="0" kern="1200" dirty="0" smtClean="0">
                <a:solidFill>
                  <a:schemeClr val="tx1"/>
                </a:solidFill>
                <a:latin typeface="+mn-lt"/>
                <a:ea typeface="+mn-ea"/>
                <a:cs typeface="+mn-cs"/>
              </a:rPr>
              <a:t>(Though all of them were blind),</a:t>
            </a:r>
            <a:r>
              <a:rPr lang="en-US" dirty="0" smtClean="0"/>
              <a:t/>
            </a:r>
            <a:br>
              <a:rPr lang="en-US" dirty="0" smtClean="0"/>
            </a:br>
            <a:r>
              <a:rPr lang="en-US" sz="1200" b="0" i="0" kern="1200" dirty="0" smtClean="0">
                <a:solidFill>
                  <a:schemeClr val="tx1"/>
                </a:solidFill>
                <a:latin typeface="+mn-lt"/>
                <a:ea typeface="+mn-ea"/>
                <a:cs typeface="+mn-cs"/>
              </a:rPr>
              <a:t>That each by observation</a:t>
            </a:r>
            <a:r>
              <a:rPr lang="en-US" dirty="0" smtClean="0"/>
              <a:t/>
            </a:r>
            <a:br>
              <a:rPr lang="en-US" dirty="0" smtClean="0"/>
            </a:br>
            <a:r>
              <a:rPr lang="en-US" sz="1200" b="0" i="0" kern="1200" dirty="0" smtClean="0">
                <a:solidFill>
                  <a:schemeClr val="tx1"/>
                </a:solidFill>
                <a:latin typeface="+mn-lt"/>
                <a:ea typeface="+mn-ea"/>
                <a:cs typeface="+mn-cs"/>
              </a:rPr>
              <a:t>Might satisfy his mind.</a:t>
            </a:r>
            <a:r>
              <a:rPr lang="en-US" dirty="0" smtClean="0"/>
              <a:t/>
            </a:r>
            <a:br>
              <a:rPr lang="en-US" dirty="0" smtClean="0"/>
            </a:br>
            <a:r>
              <a:rPr lang="en-US" dirty="0" smtClean="0"/>
              <a:t/>
            </a:r>
            <a:br>
              <a:rPr lang="en-US" dirty="0" smtClean="0"/>
            </a:br>
            <a:r>
              <a:rPr lang="en-US" sz="1200" b="0" i="0" kern="1200" dirty="0" smtClean="0">
                <a:solidFill>
                  <a:schemeClr val="tx1"/>
                </a:solidFill>
                <a:latin typeface="+mn-lt"/>
                <a:ea typeface="+mn-ea"/>
                <a:cs typeface="+mn-cs"/>
              </a:rPr>
              <a:t>The </a:t>
            </a:r>
            <a:r>
              <a:rPr lang="en-US" sz="1200" b="0" i="1" kern="1200" dirty="0" smtClean="0">
                <a:solidFill>
                  <a:schemeClr val="tx1"/>
                </a:solidFill>
                <a:latin typeface="+mn-lt"/>
                <a:ea typeface="+mn-ea"/>
                <a:cs typeface="+mn-cs"/>
              </a:rPr>
              <a:t>First</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approach'd</a:t>
            </a:r>
            <a:r>
              <a:rPr lang="en-US" sz="1200" b="0" i="0" kern="1200" dirty="0" smtClean="0">
                <a:solidFill>
                  <a:schemeClr val="tx1"/>
                </a:solidFill>
                <a:latin typeface="+mn-lt"/>
                <a:ea typeface="+mn-ea"/>
                <a:cs typeface="+mn-cs"/>
              </a:rPr>
              <a:t> the Elephant,</a:t>
            </a:r>
            <a:r>
              <a:rPr lang="en-US" dirty="0" smtClean="0"/>
              <a:t/>
            </a:r>
            <a:br>
              <a:rPr lang="en-US" dirty="0" smtClean="0"/>
            </a:br>
            <a:r>
              <a:rPr lang="en-US" sz="1200" b="0" i="0" kern="1200" dirty="0" smtClean="0">
                <a:solidFill>
                  <a:schemeClr val="tx1"/>
                </a:solidFill>
                <a:latin typeface="+mn-lt"/>
                <a:ea typeface="+mn-ea"/>
                <a:cs typeface="+mn-cs"/>
              </a:rPr>
              <a:t>And happening to fall</a:t>
            </a:r>
            <a:r>
              <a:rPr lang="en-US" dirty="0" smtClean="0"/>
              <a:t/>
            </a:r>
            <a:br>
              <a:rPr lang="en-US" dirty="0" smtClean="0"/>
            </a:br>
            <a:r>
              <a:rPr lang="en-US" sz="1200" b="0" i="0" kern="1200" dirty="0" smtClean="0">
                <a:solidFill>
                  <a:schemeClr val="tx1"/>
                </a:solidFill>
                <a:latin typeface="+mn-lt"/>
                <a:ea typeface="+mn-ea"/>
                <a:cs typeface="+mn-cs"/>
              </a:rPr>
              <a:t>Against his broad and sturdy side,</a:t>
            </a:r>
            <a:r>
              <a:rPr lang="en-US" dirty="0" smtClean="0"/>
              <a:t/>
            </a:r>
            <a:br>
              <a:rPr lang="en-US" dirty="0" smtClean="0"/>
            </a:br>
            <a:r>
              <a:rPr lang="en-US" sz="1200" b="0" i="0" kern="1200" dirty="0" smtClean="0">
                <a:solidFill>
                  <a:schemeClr val="tx1"/>
                </a:solidFill>
                <a:latin typeface="+mn-lt"/>
                <a:ea typeface="+mn-ea"/>
                <a:cs typeface="+mn-cs"/>
              </a:rPr>
              <a:t>At once began to bawl:</a:t>
            </a:r>
            <a:r>
              <a:rPr lang="en-US" dirty="0" smtClean="0"/>
              <a:t/>
            </a:r>
            <a:br>
              <a:rPr lang="en-US" dirty="0" smtClean="0"/>
            </a:br>
            <a:r>
              <a:rPr lang="en-US" sz="1200" b="0" i="0" kern="1200" dirty="0" smtClean="0">
                <a:solidFill>
                  <a:schemeClr val="tx1"/>
                </a:solidFill>
                <a:latin typeface="+mn-lt"/>
                <a:ea typeface="+mn-ea"/>
                <a:cs typeface="+mn-cs"/>
              </a:rPr>
              <a:t>"God bless me! but the Elephant</a:t>
            </a:r>
            <a:r>
              <a:rPr lang="en-US" dirty="0" smtClean="0"/>
              <a:t/>
            </a:r>
            <a:br>
              <a:rPr lang="en-US" dirty="0" smtClean="0"/>
            </a:br>
            <a:r>
              <a:rPr lang="en-US" sz="1200" b="0" i="0" kern="1200" dirty="0" smtClean="0">
                <a:solidFill>
                  <a:schemeClr val="tx1"/>
                </a:solidFill>
                <a:latin typeface="+mn-lt"/>
                <a:ea typeface="+mn-ea"/>
                <a:cs typeface="+mn-cs"/>
              </a:rPr>
              <a:t>Is very like a wall!"</a:t>
            </a:r>
            <a:r>
              <a:rPr lang="en-US" dirty="0" smtClean="0"/>
              <a:t/>
            </a:r>
            <a:br>
              <a:rPr lang="en-US" dirty="0" smtClean="0"/>
            </a:br>
            <a:r>
              <a:rPr lang="en-US" dirty="0" smtClean="0"/>
              <a:t/>
            </a:r>
            <a:br>
              <a:rPr lang="en-US" dirty="0" smtClean="0"/>
            </a:br>
            <a:r>
              <a:rPr lang="en-US" sz="1200" b="0" i="0" kern="1200" dirty="0" smtClean="0">
                <a:solidFill>
                  <a:schemeClr val="tx1"/>
                </a:solidFill>
                <a:latin typeface="+mn-lt"/>
                <a:ea typeface="+mn-ea"/>
                <a:cs typeface="+mn-cs"/>
              </a:rPr>
              <a:t>The </a:t>
            </a:r>
            <a:r>
              <a:rPr lang="en-US" sz="1200" b="0" i="1" kern="1200" dirty="0" smtClean="0">
                <a:solidFill>
                  <a:schemeClr val="tx1"/>
                </a:solidFill>
                <a:latin typeface="+mn-lt"/>
                <a:ea typeface="+mn-ea"/>
                <a:cs typeface="+mn-cs"/>
              </a:rPr>
              <a:t>Second</a:t>
            </a:r>
            <a:r>
              <a:rPr lang="en-US" sz="1200" b="0" i="0" kern="1200" dirty="0" smtClean="0">
                <a:solidFill>
                  <a:schemeClr val="tx1"/>
                </a:solidFill>
                <a:latin typeface="+mn-lt"/>
                <a:ea typeface="+mn-ea"/>
                <a:cs typeface="+mn-cs"/>
              </a:rPr>
              <a:t>, feeling of the tusk,</a:t>
            </a:r>
            <a:r>
              <a:rPr lang="en-US" dirty="0" smtClean="0"/>
              <a:t/>
            </a:r>
            <a:br>
              <a:rPr lang="en-US" dirty="0" smtClean="0"/>
            </a:br>
            <a:r>
              <a:rPr lang="en-US" sz="1200" b="0" i="0" kern="1200" dirty="0" smtClean="0">
                <a:solidFill>
                  <a:schemeClr val="tx1"/>
                </a:solidFill>
                <a:latin typeface="+mn-lt"/>
                <a:ea typeface="+mn-ea"/>
                <a:cs typeface="+mn-cs"/>
              </a:rPr>
              <a:t>Cried, -"Ho! what have we here</a:t>
            </a:r>
            <a:r>
              <a:rPr lang="en-US" dirty="0" smtClean="0"/>
              <a:t/>
            </a:r>
            <a:br>
              <a:rPr lang="en-US" dirty="0" smtClean="0"/>
            </a:br>
            <a:r>
              <a:rPr lang="en-US" sz="1200" b="0" i="0" kern="1200" dirty="0" smtClean="0">
                <a:solidFill>
                  <a:schemeClr val="tx1"/>
                </a:solidFill>
                <a:latin typeface="+mn-lt"/>
                <a:ea typeface="+mn-ea"/>
                <a:cs typeface="+mn-cs"/>
              </a:rPr>
              <a:t>So very round and smooth and sharp?</a:t>
            </a:r>
            <a:r>
              <a:rPr lang="en-US" dirty="0" smtClean="0"/>
              <a:t/>
            </a:r>
            <a:br>
              <a:rPr lang="en-US" dirty="0" smtClean="0"/>
            </a:br>
            <a:r>
              <a:rPr lang="en-US" sz="1200" b="0" i="0" kern="1200" dirty="0" smtClean="0">
                <a:solidFill>
                  <a:schemeClr val="tx1"/>
                </a:solidFill>
                <a:latin typeface="+mn-lt"/>
                <a:ea typeface="+mn-ea"/>
                <a:cs typeface="+mn-cs"/>
              </a:rPr>
              <a:t>To me 'tis mighty clear</a:t>
            </a:r>
            <a:r>
              <a:rPr lang="en-US" dirty="0" smtClean="0"/>
              <a:t/>
            </a:r>
            <a:br>
              <a:rPr lang="en-US" dirty="0" smtClean="0"/>
            </a:br>
            <a:r>
              <a:rPr lang="en-US" sz="1200" b="0" i="0" kern="1200" dirty="0" smtClean="0">
                <a:solidFill>
                  <a:schemeClr val="tx1"/>
                </a:solidFill>
                <a:latin typeface="+mn-lt"/>
                <a:ea typeface="+mn-ea"/>
                <a:cs typeface="+mn-cs"/>
              </a:rPr>
              <a:t>This wonder of an Elephant</a:t>
            </a:r>
            <a:r>
              <a:rPr lang="en-US" dirty="0" smtClean="0"/>
              <a:t/>
            </a:r>
            <a:br>
              <a:rPr lang="en-US" dirty="0" smtClean="0"/>
            </a:br>
            <a:r>
              <a:rPr lang="en-US" sz="1200" b="0" i="0" kern="1200" dirty="0" smtClean="0">
                <a:solidFill>
                  <a:schemeClr val="tx1"/>
                </a:solidFill>
                <a:latin typeface="+mn-lt"/>
                <a:ea typeface="+mn-ea"/>
                <a:cs typeface="+mn-cs"/>
              </a:rPr>
              <a:t>Is very like a spear!"</a:t>
            </a:r>
            <a:r>
              <a:rPr lang="en-US" dirty="0" smtClean="0"/>
              <a:t/>
            </a:r>
            <a:br>
              <a:rPr lang="en-US" dirty="0" smtClean="0"/>
            </a:br>
            <a:r>
              <a:rPr lang="en-US" dirty="0" smtClean="0"/>
              <a:t/>
            </a:r>
            <a:br>
              <a:rPr lang="en-US" dirty="0" smtClean="0"/>
            </a:br>
            <a:r>
              <a:rPr lang="en-US" sz="1200" b="0" i="0" kern="1200" dirty="0" smtClean="0">
                <a:solidFill>
                  <a:schemeClr val="tx1"/>
                </a:solidFill>
                <a:latin typeface="+mn-lt"/>
                <a:ea typeface="+mn-ea"/>
                <a:cs typeface="+mn-cs"/>
              </a:rPr>
              <a:t>The </a:t>
            </a:r>
            <a:r>
              <a:rPr lang="en-US" sz="1200" b="0" i="1" kern="1200" dirty="0" smtClean="0">
                <a:solidFill>
                  <a:schemeClr val="tx1"/>
                </a:solidFill>
                <a:latin typeface="+mn-lt"/>
                <a:ea typeface="+mn-ea"/>
                <a:cs typeface="+mn-cs"/>
              </a:rPr>
              <a:t>Third</a:t>
            </a:r>
            <a:r>
              <a:rPr lang="en-US" sz="1200" b="0" i="0" kern="1200" dirty="0" smtClean="0">
                <a:solidFill>
                  <a:schemeClr val="tx1"/>
                </a:solidFill>
                <a:latin typeface="+mn-lt"/>
                <a:ea typeface="+mn-ea"/>
                <a:cs typeface="+mn-cs"/>
              </a:rPr>
              <a:t> approached the animal,</a:t>
            </a:r>
            <a:r>
              <a:rPr lang="en-US" dirty="0" smtClean="0"/>
              <a:t/>
            </a:r>
            <a:br>
              <a:rPr lang="en-US" dirty="0" smtClean="0"/>
            </a:br>
            <a:r>
              <a:rPr lang="en-US" sz="1200" b="0" i="0" kern="1200" dirty="0" smtClean="0">
                <a:solidFill>
                  <a:schemeClr val="tx1"/>
                </a:solidFill>
                <a:latin typeface="+mn-lt"/>
                <a:ea typeface="+mn-ea"/>
                <a:cs typeface="+mn-cs"/>
              </a:rPr>
              <a:t>And happening to take</a:t>
            </a:r>
            <a:r>
              <a:rPr lang="en-US" dirty="0" smtClean="0"/>
              <a:t/>
            </a:r>
            <a:br>
              <a:rPr lang="en-US" dirty="0" smtClean="0"/>
            </a:br>
            <a:r>
              <a:rPr lang="en-US" sz="1200" b="0" i="0" kern="1200" dirty="0" smtClean="0">
                <a:solidFill>
                  <a:schemeClr val="tx1"/>
                </a:solidFill>
                <a:latin typeface="+mn-lt"/>
                <a:ea typeface="+mn-ea"/>
                <a:cs typeface="+mn-cs"/>
              </a:rPr>
              <a:t>The squirming trunk within his hands,</a:t>
            </a:r>
            <a:r>
              <a:rPr lang="en-US" dirty="0" smtClean="0"/>
              <a:t/>
            </a:r>
            <a:br>
              <a:rPr lang="en-US" dirty="0" smtClean="0"/>
            </a:br>
            <a:r>
              <a:rPr lang="en-US" sz="1200" b="0" i="0" kern="1200" dirty="0" smtClean="0">
                <a:solidFill>
                  <a:schemeClr val="tx1"/>
                </a:solidFill>
                <a:latin typeface="+mn-lt"/>
                <a:ea typeface="+mn-ea"/>
                <a:cs typeface="+mn-cs"/>
              </a:rPr>
              <a:t>Thus boldly up and </a:t>
            </a:r>
            <a:r>
              <a:rPr lang="en-US" sz="1200" b="0" i="0" kern="1200" dirty="0" err="1" smtClean="0">
                <a:solidFill>
                  <a:schemeClr val="tx1"/>
                </a:solidFill>
                <a:latin typeface="+mn-lt"/>
                <a:ea typeface="+mn-ea"/>
                <a:cs typeface="+mn-cs"/>
              </a:rPr>
              <a:t>spake</a:t>
            </a:r>
            <a:r>
              <a:rPr lang="en-US" sz="1200" b="0" i="0" kern="1200" dirty="0" smtClean="0">
                <a:solidFill>
                  <a:schemeClr val="tx1"/>
                </a:solidFill>
                <a:latin typeface="+mn-lt"/>
                <a:ea typeface="+mn-ea"/>
                <a:cs typeface="+mn-cs"/>
              </a:rPr>
              <a:t>:</a:t>
            </a:r>
            <a:r>
              <a:rPr lang="en-US" dirty="0" smtClean="0"/>
              <a:t/>
            </a:r>
            <a:br>
              <a:rPr lang="en-US" dirty="0" smtClean="0"/>
            </a:br>
            <a:r>
              <a:rPr lang="en-US" sz="1200" b="0" i="0" kern="1200" dirty="0" smtClean="0">
                <a:solidFill>
                  <a:schemeClr val="tx1"/>
                </a:solidFill>
                <a:latin typeface="+mn-lt"/>
                <a:ea typeface="+mn-ea"/>
                <a:cs typeface="+mn-cs"/>
              </a:rPr>
              <a:t>"I see," </a:t>
            </a:r>
            <a:r>
              <a:rPr lang="en-US" sz="1200" b="0" i="0" kern="1200" dirty="0" err="1" smtClean="0">
                <a:solidFill>
                  <a:schemeClr val="tx1"/>
                </a:solidFill>
                <a:latin typeface="+mn-lt"/>
                <a:ea typeface="+mn-ea"/>
                <a:cs typeface="+mn-cs"/>
              </a:rPr>
              <a:t>quoth</a:t>
            </a:r>
            <a:r>
              <a:rPr lang="en-US" sz="1200" b="0" i="0" kern="1200" dirty="0" smtClean="0">
                <a:solidFill>
                  <a:schemeClr val="tx1"/>
                </a:solidFill>
                <a:latin typeface="+mn-lt"/>
                <a:ea typeface="+mn-ea"/>
                <a:cs typeface="+mn-cs"/>
              </a:rPr>
              <a:t> he, "the Elephant</a:t>
            </a:r>
            <a:r>
              <a:rPr lang="en-US" dirty="0" smtClean="0"/>
              <a:t/>
            </a:r>
            <a:br>
              <a:rPr lang="en-US" dirty="0" smtClean="0"/>
            </a:br>
            <a:r>
              <a:rPr lang="en-US" sz="1200" b="0" i="0" kern="1200" dirty="0" smtClean="0">
                <a:solidFill>
                  <a:schemeClr val="tx1"/>
                </a:solidFill>
                <a:latin typeface="+mn-lt"/>
                <a:ea typeface="+mn-ea"/>
                <a:cs typeface="+mn-cs"/>
              </a:rPr>
              <a:t>Is very like a snake!"</a:t>
            </a:r>
            <a:r>
              <a:rPr lang="en-US" dirty="0" smtClean="0"/>
              <a:t/>
            </a:r>
            <a:br>
              <a:rPr lang="en-US" dirty="0" smtClean="0"/>
            </a:br>
            <a:r>
              <a:rPr lang="en-US" dirty="0" smtClean="0"/>
              <a:t/>
            </a:r>
            <a:br>
              <a:rPr lang="en-US" dirty="0" smtClean="0"/>
            </a:br>
            <a:r>
              <a:rPr lang="en-US" sz="1200" b="0" i="0" kern="1200" dirty="0" smtClean="0">
                <a:solidFill>
                  <a:schemeClr val="tx1"/>
                </a:solidFill>
                <a:latin typeface="+mn-lt"/>
                <a:ea typeface="+mn-ea"/>
                <a:cs typeface="+mn-cs"/>
              </a:rPr>
              <a:t>The </a:t>
            </a:r>
            <a:r>
              <a:rPr lang="en-US" sz="1200" b="0" i="1" kern="1200" dirty="0" smtClean="0">
                <a:solidFill>
                  <a:schemeClr val="tx1"/>
                </a:solidFill>
                <a:latin typeface="+mn-lt"/>
                <a:ea typeface="+mn-ea"/>
                <a:cs typeface="+mn-cs"/>
              </a:rPr>
              <a:t>Fourth</a:t>
            </a:r>
            <a:r>
              <a:rPr lang="en-US" sz="1200" b="0" i="0" kern="1200" dirty="0" smtClean="0">
                <a:solidFill>
                  <a:schemeClr val="tx1"/>
                </a:solidFill>
                <a:latin typeface="+mn-lt"/>
                <a:ea typeface="+mn-ea"/>
                <a:cs typeface="+mn-cs"/>
              </a:rPr>
              <a:t> reached out his eager hand,</a:t>
            </a:r>
            <a:r>
              <a:rPr lang="en-US" dirty="0" smtClean="0"/>
              <a:t/>
            </a:r>
            <a:br>
              <a:rPr lang="en-US" dirty="0" smtClean="0"/>
            </a:br>
            <a:r>
              <a:rPr lang="en-US" sz="1200" b="0" i="0" kern="1200" dirty="0" smtClean="0">
                <a:solidFill>
                  <a:schemeClr val="tx1"/>
                </a:solidFill>
                <a:latin typeface="+mn-lt"/>
                <a:ea typeface="+mn-ea"/>
                <a:cs typeface="+mn-cs"/>
              </a:rPr>
              <a:t>And felt about the knee.</a:t>
            </a:r>
            <a:r>
              <a:rPr lang="en-US" dirty="0" smtClean="0"/>
              <a:t/>
            </a:r>
            <a:br>
              <a:rPr lang="en-US" dirty="0" smtClean="0"/>
            </a:br>
            <a:r>
              <a:rPr lang="en-US" sz="1200" b="0" i="0" kern="1200" dirty="0" smtClean="0">
                <a:solidFill>
                  <a:schemeClr val="tx1"/>
                </a:solidFill>
                <a:latin typeface="+mn-lt"/>
                <a:ea typeface="+mn-ea"/>
                <a:cs typeface="+mn-cs"/>
              </a:rPr>
              <a:t>"What most this wondrous beast is like</a:t>
            </a:r>
            <a:r>
              <a:rPr lang="en-US" dirty="0" smtClean="0"/>
              <a:t/>
            </a:r>
            <a:br>
              <a:rPr lang="en-US" dirty="0" smtClean="0"/>
            </a:br>
            <a:r>
              <a:rPr lang="en-US" sz="1200" b="0" i="0" kern="1200" dirty="0" smtClean="0">
                <a:solidFill>
                  <a:schemeClr val="tx1"/>
                </a:solidFill>
                <a:latin typeface="+mn-lt"/>
                <a:ea typeface="+mn-ea"/>
                <a:cs typeface="+mn-cs"/>
              </a:rPr>
              <a:t>Is mighty plain," </a:t>
            </a:r>
            <a:r>
              <a:rPr lang="en-US" sz="1200" b="0" i="0" kern="1200" dirty="0" err="1" smtClean="0">
                <a:solidFill>
                  <a:schemeClr val="tx1"/>
                </a:solidFill>
                <a:latin typeface="+mn-lt"/>
                <a:ea typeface="+mn-ea"/>
                <a:cs typeface="+mn-cs"/>
              </a:rPr>
              <a:t>quoth</a:t>
            </a:r>
            <a:r>
              <a:rPr lang="en-US" sz="1200" b="0" i="0" kern="1200" dirty="0" smtClean="0">
                <a:solidFill>
                  <a:schemeClr val="tx1"/>
                </a:solidFill>
                <a:latin typeface="+mn-lt"/>
                <a:ea typeface="+mn-ea"/>
                <a:cs typeface="+mn-cs"/>
              </a:rPr>
              <a:t> he,</a:t>
            </a:r>
            <a:r>
              <a:rPr lang="en-US" dirty="0" smtClean="0"/>
              <a:t/>
            </a:r>
            <a:br>
              <a:rPr lang="en-US" dirty="0" smtClean="0"/>
            </a:br>
            <a:r>
              <a:rPr lang="en-US" sz="1200" b="0" i="0" kern="1200" dirty="0" smtClean="0">
                <a:solidFill>
                  <a:schemeClr val="tx1"/>
                </a:solidFill>
                <a:latin typeface="+mn-lt"/>
                <a:ea typeface="+mn-ea"/>
                <a:cs typeface="+mn-cs"/>
              </a:rPr>
              <a:t>"</a:t>
            </a:r>
            <a:r>
              <a:rPr lang="en-US" sz="1200" b="0" i="0" kern="1200" dirty="0" err="1" smtClean="0">
                <a:solidFill>
                  <a:schemeClr val="tx1"/>
                </a:solidFill>
                <a:latin typeface="+mn-lt"/>
                <a:ea typeface="+mn-ea"/>
                <a:cs typeface="+mn-cs"/>
              </a:rPr>
              <a:t>'Tis</a:t>
            </a:r>
            <a:r>
              <a:rPr lang="en-US" sz="1200" b="0" i="0" kern="1200" dirty="0" smtClean="0">
                <a:solidFill>
                  <a:schemeClr val="tx1"/>
                </a:solidFill>
                <a:latin typeface="+mn-lt"/>
                <a:ea typeface="+mn-ea"/>
                <a:cs typeface="+mn-cs"/>
              </a:rPr>
              <a:t> clear enough the Elephant </a:t>
            </a:r>
            <a:r>
              <a:rPr lang="en-US" dirty="0" smtClean="0"/>
              <a:t/>
            </a:r>
            <a:br>
              <a:rPr lang="en-US" dirty="0" smtClean="0"/>
            </a:br>
            <a:r>
              <a:rPr lang="en-US" sz="1200" b="0" i="0" kern="1200" dirty="0" smtClean="0">
                <a:solidFill>
                  <a:schemeClr val="tx1"/>
                </a:solidFill>
                <a:latin typeface="+mn-lt"/>
                <a:ea typeface="+mn-ea"/>
                <a:cs typeface="+mn-cs"/>
              </a:rPr>
              <a:t>Is very like a tree!"</a:t>
            </a:r>
            <a:r>
              <a:rPr lang="en-US" dirty="0" smtClean="0"/>
              <a:t/>
            </a:r>
            <a:br>
              <a:rPr lang="en-US" dirty="0" smtClean="0"/>
            </a:br>
            <a:r>
              <a:rPr lang="en-US" dirty="0" smtClean="0"/>
              <a:t/>
            </a:r>
            <a:br>
              <a:rPr lang="en-US" dirty="0" smtClean="0"/>
            </a:br>
            <a:r>
              <a:rPr lang="en-US" sz="1200" b="0" i="0" kern="1200" dirty="0" smtClean="0">
                <a:solidFill>
                  <a:schemeClr val="tx1"/>
                </a:solidFill>
                <a:latin typeface="+mn-lt"/>
                <a:ea typeface="+mn-ea"/>
                <a:cs typeface="+mn-cs"/>
              </a:rPr>
              <a:t>The </a:t>
            </a:r>
            <a:r>
              <a:rPr lang="en-US" sz="1200" b="0" i="1" kern="1200" dirty="0" smtClean="0">
                <a:solidFill>
                  <a:schemeClr val="tx1"/>
                </a:solidFill>
                <a:latin typeface="+mn-lt"/>
                <a:ea typeface="+mn-ea"/>
                <a:cs typeface="+mn-cs"/>
              </a:rPr>
              <a:t>Fifth</a:t>
            </a:r>
            <a:r>
              <a:rPr lang="en-US" sz="1200" b="0" i="0" kern="1200" dirty="0" smtClean="0">
                <a:solidFill>
                  <a:schemeClr val="tx1"/>
                </a:solidFill>
                <a:latin typeface="+mn-lt"/>
                <a:ea typeface="+mn-ea"/>
                <a:cs typeface="+mn-cs"/>
              </a:rPr>
              <a:t>, who chanced to touch the ear,</a:t>
            </a:r>
            <a:r>
              <a:rPr lang="en-US" dirty="0" smtClean="0"/>
              <a:t/>
            </a:r>
            <a:br>
              <a:rPr lang="en-US" dirty="0" smtClean="0"/>
            </a:br>
            <a:r>
              <a:rPr lang="en-US" sz="1200" b="0" i="0" kern="1200" dirty="0" smtClean="0">
                <a:solidFill>
                  <a:schemeClr val="tx1"/>
                </a:solidFill>
                <a:latin typeface="+mn-lt"/>
                <a:ea typeface="+mn-ea"/>
                <a:cs typeface="+mn-cs"/>
              </a:rPr>
              <a:t>Said: "</a:t>
            </a:r>
            <a:r>
              <a:rPr lang="en-US" sz="1200" b="0" i="0" kern="1200" dirty="0" err="1" smtClean="0">
                <a:solidFill>
                  <a:schemeClr val="tx1"/>
                </a:solidFill>
                <a:latin typeface="+mn-lt"/>
                <a:ea typeface="+mn-ea"/>
                <a:cs typeface="+mn-cs"/>
              </a:rPr>
              <a:t>E'en</a:t>
            </a:r>
            <a:r>
              <a:rPr lang="en-US" sz="1200" b="0" i="0" kern="1200" dirty="0" smtClean="0">
                <a:solidFill>
                  <a:schemeClr val="tx1"/>
                </a:solidFill>
                <a:latin typeface="+mn-lt"/>
                <a:ea typeface="+mn-ea"/>
                <a:cs typeface="+mn-cs"/>
              </a:rPr>
              <a:t> the blindest man</a:t>
            </a:r>
            <a:r>
              <a:rPr lang="en-US" dirty="0" smtClean="0"/>
              <a:t/>
            </a:r>
            <a:br>
              <a:rPr lang="en-US" dirty="0" smtClean="0"/>
            </a:br>
            <a:r>
              <a:rPr lang="en-US" sz="1200" b="0" i="0" kern="1200" dirty="0" smtClean="0">
                <a:solidFill>
                  <a:schemeClr val="tx1"/>
                </a:solidFill>
                <a:latin typeface="+mn-lt"/>
                <a:ea typeface="+mn-ea"/>
                <a:cs typeface="+mn-cs"/>
              </a:rPr>
              <a:t>Can tell what this resembles most;</a:t>
            </a:r>
            <a:r>
              <a:rPr lang="en-US" dirty="0" smtClean="0"/>
              <a:t/>
            </a:r>
            <a:br>
              <a:rPr lang="en-US" dirty="0" smtClean="0"/>
            </a:br>
            <a:r>
              <a:rPr lang="en-US" sz="1200" b="0" i="0" kern="1200" dirty="0" smtClean="0">
                <a:solidFill>
                  <a:schemeClr val="tx1"/>
                </a:solidFill>
                <a:latin typeface="+mn-lt"/>
                <a:ea typeface="+mn-ea"/>
                <a:cs typeface="+mn-cs"/>
              </a:rPr>
              <a:t>Deny the fact who can,</a:t>
            </a:r>
            <a:r>
              <a:rPr lang="en-US" dirty="0" smtClean="0"/>
              <a:t/>
            </a:r>
            <a:br>
              <a:rPr lang="en-US" dirty="0" smtClean="0"/>
            </a:br>
            <a:r>
              <a:rPr lang="en-US" sz="1200" b="0" i="0" kern="1200" dirty="0" smtClean="0">
                <a:solidFill>
                  <a:schemeClr val="tx1"/>
                </a:solidFill>
                <a:latin typeface="+mn-lt"/>
                <a:ea typeface="+mn-ea"/>
                <a:cs typeface="+mn-cs"/>
              </a:rPr>
              <a:t>This marvel of an Elephant</a:t>
            </a:r>
            <a:r>
              <a:rPr lang="en-US" dirty="0" smtClean="0"/>
              <a:t/>
            </a:r>
            <a:br>
              <a:rPr lang="en-US" dirty="0" smtClean="0"/>
            </a:br>
            <a:r>
              <a:rPr lang="en-US" sz="1200" b="0" i="0" kern="1200" dirty="0" smtClean="0">
                <a:solidFill>
                  <a:schemeClr val="tx1"/>
                </a:solidFill>
                <a:latin typeface="+mn-lt"/>
                <a:ea typeface="+mn-ea"/>
                <a:cs typeface="+mn-cs"/>
              </a:rPr>
              <a:t>Is very like a fan!"</a:t>
            </a:r>
            <a:r>
              <a:rPr lang="en-US" dirty="0" smtClean="0"/>
              <a:t/>
            </a:r>
            <a:br>
              <a:rPr lang="en-US" dirty="0" smtClean="0"/>
            </a:br>
            <a:r>
              <a:rPr lang="en-US" dirty="0" smtClean="0"/>
              <a:t/>
            </a:r>
            <a:br>
              <a:rPr lang="en-US" dirty="0" smtClean="0"/>
            </a:br>
            <a:r>
              <a:rPr lang="en-US" sz="1200" b="0" i="0" kern="1200" dirty="0" smtClean="0">
                <a:solidFill>
                  <a:schemeClr val="tx1"/>
                </a:solidFill>
                <a:latin typeface="+mn-lt"/>
                <a:ea typeface="+mn-ea"/>
                <a:cs typeface="+mn-cs"/>
              </a:rPr>
              <a:t>The </a:t>
            </a:r>
            <a:r>
              <a:rPr lang="en-US" sz="1200" b="0" i="1" kern="1200" dirty="0" smtClean="0">
                <a:solidFill>
                  <a:schemeClr val="tx1"/>
                </a:solidFill>
                <a:latin typeface="+mn-lt"/>
                <a:ea typeface="+mn-ea"/>
                <a:cs typeface="+mn-cs"/>
              </a:rPr>
              <a:t>Sixth</a:t>
            </a:r>
            <a:r>
              <a:rPr lang="en-US" sz="1200" b="0" i="0" kern="1200" dirty="0" smtClean="0">
                <a:solidFill>
                  <a:schemeClr val="tx1"/>
                </a:solidFill>
                <a:latin typeface="+mn-lt"/>
                <a:ea typeface="+mn-ea"/>
                <a:cs typeface="+mn-cs"/>
              </a:rPr>
              <a:t> no sooner had begun</a:t>
            </a:r>
            <a:r>
              <a:rPr lang="en-US" dirty="0" smtClean="0"/>
              <a:t/>
            </a:r>
            <a:br>
              <a:rPr lang="en-US" dirty="0" smtClean="0"/>
            </a:br>
            <a:r>
              <a:rPr lang="en-US" sz="1200" b="0" i="0" kern="1200" dirty="0" smtClean="0">
                <a:solidFill>
                  <a:schemeClr val="tx1"/>
                </a:solidFill>
                <a:latin typeface="+mn-lt"/>
                <a:ea typeface="+mn-ea"/>
                <a:cs typeface="+mn-cs"/>
              </a:rPr>
              <a:t>About the beast to grope,</a:t>
            </a:r>
            <a:r>
              <a:rPr lang="en-US" dirty="0" smtClean="0"/>
              <a:t/>
            </a:r>
            <a:br>
              <a:rPr lang="en-US" dirty="0" smtClean="0"/>
            </a:br>
            <a:r>
              <a:rPr lang="en-US" sz="1200" b="0" i="0" kern="1200" dirty="0" smtClean="0">
                <a:solidFill>
                  <a:schemeClr val="tx1"/>
                </a:solidFill>
                <a:latin typeface="+mn-lt"/>
                <a:ea typeface="+mn-ea"/>
                <a:cs typeface="+mn-cs"/>
              </a:rPr>
              <a:t>Then, seizing on the swinging tail</a:t>
            </a:r>
            <a:r>
              <a:rPr lang="en-US" dirty="0" smtClean="0"/>
              <a:t/>
            </a:r>
            <a:br>
              <a:rPr lang="en-US" dirty="0" smtClean="0"/>
            </a:br>
            <a:r>
              <a:rPr lang="en-US" sz="1200" b="0" i="0" kern="1200" dirty="0" smtClean="0">
                <a:solidFill>
                  <a:schemeClr val="tx1"/>
                </a:solidFill>
                <a:latin typeface="+mn-lt"/>
                <a:ea typeface="+mn-ea"/>
                <a:cs typeface="+mn-cs"/>
              </a:rPr>
              <a:t>That fell within his scope,</a:t>
            </a:r>
            <a:r>
              <a:rPr lang="en-US" dirty="0" smtClean="0"/>
              <a:t/>
            </a:r>
            <a:br>
              <a:rPr lang="en-US" dirty="0" smtClean="0"/>
            </a:br>
            <a:r>
              <a:rPr lang="en-US" sz="1200" b="0" i="0" kern="1200" dirty="0" smtClean="0">
                <a:solidFill>
                  <a:schemeClr val="tx1"/>
                </a:solidFill>
                <a:latin typeface="+mn-lt"/>
                <a:ea typeface="+mn-ea"/>
                <a:cs typeface="+mn-cs"/>
              </a:rPr>
              <a:t>"I see," </a:t>
            </a:r>
            <a:r>
              <a:rPr lang="en-US" sz="1200" b="0" i="0" kern="1200" dirty="0" err="1" smtClean="0">
                <a:solidFill>
                  <a:schemeClr val="tx1"/>
                </a:solidFill>
                <a:latin typeface="+mn-lt"/>
                <a:ea typeface="+mn-ea"/>
                <a:cs typeface="+mn-cs"/>
              </a:rPr>
              <a:t>quoth</a:t>
            </a:r>
            <a:r>
              <a:rPr lang="en-US" sz="1200" b="0" i="0" kern="1200" dirty="0" smtClean="0">
                <a:solidFill>
                  <a:schemeClr val="tx1"/>
                </a:solidFill>
                <a:latin typeface="+mn-lt"/>
                <a:ea typeface="+mn-ea"/>
                <a:cs typeface="+mn-cs"/>
              </a:rPr>
              <a:t> he, "the Elephant</a:t>
            </a:r>
            <a:r>
              <a:rPr lang="en-US" dirty="0" smtClean="0"/>
              <a:t/>
            </a:r>
            <a:br>
              <a:rPr lang="en-US" dirty="0" smtClean="0"/>
            </a:br>
            <a:r>
              <a:rPr lang="en-US" sz="1200" b="0" i="0" kern="1200" dirty="0" smtClean="0">
                <a:solidFill>
                  <a:schemeClr val="tx1"/>
                </a:solidFill>
                <a:latin typeface="+mn-lt"/>
                <a:ea typeface="+mn-ea"/>
                <a:cs typeface="+mn-cs"/>
              </a:rPr>
              <a:t>Is very like a rope!"</a:t>
            </a:r>
            <a:r>
              <a:rPr lang="en-US" dirty="0" smtClean="0"/>
              <a:t/>
            </a:r>
            <a:br>
              <a:rPr lang="en-US" dirty="0" smtClean="0"/>
            </a:br>
            <a:r>
              <a:rPr lang="en-US" dirty="0" smtClean="0"/>
              <a:t/>
            </a:r>
            <a:br>
              <a:rPr lang="en-US" dirty="0" smtClean="0"/>
            </a:br>
            <a:r>
              <a:rPr lang="en-US" sz="1200" b="0" i="0" kern="1200" dirty="0" smtClean="0">
                <a:solidFill>
                  <a:schemeClr val="tx1"/>
                </a:solidFill>
                <a:latin typeface="+mn-lt"/>
                <a:ea typeface="+mn-ea"/>
                <a:cs typeface="+mn-cs"/>
              </a:rPr>
              <a:t>And so these men of </a:t>
            </a:r>
            <a:r>
              <a:rPr lang="en-US" sz="1200" b="0" i="0" kern="1200" dirty="0" err="1" smtClean="0">
                <a:solidFill>
                  <a:schemeClr val="tx1"/>
                </a:solidFill>
                <a:latin typeface="+mn-lt"/>
                <a:ea typeface="+mn-ea"/>
                <a:cs typeface="+mn-cs"/>
              </a:rPr>
              <a:t>Indostan</a:t>
            </a:r>
            <a:r>
              <a:rPr lang="en-US" dirty="0" smtClean="0"/>
              <a:t/>
            </a:r>
            <a:br>
              <a:rPr lang="en-US" dirty="0" smtClean="0"/>
            </a:br>
            <a:r>
              <a:rPr lang="en-US" sz="1200" b="0" i="0" kern="1200" dirty="0" smtClean="0">
                <a:solidFill>
                  <a:schemeClr val="tx1"/>
                </a:solidFill>
                <a:latin typeface="+mn-lt"/>
                <a:ea typeface="+mn-ea"/>
                <a:cs typeface="+mn-cs"/>
              </a:rPr>
              <a:t>Disputed loud and long,</a:t>
            </a:r>
            <a:r>
              <a:rPr lang="en-US" dirty="0" smtClean="0"/>
              <a:t/>
            </a:r>
            <a:br>
              <a:rPr lang="en-US" dirty="0" smtClean="0"/>
            </a:br>
            <a:r>
              <a:rPr lang="en-US" sz="1200" b="0" i="0" kern="1200" dirty="0" smtClean="0">
                <a:solidFill>
                  <a:schemeClr val="tx1"/>
                </a:solidFill>
                <a:latin typeface="+mn-lt"/>
                <a:ea typeface="+mn-ea"/>
                <a:cs typeface="+mn-cs"/>
              </a:rPr>
              <a:t>Each in his own opinion</a:t>
            </a:r>
            <a:r>
              <a:rPr lang="en-US" dirty="0" smtClean="0"/>
              <a:t/>
            </a:r>
            <a:br>
              <a:rPr lang="en-US" dirty="0" smtClean="0"/>
            </a:br>
            <a:r>
              <a:rPr lang="en-US" sz="1200" b="0" i="0" kern="1200" dirty="0" smtClean="0">
                <a:solidFill>
                  <a:schemeClr val="tx1"/>
                </a:solidFill>
                <a:latin typeface="+mn-lt"/>
                <a:ea typeface="+mn-ea"/>
                <a:cs typeface="+mn-cs"/>
              </a:rPr>
              <a:t>Exceeding stiff and strong,</a:t>
            </a:r>
            <a:r>
              <a:rPr lang="en-US" dirty="0" smtClean="0"/>
              <a:t/>
            </a:r>
            <a:br>
              <a:rPr lang="en-US" dirty="0" smtClean="0"/>
            </a:br>
            <a:r>
              <a:rPr lang="en-US" sz="1200" b="0" i="0" kern="1200" dirty="0" smtClean="0">
                <a:solidFill>
                  <a:schemeClr val="tx1"/>
                </a:solidFill>
                <a:latin typeface="+mn-lt"/>
                <a:ea typeface="+mn-ea"/>
                <a:cs typeface="+mn-cs"/>
              </a:rPr>
              <a:t>Though each was partly in the right,</a:t>
            </a:r>
            <a:r>
              <a:rPr lang="en-US" dirty="0" smtClean="0"/>
              <a:t/>
            </a:r>
            <a:br>
              <a:rPr lang="en-US" dirty="0" smtClean="0"/>
            </a:br>
            <a:r>
              <a:rPr lang="en-US" sz="1200" b="0" i="0" kern="1200" dirty="0" smtClean="0">
                <a:solidFill>
                  <a:schemeClr val="tx1"/>
                </a:solidFill>
                <a:latin typeface="+mn-lt"/>
                <a:ea typeface="+mn-ea"/>
                <a:cs typeface="+mn-cs"/>
              </a:rPr>
              <a:t>And all were in the wrong!</a:t>
            </a:r>
            <a:endParaRPr lang="en-US" dirty="0"/>
          </a:p>
        </p:txBody>
      </p:sp>
      <p:sp>
        <p:nvSpPr>
          <p:cNvPr id="4" name="Slide Number Placeholder 3"/>
          <p:cNvSpPr>
            <a:spLocks noGrp="1"/>
          </p:cNvSpPr>
          <p:nvPr>
            <p:ph type="sldNum" sz="quarter" idx="10"/>
          </p:nvPr>
        </p:nvSpPr>
        <p:spPr/>
        <p:txBody>
          <a:bodyPr/>
          <a:lstStyle/>
          <a:p>
            <a:fld id="{580EEBE4-1D6E-4B46-B9EC-C51C9B853F95}" type="slidenum">
              <a:rPr lang="en-US" smtClean="0"/>
              <a:pPr/>
              <a:t>5</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Fallacious Appeal to Authority</a:t>
            </a:r>
            <a:endParaRPr lang="en-US" dirty="0"/>
          </a:p>
        </p:txBody>
      </p:sp>
      <p:sp>
        <p:nvSpPr>
          <p:cNvPr id="4" name="Slide Number Placeholder 3"/>
          <p:cNvSpPr>
            <a:spLocks noGrp="1"/>
          </p:cNvSpPr>
          <p:nvPr>
            <p:ph type="sldNum" sz="quarter" idx="10"/>
          </p:nvPr>
        </p:nvSpPr>
        <p:spPr/>
        <p:txBody>
          <a:bodyPr/>
          <a:lstStyle/>
          <a:p>
            <a:fld id="{580EEBE4-1D6E-4B46-B9EC-C51C9B853F95}" type="slidenum">
              <a:rPr lang="en-US" smtClean="0"/>
              <a:pPr/>
              <a:t>32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Weak Analogy (False Assumption)</a:t>
            </a:r>
          </a:p>
          <a:p>
            <a:r>
              <a:rPr lang="en-US" dirty="0" smtClean="0"/>
              <a:t>It could also be compelling evidence of a common Creator that reuses mechanisms</a:t>
            </a:r>
            <a:r>
              <a:rPr lang="en-US" baseline="0" dirty="0" smtClean="0"/>
              <a:t> that have a common purpose</a:t>
            </a:r>
            <a:endParaRPr lang="en-US" dirty="0"/>
          </a:p>
        </p:txBody>
      </p:sp>
      <p:sp>
        <p:nvSpPr>
          <p:cNvPr id="4" name="Slide Number Placeholder 3"/>
          <p:cNvSpPr>
            <a:spLocks noGrp="1"/>
          </p:cNvSpPr>
          <p:nvPr>
            <p:ph type="sldNum" sz="quarter" idx="10"/>
          </p:nvPr>
        </p:nvSpPr>
        <p:spPr/>
        <p:txBody>
          <a:bodyPr/>
          <a:lstStyle/>
          <a:p>
            <a:fld id="{580EEBE4-1D6E-4B46-B9EC-C51C9B853F95}" type="slidenum">
              <a:rPr lang="en-US" smtClean="0"/>
              <a:pPr/>
              <a:t>33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Misquoting scripture usually</a:t>
            </a:r>
            <a:r>
              <a:rPr lang="en-US" baseline="0" dirty="0" smtClean="0"/>
              <a:t> makes this an Appeal to Authority fallacy.</a:t>
            </a:r>
          </a:p>
          <a:p>
            <a:endParaRPr lang="en-US" baseline="0" dirty="0" smtClean="0"/>
          </a:p>
          <a:p>
            <a:r>
              <a:rPr lang="en-US" dirty="0" smtClean="0"/>
              <a:t>In Christian theology,</a:t>
            </a:r>
            <a:r>
              <a:rPr lang="en-US" baseline="0" dirty="0" smtClean="0"/>
              <a:t> we’d consider proof texting a form of </a:t>
            </a:r>
            <a:r>
              <a:rPr lang="en-US" baseline="0" dirty="0" err="1" smtClean="0"/>
              <a:t>eisegesis</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580EEBE4-1D6E-4B46-B9EC-C51C9B853F95}" type="slidenum">
              <a:rPr lang="en-US" smtClean="0"/>
              <a:pPr/>
              <a:t>23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Joseph</a:t>
            </a:r>
            <a:r>
              <a:rPr lang="en-US" baseline="0" dirty="0" smtClean="0"/>
              <a:t> Prince – Word of Faith preacher </a:t>
            </a:r>
            <a:r>
              <a:rPr lang="en-US" baseline="0" smtClean="0"/>
              <a:t>from Singapore</a:t>
            </a:r>
            <a:endParaRPr lang="en-US" dirty="0"/>
          </a:p>
        </p:txBody>
      </p:sp>
      <p:sp>
        <p:nvSpPr>
          <p:cNvPr id="4" name="Slide Number Placeholder 3"/>
          <p:cNvSpPr>
            <a:spLocks noGrp="1"/>
          </p:cNvSpPr>
          <p:nvPr>
            <p:ph type="sldNum" sz="quarter" idx="10"/>
          </p:nvPr>
        </p:nvSpPr>
        <p:spPr/>
        <p:txBody>
          <a:bodyPr/>
          <a:lstStyle/>
          <a:p>
            <a:fld id="{580EEBE4-1D6E-4B46-B9EC-C51C9B853F95}" type="slidenum">
              <a:rPr lang="en-US" smtClean="0"/>
              <a:pPr/>
              <a:t>25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Red Herring – a distraction</a:t>
            </a:r>
          </a:p>
          <a:p>
            <a:r>
              <a:rPr lang="en-US" dirty="0" smtClean="0"/>
              <a:t>No True Scotsman – True Christians</a:t>
            </a:r>
            <a:r>
              <a:rPr lang="en-US" baseline="0" dirty="0" smtClean="0"/>
              <a:t> want tax dollars to go to the poor</a:t>
            </a:r>
            <a:endParaRPr lang="en-US" dirty="0" smtClean="0"/>
          </a:p>
          <a:p>
            <a:r>
              <a:rPr lang="en-US" dirty="0" smtClean="0"/>
              <a:t>Begging</a:t>
            </a:r>
            <a:r>
              <a:rPr lang="en-US" baseline="0" dirty="0" smtClean="0"/>
              <a:t> the Question – The conclusion, using tax dollars to help the poor, is built into the premise that doing so is a Christian value</a:t>
            </a:r>
            <a:endParaRPr lang="en-US" dirty="0"/>
          </a:p>
        </p:txBody>
      </p:sp>
      <p:sp>
        <p:nvSpPr>
          <p:cNvPr id="4" name="Slide Number Placeholder 3"/>
          <p:cNvSpPr>
            <a:spLocks noGrp="1"/>
          </p:cNvSpPr>
          <p:nvPr>
            <p:ph type="sldNum" sz="quarter" idx="10"/>
          </p:nvPr>
        </p:nvSpPr>
        <p:spPr/>
        <p:txBody>
          <a:bodyPr/>
          <a:lstStyle/>
          <a:p>
            <a:fld id="{580EEBE4-1D6E-4B46-B9EC-C51C9B853F95}" type="slidenum">
              <a:rPr lang="en-US" smtClean="0"/>
              <a:pPr/>
              <a:t>26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Bandwagon/Appeal</a:t>
            </a:r>
            <a:r>
              <a:rPr lang="en-US" baseline="0" dirty="0" smtClean="0"/>
              <a:t> to the People</a:t>
            </a:r>
            <a:endParaRPr lang="en-US" dirty="0"/>
          </a:p>
        </p:txBody>
      </p:sp>
      <p:sp>
        <p:nvSpPr>
          <p:cNvPr id="4" name="Slide Number Placeholder 3"/>
          <p:cNvSpPr>
            <a:spLocks noGrp="1"/>
          </p:cNvSpPr>
          <p:nvPr>
            <p:ph type="sldNum" sz="quarter" idx="10"/>
          </p:nvPr>
        </p:nvSpPr>
        <p:spPr/>
        <p:txBody>
          <a:bodyPr/>
          <a:lstStyle/>
          <a:p>
            <a:fld id="{580EEBE4-1D6E-4B46-B9EC-C51C9B853F95}" type="slidenum">
              <a:rPr lang="en-US" smtClean="0"/>
              <a:pPr/>
              <a:t>27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Post Hoc, </a:t>
            </a:r>
            <a:r>
              <a:rPr lang="en-US" smtClean="0"/>
              <a:t>Ergo</a:t>
            </a:r>
            <a:r>
              <a:rPr lang="en-US" baseline="0" smtClean="0"/>
              <a:t> Propter Hoc</a:t>
            </a:r>
            <a:endParaRPr lang="en-US" dirty="0"/>
          </a:p>
        </p:txBody>
      </p:sp>
      <p:sp>
        <p:nvSpPr>
          <p:cNvPr id="4" name="Slide Number Placeholder 3"/>
          <p:cNvSpPr>
            <a:spLocks noGrp="1"/>
          </p:cNvSpPr>
          <p:nvPr>
            <p:ph type="sldNum" sz="quarter" idx="10"/>
          </p:nvPr>
        </p:nvSpPr>
        <p:spPr/>
        <p:txBody>
          <a:bodyPr/>
          <a:lstStyle/>
          <a:p>
            <a:fld id="{580EEBE4-1D6E-4B46-B9EC-C51C9B853F95}" type="slidenum">
              <a:rPr lang="en-US" smtClean="0"/>
              <a:pPr/>
              <a:t>28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Straw Man</a:t>
            </a:r>
            <a:endParaRPr lang="en-US" dirty="0"/>
          </a:p>
        </p:txBody>
      </p:sp>
      <p:sp>
        <p:nvSpPr>
          <p:cNvPr id="4" name="Slide Number Placeholder 3"/>
          <p:cNvSpPr>
            <a:spLocks noGrp="1"/>
          </p:cNvSpPr>
          <p:nvPr>
            <p:ph type="sldNum" sz="quarter" idx="10"/>
          </p:nvPr>
        </p:nvSpPr>
        <p:spPr/>
        <p:txBody>
          <a:bodyPr/>
          <a:lstStyle/>
          <a:p>
            <a:fld id="{580EEBE4-1D6E-4B46-B9EC-C51C9B853F95}" type="slidenum">
              <a:rPr lang="en-US" smtClean="0"/>
              <a:pPr/>
              <a:t>29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Appeal to Authority</a:t>
            </a:r>
            <a:r>
              <a:rPr lang="en-US" baseline="0" dirty="0" smtClean="0"/>
              <a:t> – gibberish that sounds like it must be meaningful to experts</a:t>
            </a:r>
            <a:endParaRPr lang="en-US" dirty="0" smtClean="0"/>
          </a:p>
        </p:txBody>
      </p:sp>
      <p:sp>
        <p:nvSpPr>
          <p:cNvPr id="4" name="Slide Number Placeholder 3"/>
          <p:cNvSpPr>
            <a:spLocks noGrp="1"/>
          </p:cNvSpPr>
          <p:nvPr>
            <p:ph type="sldNum" sz="quarter" idx="10"/>
          </p:nvPr>
        </p:nvSpPr>
        <p:spPr/>
        <p:txBody>
          <a:bodyPr/>
          <a:lstStyle/>
          <a:p>
            <a:fld id="{580EEBE4-1D6E-4B46-B9EC-C51C9B853F95}" type="slidenum">
              <a:rPr lang="en-US" smtClean="0"/>
              <a:pPr/>
              <a:t>30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Begging the Question</a:t>
            </a:r>
            <a:endParaRPr lang="en-US" dirty="0"/>
          </a:p>
        </p:txBody>
      </p:sp>
      <p:sp>
        <p:nvSpPr>
          <p:cNvPr id="4" name="Slide Number Placeholder 3"/>
          <p:cNvSpPr>
            <a:spLocks noGrp="1"/>
          </p:cNvSpPr>
          <p:nvPr>
            <p:ph type="sldNum" sz="quarter" idx="10"/>
          </p:nvPr>
        </p:nvSpPr>
        <p:spPr/>
        <p:txBody>
          <a:bodyPr/>
          <a:lstStyle/>
          <a:p>
            <a:fld id="{580EEBE4-1D6E-4B46-B9EC-C51C9B853F95}" type="slidenum">
              <a:rPr lang="en-US" smtClean="0"/>
              <a:pPr/>
              <a:t>31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7338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Echo Zoe slide template - 4x3 - content slide.png"/>
          <p:cNvPicPr>
            <a:picLocks noChangeAspect="1"/>
          </p:cNvPicPr>
          <p:nvPr userDrawn="1"/>
        </p:nvPicPr>
        <p:blipFill>
          <a:blip r:embed="rId2" cstate="print"/>
          <a:stretch>
            <a:fillRect/>
          </a:stretch>
        </p:blipFill>
        <p:spPr>
          <a:xfrm>
            <a:off x="0" y="0"/>
            <a:ext cx="8610600" cy="6888481"/>
          </a:xfrm>
          <a:prstGeom prst="rect">
            <a:avLst/>
          </a:prstGeom>
        </p:spPr>
      </p:pic>
      <p:pic>
        <p:nvPicPr>
          <p:cNvPr id="8" name="Picture 7" descr="Echo Zoe slide template - 4x3 - content slide.png"/>
          <p:cNvPicPr>
            <a:picLocks noChangeAspect="1"/>
          </p:cNvPicPr>
          <p:nvPr userDrawn="1"/>
        </p:nvPicPr>
        <p:blipFill>
          <a:blip r:embed="rId2" cstate="print"/>
          <a:stretch>
            <a:fillRect/>
          </a:stretch>
        </p:blipFill>
        <p:spPr>
          <a:xfrm>
            <a:off x="533400" y="0"/>
            <a:ext cx="8610600" cy="6888481"/>
          </a:xfrm>
          <a:prstGeom prst="rect">
            <a:avLst/>
          </a:prstGeom>
        </p:spPr>
      </p:pic>
      <p:sp>
        <p:nvSpPr>
          <p:cNvPr id="2" name="Title 1"/>
          <p:cNvSpPr>
            <a:spLocks noGrp="1"/>
          </p:cNvSpPr>
          <p:nvPr>
            <p:ph type="title"/>
          </p:nvPr>
        </p:nvSpPr>
        <p:spPr>
          <a:xfrm>
            <a:off x="457200" y="76200"/>
            <a:ext cx="8229600" cy="1143000"/>
          </a:xfr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Echo Zoe slide template - 4x3 - content slide.png"/>
          <p:cNvPicPr>
            <a:picLocks noChangeAspect="1"/>
          </p:cNvPicPr>
          <p:nvPr userDrawn="1"/>
        </p:nvPicPr>
        <p:blipFill>
          <a:blip r:embed="rId2" cstate="print"/>
          <a:stretch>
            <a:fillRect/>
          </a:stretch>
        </p:blipFill>
        <p:spPr>
          <a:xfrm>
            <a:off x="0" y="0"/>
            <a:ext cx="8610600" cy="6888481"/>
          </a:xfrm>
          <a:prstGeom prst="rect">
            <a:avLst/>
          </a:prstGeom>
        </p:spPr>
      </p:pic>
      <p:pic>
        <p:nvPicPr>
          <p:cNvPr id="7" name="Picture 6" descr="Echo Zoe slide template - 4x3 - content slide.png"/>
          <p:cNvPicPr>
            <a:picLocks noChangeAspect="1"/>
          </p:cNvPicPr>
          <p:nvPr userDrawn="1"/>
        </p:nvPicPr>
        <p:blipFill>
          <a:blip r:embed="rId2" cstate="print"/>
          <a:stretch>
            <a:fillRect/>
          </a:stretch>
        </p:blipFill>
        <p:spPr>
          <a:xfrm>
            <a:off x="533400" y="0"/>
            <a:ext cx="8610600" cy="6888481"/>
          </a:xfrm>
          <a:prstGeom prst="rect">
            <a:avLst/>
          </a:prstGeom>
        </p:spPr>
      </p:pic>
      <p:sp>
        <p:nvSpPr>
          <p:cNvPr id="2" name="Vertical Title 1"/>
          <p:cNvSpPr>
            <a:spLocks noGrp="1"/>
          </p:cNvSpPr>
          <p:nvPr>
            <p:ph type="title" orient="vert"/>
          </p:nvPr>
        </p:nvSpPr>
        <p:spPr>
          <a:xfrm>
            <a:off x="6629400" y="1447800"/>
            <a:ext cx="2057400" cy="4708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47800"/>
            <a:ext cx="6019800" cy="4678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Echo Zoe slide template - 4x3 - content slide.png"/>
          <p:cNvPicPr>
            <a:picLocks noChangeAspect="1"/>
          </p:cNvPicPr>
          <p:nvPr userDrawn="1"/>
        </p:nvPicPr>
        <p:blipFill>
          <a:blip r:embed="rId2" cstate="print"/>
          <a:stretch>
            <a:fillRect/>
          </a:stretch>
        </p:blipFill>
        <p:spPr>
          <a:xfrm>
            <a:off x="0" y="-1"/>
            <a:ext cx="9144000" cy="6888481"/>
          </a:xfrm>
          <a:prstGeom prst="rect">
            <a:avLst/>
          </a:prstGeom>
        </p:spPr>
      </p:pic>
      <p:sp>
        <p:nvSpPr>
          <p:cNvPr id="2" name="Title 1"/>
          <p:cNvSpPr>
            <a:spLocks noGrp="1"/>
          </p:cNvSpPr>
          <p:nvPr>
            <p:ph type="title"/>
          </p:nvPr>
        </p:nvSpPr>
        <p:spPr>
          <a:xfrm>
            <a:off x="457200" y="76200"/>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524000"/>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Echo Zoe slide template - 4x3 - content slide.png"/>
          <p:cNvPicPr>
            <a:picLocks noChangeAspect="1"/>
          </p:cNvPicPr>
          <p:nvPr userDrawn="1"/>
        </p:nvPicPr>
        <p:blipFill>
          <a:blip r:embed="rId2" cstate="print"/>
          <a:stretch>
            <a:fillRect/>
          </a:stretch>
        </p:blipFill>
        <p:spPr>
          <a:xfrm>
            <a:off x="0" y="0"/>
            <a:ext cx="8610600" cy="6888481"/>
          </a:xfrm>
          <a:prstGeom prst="rect">
            <a:avLst/>
          </a:prstGeom>
        </p:spPr>
      </p:pic>
      <p:pic>
        <p:nvPicPr>
          <p:cNvPr id="9" name="Picture 8" descr="Echo Zoe slide template - 4x3 - content slide.png"/>
          <p:cNvPicPr>
            <a:picLocks noChangeAspect="1"/>
          </p:cNvPicPr>
          <p:nvPr userDrawn="1"/>
        </p:nvPicPr>
        <p:blipFill>
          <a:blip r:embed="rId2" cstate="print"/>
          <a:stretch>
            <a:fillRect/>
          </a:stretch>
        </p:blipFill>
        <p:spPr>
          <a:xfrm>
            <a:off x="533400" y="0"/>
            <a:ext cx="8610600" cy="6888481"/>
          </a:xfrm>
          <a:prstGeom prst="rect">
            <a:avLst/>
          </a:prstGeom>
        </p:spPr>
      </p:pic>
      <p:sp>
        <p:nvSpPr>
          <p:cNvPr id="2" name="Title 1"/>
          <p:cNvSpPr>
            <a:spLocks noGrp="1"/>
          </p:cNvSpPr>
          <p:nvPr>
            <p:ph type="title"/>
          </p:nvPr>
        </p:nvSpPr>
        <p:spPr>
          <a:xfrm>
            <a:off x="457200" y="762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2" name="Picture 11" descr="Echo Zoe slide template - 4x3 - content slide.png"/>
          <p:cNvPicPr>
            <a:picLocks noChangeAspect="1"/>
          </p:cNvPicPr>
          <p:nvPr userDrawn="1"/>
        </p:nvPicPr>
        <p:blipFill>
          <a:blip r:embed="rId2" cstate="print"/>
          <a:stretch>
            <a:fillRect/>
          </a:stretch>
        </p:blipFill>
        <p:spPr>
          <a:xfrm>
            <a:off x="0" y="0"/>
            <a:ext cx="8610600" cy="6888481"/>
          </a:xfrm>
          <a:prstGeom prst="rect">
            <a:avLst/>
          </a:prstGeom>
        </p:spPr>
      </p:pic>
      <p:pic>
        <p:nvPicPr>
          <p:cNvPr id="11" name="Picture 10" descr="Echo Zoe slide template - 4x3 - content slide.png"/>
          <p:cNvPicPr>
            <a:picLocks noChangeAspect="1"/>
          </p:cNvPicPr>
          <p:nvPr userDrawn="1"/>
        </p:nvPicPr>
        <p:blipFill>
          <a:blip r:embed="rId2" cstate="print"/>
          <a:stretch>
            <a:fillRect/>
          </a:stretch>
        </p:blipFill>
        <p:spPr>
          <a:xfrm>
            <a:off x="533400" y="0"/>
            <a:ext cx="8610600" cy="6888481"/>
          </a:xfrm>
          <a:prstGeom prst="rect">
            <a:avLst/>
          </a:prstGeom>
        </p:spPr>
      </p:pic>
      <p:sp>
        <p:nvSpPr>
          <p:cNvPr id="2" name="Title 1"/>
          <p:cNvSpPr>
            <a:spLocks noGrp="1"/>
          </p:cNvSpPr>
          <p:nvPr>
            <p:ph type="title"/>
          </p:nvPr>
        </p:nvSpPr>
        <p:spPr>
          <a:xfrm>
            <a:off x="457200" y="76200"/>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Echo Zoe slide template - 4x3 - content slide.png"/>
          <p:cNvPicPr>
            <a:picLocks noChangeAspect="1"/>
          </p:cNvPicPr>
          <p:nvPr userDrawn="1"/>
        </p:nvPicPr>
        <p:blipFill>
          <a:blip r:embed="rId2" cstate="print"/>
          <a:stretch>
            <a:fillRect/>
          </a:stretch>
        </p:blipFill>
        <p:spPr>
          <a:xfrm>
            <a:off x="0" y="0"/>
            <a:ext cx="8610600" cy="6888481"/>
          </a:xfrm>
          <a:prstGeom prst="rect">
            <a:avLst/>
          </a:prstGeom>
        </p:spPr>
      </p:pic>
      <p:pic>
        <p:nvPicPr>
          <p:cNvPr id="7" name="Picture 6" descr="Echo Zoe slide template - 4x3 - content slide.png"/>
          <p:cNvPicPr>
            <a:picLocks noChangeAspect="1"/>
          </p:cNvPicPr>
          <p:nvPr userDrawn="1"/>
        </p:nvPicPr>
        <p:blipFill>
          <a:blip r:embed="rId2" cstate="print"/>
          <a:stretch>
            <a:fillRect/>
          </a:stretch>
        </p:blipFill>
        <p:spPr>
          <a:xfrm>
            <a:off x="533400" y="0"/>
            <a:ext cx="8610600" cy="6888481"/>
          </a:xfrm>
          <a:prstGeom prst="rect">
            <a:avLst/>
          </a:prstGeom>
        </p:spPr>
      </p:pic>
      <p:sp>
        <p:nvSpPr>
          <p:cNvPr id="2" name="Title 1"/>
          <p:cNvSpPr>
            <a:spLocks noGrp="1"/>
          </p:cNvSpPr>
          <p:nvPr>
            <p:ph type="title"/>
          </p:nvPr>
        </p:nvSpPr>
        <p:spPr>
          <a:xfrm>
            <a:off x="457200" y="76200"/>
            <a:ext cx="8229600" cy="1143000"/>
          </a:xfrm>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Echo Zoe slide template - 4x3 - content slide.png"/>
          <p:cNvPicPr>
            <a:picLocks noChangeAspect="1"/>
          </p:cNvPicPr>
          <p:nvPr userDrawn="1"/>
        </p:nvPicPr>
        <p:blipFill>
          <a:blip r:embed="rId2" cstate="print"/>
          <a:stretch>
            <a:fillRect/>
          </a:stretch>
        </p:blipFill>
        <p:spPr>
          <a:xfrm>
            <a:off x="0" y="0"/>
            <a:ext cx="8610600" cy="6888481"/>
          </a:xfrm>
          <a:prstGeom prst="rect">
            <a:avLst/>
          </a:prstGeom>
        </p:spPr>
      </p:pic>
      <p:pic>
        <p:nvPicPr>
          <p:cNvPr id="6" name="Picture 5" descr="Echo Zoe slide template - 4x3 - content slide.png"/>
          <p:cNvPicPr>
            <a:picLocks noChangeAspect="1"/>
          </p:cNvPicPr>
          <p:nvPr userDrawn="1"/>
        </p:nvPicPr>
        <p:blipFill>
          <a:blip r:embed="rId2" cstate="print"/>
          <a:stretch>
            <a:fillRect/>
          </a:stretch>
        </p:blipFill>
        <p:spPr>
          <a:xfrm>
            <a:off x="533400" y="0"/>
            <a:ext cx="8610600" cy="6888481"/>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Echo Zoe slide template - 4x3 - content slide.png"/>
          <p:cNvPicPr>
            <a:picLocks noChangeAspect="1"/>
          </p:cNvPicPr>
          <p:nvPr userDrawn="1"/>
        </p:nvPicPr>
        <p:blipFill>
          <a:blip r:embed="rId2" cstate="print"/>
          <a:stretch>
            <a:fillRect/>
          </a:stretch>
        </p:blipFill>
        <p:spPr>
          <a:xfrm>
            <a:off x="0" y="0"/>
            <a:ext cx="8610600" cy="6888481"/>
          </a:xfrm>
          <a:prstGeom prst="rect">
            <a:avLst/>
          </a:prstGeom>
        </p:spPr>
      </p:pic>
      <p:pic>
        <p:nvPicPr>
          <p:cNvPr id="10" name="Picture 9" descr="Echo Zoe slide template - 4x3 - content slide.png"/>
          <p:cNvPicPr>
            <a:picLocks noChangeAspect="1"/>
          </p:cNvPicPr>
          <p:nvPr userDrawn="1"/>
        </p:nvPicPr>
        <p:blipFill>
          <a:blip r:embed="rId2" cstate="print"/>
          <a:stretch>
            <a:fillRect/>
          </a:stretch>
        </p:blipFill>
        <p:spPr>
          <a:xfrm>
            <a:off x="533400" y="0"/>
            <a:ext cx="8610600" cy="6888481"/>
          </a:xfrm>
          <a:prstGeom prst="rect">
            <a:avLst/>
          </a:prstGeom>
        </p:spPr>
      </p:pic>
      <p:sp>
        <p:nvSpPr>
          <p:cNvPr id="2" name="Title 1"/>
          <p:cNvSpPr>
            <a:spLocks noGrp="1"/>
          </p:cNvSpPr>
          <p:nvPr>
            <p:ph type="title"/>
          </p:nvPr>
        </p:nvSpPr>
        <p:spPr>
          <a:xfrm>
            <a:off x="457200" y="137160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81400" y="1371600"/>
            <a:ext cx="5111750" cy="49387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514600"/>
            <a:ext cx="3008313" cy="37766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Echo Zoe slide template - 4x3 - content slide.png"/>
          <p:cNvPicPr>
            <a:picLocks noChangeAspect="1"/>
          </p:cNvPicPr>
          <p:nvPr userDrawn="1"/>
        </p:nvPicPr>
        <p:blipFill>
          <a:blip r:embed="rId2" cstate="print"/>
          <a:stretch>
            <a:fillRect/>
          </a:stretch>
        </p:blipFill>
        <p:spPr>
          <a:xfrm>
            <a:off x="0" y="0"/>
            <a:ext cx="8610600" cy="6888481"/>
          </a:xfrm>
          <a:prstGeom prst="rect">
            <a:avLst/>
          </a:prstGeom>
        </p:spPr>
      </p:pic>
      <p:pic>
        <p:nvPicPr>
          <p:cNvPr id="8" name="Picture 7" descr="Echo Zoe slide template - 4x3 - content slide.png"/>
          <p:cNvPicPr>
            <a:picLocks noChangeAspect="1"/>
          </p:cNvPicPr>
          <p:nvPr userDrawn="1"/>
        </p:nvPicPr>
        <p:blipFill>
          <a:blip r:embed="rId2" cstate="print"/>
          <a:stretch>
            <a:fillRect/>
          </a:stretch>
        </p:blipFill>
        <p:spPr>
          <a:xfrm>
            <a:off x="533400" y="0"/>
            <a:ext cx="8610600" cy="6888481"/>
          </a:xfrm>
          <a:prstGeom prst="rect">
            <a:avLst/>
          </a:prstGeom>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Echo Zoe slide template - 4x3 - title slide.png"/>
          <p:cNvPicPr>
            <a:picLocks noChangeAspect="1"/>
          </p:cNvPicPr>
          <p:nvPr/>
        </p:nvPicPr>
        <p:blipFill>
          <a:blip r:embed="rId13" cstate="print"/>
          <a:stretch>
            <a:fillRect/>
          </a:stretch>
        </p:blipFill>
        <p:spPr>
          <a:xfrm>
            <a:off x="0" y="-1"/>
            <a:ext cx="9144000" cy="6888481"/>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1"/>
            <a:ext cx="82296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bg1">
              <a:lumMod val="9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9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9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9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dirty="0" smtClean="0">
                <a:solidFill>
                  <a:schemeClr val="bg1"/>
                </a:solidFill>
              </a:rPr>
              <a:t>Lessons in Logic</a:t>
            </a:r>
            <a:endParaRPr lang="en-US" sz="8000" dirty="0">
              <a:solidFill>
                <a:schemeClr val="bg1"/>
              </a:solidFill>
            </a:endParaRPr>
          </a:p>
        </p:txBody>
      </p:sp>
      <p:sp>
        <p:nvSpPr>
          <p:cNvPr id="5" name="TextBox 4"/>
          <p:cNvSpPr txBox="1"/>
          <p:nvPr/>
        </p:nvSpPr>
        <p:spPr>
          <a:xfrm>
            <a:off x="1600200" y="3429000"/>
            <a:ext cx="5867400" cy="1569660"/>
          </a:xfrm>
          <a:prstGeom prst="rect">
            <a:avLst/>
          </a:prstGeom>
          <a:noFill/>
        </p:spPr>
        <p:txBody>
          <a:bodyPr wrap="square" rtlCol="0">
            <a:spAutoFit/>
          </a:bodyPr>
          <a:lstStyle/>
          <a:p>
            <a:pPr algn="ctr"/>
            <a:r>
              <a:rPr lang="en-US" sz="4800" dirty="0" smtClean="0">
                <a:solidFill>
                  <a:schemeClr val="bg1">
                    <a:lumMod val="95000"/>
                  </a:schemeClr>
                </a:solidFill>
              </a:rPr>
              <a:t>Statistical Fallacies</a:t>
            </a:r>
          </a:p>
          <a:p>
            <a:pPr algn="ctr"/>
            <a:r>
              <a:rPr lang="en-US" sz="4800" dirty="0" smtClean="0">
                <a:solidFill>
                  <a:schemeClr val="bg1">
                    <a:lumMod val="95000"/>
                  </a:schemeClr>
                </a:solidFill>
              </a:rPr>
              <a:t>&amp; Propaganda</a:t>
            </a:r>
            <a:endParaRPr lang="en-US" sz="4800" dirty="0">
              <a:solidFill>
                <a:schemeClr val="bg1">
                  <a:lumMod val="9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Texas Sharpshooter</a:t>
            </a:r>
            <a:endParaRPr lang="en-US" dirty="0"/>
          </a:p>
        </p:txBody>
      </p:sp>
      <p:sp>
        <p:nvSpPr>
          <p:cNvPr id="3" name="Content Placeholder 2"/>
          <p:cNvSpPr>
            <a:spLocks noGrp="1"/>
          </p:cNvSpPr>
          <p:nvPr>
            <p:ph idx="1"/>
          </p:nvPr>
        </p:nvSpPr>
        <p:spPr/>
        <p:txBody>
          <a:bodyPr/>
          <a:lstStyle/>
          <a:p>
            <a:r>
              <a:rPr lang="en-US" dirty="0" smtClean="0"/>
              <a:t> Unrelated bits of information are associated with each other in order to present the appearance of a pattern.</a:t>
            </a:r>
          </a:p>
          <a:p>
            <a:r>
              <a:rPr lang="en-US" dirty="0" smtClean="0"/>
              <a:t>The name comes from a joke about a Texan who fires some shots at the side of a barn, then paints a target centered on the biggest cluster of hits and claims to be a sharpshooter. (Wikipedia)</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Texas Sharpshooter Example</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A Swedish study in 1992 tried to determine whether or not power lines caused some kind of poor health effects. The researchers surveyed everyone living within 300 meters of high-voltage power lines over a 25-year period and looked for statistically significant increases in rates of over 800 ailments. The study found that the incidence of childhood leukemia was four times higher among those that lived closest to the power lines, and it spurred calls to action by the Swedish government. The problem with the conclusion, however, was that the number of potential ailments, i.e. over 800, was so large that it created a high probability that at least one ailment would exhibit statistically significant difference just by chance alone. Subsequent studies failed to show any links between power lines and childhood leukemia, neither in causation nor even in correlation. (Source: Wikipedia)</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Gambler’s Fallacy</a:t>
            </a:r>
            <a:endParaRPr lang="en-US" dirty="0"/>
          </a:p>
        </p:txBody>
      </p:sp>
      <p:sp>
        <p:nvSpPr>
          <p:cNvPr id="3" name="Content Placeholder 2"/>
          <p:cNvSpPr>
            <a:spLocks noGrp="1"/>
          </p:cNvSpPr>
          <p:nvPr>
            <p:ph idx="1"/>
          </p:nvPr>
        </p:nvSpPr>
        <p:spPr/>
        <p:txBody>
          <a:bodyPr/>
          <a:lstStyle/>
          <a:p>
            <a:r>
              <a:rPr lang="en-US" dirty="0" smtClean="0"/>
              <a:t>Belief that a statistically random event is “due”, often based on ‘runs’ of similar results.</a:t>
            </a:r>
          </a:p>
          <a:p>
            <a:r>
              <a:rPr lang="en-US" dirty="0" smtClean="0"/>
              <a:t>Example: 10 coin flips come up ‘heads’; the gambler’s fallacy would lead one to believe the next flip </a:t>
            </a:r>
            <a:r>
              <a:rPr lang="en-US" u="sng" dirty="0" smtClean="0"/>
              <a:t>must</a:t>
            </a:r>
            <a:r>
              <a:rPr lang="en-US" dirty="0" smtClean="0"/>
              <a:t> be ‘tails’.</a:t>
            </a:r>
          </a:p>
          <a:p>
            <a:r>
              <a:rPr lang="en-US" dirty="0" smtClean="0"/>
              <a:t>In reality, every coin flip is independent of every other flip, the 11</a:t>
            </a:r>
            <a:r>
              <a:rPr lang="en-US" baseline="30000" dirty="0" smtClean="0"/>
              <a:t>th</a:t>
            </a:r>
            <a:r>
              <a:rPr lang="en-US" dirty="0" smtClean="0"/>
              <a:t> flip is no more (or less) likely to be ‘tails’ than the first 10.</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Propaganda</a:t>
            </a:r>
            <a:endParaRPr lang="en-US" dirty="0"/>
          </a:p>
        </p:txBody>
      </p:sp>
      <p:sp>
        <p:nvSpPr>
          <p:cNvPr id="3" name="Text Placeholder 2"/>
          <p:cNvSpPr>
            <a:spLocks noGrp="1"/>
          </p:cNvSpPr>
          <p:nvPr>
            <p:ph type="body" idx="1"/>
          </p:nvPr>
        </p:nvSpPr>
        <p:spPr/>
        <p:txBody>
          <a:bodyPr/>
          <a:lstStyle/>
          <a:p>
            <a:r>
              <a:rPr lang="en-US" dirty="0" smtClean="0"/>
              <a:t>Section 4</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Propaganda?</a:t>
            </a:r>
            <a:endParaRPr lang="en-US" dirty="0"/>
          </a:p>
        </p:txBody>
      </p:sp>
      <p:sp>
        <p:nvSpPr>
          <p:cNvPr id="3" name="Content Placeholder 2"/>
          <p:cNvSpPr>
            <a:spLocks noGrp="1"/>
          </p:cNvSpPr>
          <p:nvPr>
            <p:ph idx="1"/>
          </p:nvPr>
        </p:nvSpPr>
        <p:spPr/>
        <p:txBody>
          <a:bodyPr>
            <a:noAutofit/>
          </a:bodyPr>
          <a:lstStyle/>
          <a:p>
            <a:pPr>
              <a:buNone/>
            </a:pPr>
            <a:r>
              <a:rPr lang="en-US" sz="2000" dirty="0" smtClean="0"/>
              <a:t>Propaganda is a form of communication aimed towards influencing the attitude of the community toward some cause or position by presenting only one side of an argument. Propaganda statements may be partly false and partly true. Propaganda is usually repeated and dispersed over a wide variety of media in order to create the chosen result in audience attitudes.</a:t>
            </a:r>
          </a:p>
          <a:p>
            <a:pPr>
              <a:buNone/>
            </a:pPr>
            <a:r>
              <a:rPr lang="en-US" sz="2000" dirty="0" smtClean="0"/>
              <a:t>While the term propaganda has acquired a strongly negative connotation by association with its most manipulative and jingoistic examples (e.g. Nazi propaganda used to justify the Holocaust), propaganda in its original sense was neutral, and could refer to uses that were generally benign or innocuous, such as public health recommendations, signs encouraging citizens to participate in a census or election, or messages encouraging persons to report crimes to law enforcement, among others.</a:t>
            </a:r>
          </a:p>
          <a:p>
            <a:pPr>
              <a:buNone/>
            </a:pPr>
            <a:endParaRPr lang="en-US" sz="2000" dirty="0" smtClean="0"/>
          </a:p>
          <a:p>
            <a:pPr algn="r">
              <a:buNone/>
            </a:pPr>
            <a:r>
              <a:rPr lang="en-US" sz="2000" dirty="0" smtClean="0"/>
              <a:t>Source: Wikipedia</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 to Emotion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Uses emotion to manipulate people into conformity and/or agreement.</a:t>
            </a:r>
          </a:p>
          <a:p>
            <a:r>
              <a:rPr lang="en-US" dirty="0" smtClean="0"/>
              <a:t>Appeal to Emotion is sometimes broken down into Appeal to Fear, Pity, Pride, etc.</a:t>
            </a:r>
          </a:p>
          <a:p>
            <a:r>
              <a:rPr lang="en-US" dirty="0" smtClean="0"/>
              <a:t>Example from childhood: “Eat your dinner, there are starving children in China.”</a:t>
            </a:r>
          </a:p>
          <a:p>
            <a:r>
              <a:rPr lang="en-US" dirty="0" smtClean="0"/>
              <a:t>In Advertizing: Appealing to your sense of fear or disgust by showing your bathroom surfaces at the microscopic level to get you to buy antibacterial cleaners.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 to the People (Bandwagon)</a:t>
            </a:r>
            <a:endParaRPr lang="en-US" dirty="0"/>
          </a:p>
        </p:txBody>
      </p:sp>
      <p:sp>
        <p:nvSpPr>
          <p:cNvPr id="3" name="Content Placeholder 2"/>
          <p:cNvSpPr>
            <a:spLocks noGrp="1"/>
          </p:cNvSpPr>
          <p:nvPr>
            <p:ph idx="1"/>
          </p:nvPr>
        </p:nvSpPr>
        <p:spPr/>
        <p:txBody>
          <a:bodyPr>
            <a:normAutofit lnSpcReduction="10000"/>
          </a:bodyPr>
          <a:lstStyle/>
          <a:p>
            <a:r>
              <a:rPr lang="en-US" dirty="0" smtClean="0"/>
              <a:t>Popularity “proves the point”</a:t>
            </a:r>
          </a:p>
          <a:p>
            <a:r>
              <a:rPr lang="en-US" dirty="0" smtClean="0"/>
              <a:t>Sometimes divided into two separate fallacies</a:t>
            </a:r>
          </a:p>
          <a:p>
            <a:pPr lvl="1"/>
            <a:r>
              <a:rPr lang="en-US" dirty="0" smtClean="0"/>
              <a:t>Appeal to the People: appeals to popularity as evidence of authority (attempts to “prove” facts)</a:t>
            </a:r>
          </a:p>
          <a:p>
            <a:pPr lvl="1"/>
            <a:r>
              <a:rPr lang="en-US" dirty="0" smtClean="0"/>
              <a:t>Bandwagon: Appeals to popularity as evidence of quality (attempts to shape opinion)</a:t>
            </a:r>
          </a:p>
          <a:p>
            <a:r>
              <a:rPr lang="en-US" dirty="0" smtClean="0"/>
              <a:t>Example: The crowd choosing Barabbas over Jesus in Luke 23:13-25 (popularity, instead of  guilt).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r>
              <a:rPr lang="en-US" dirty="0" smtClean="0"/>
              <a:t>Reverse Appeal to the People</a:t>
            </a:r>
            <a:br>
              <a:rPr lang="en-US" dirty="0" smtClean="0"/>
            </a:br>
            <a:r>
              <a:rPr lang="en-US" sz="3600" dirty="0" smtClean="0"/>
              <a:t>(Snob Appeal)</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Appeals to the desire to stand out from the crowd, or be different from everyone else.</a:t>
            </a:r>
          </a:p>
          <a:p>
            <a:r>
              <a:rPr lang="en-US" dirty="0" smtClean="0"/>
              <a:t>Examples from Advertising:</a:t>
            </a:r>
          </a:p>
          <a:p>
            <a:pPr lvl="1"/>
            <a:r>
              <a:rPr lang="en-US" dirty="0" smtClean="0"/>
              <a:t>“The few. The proud. The Marines.”</a:t>
            </a:r>
          </a:p>
          <a:p>
            <a:pPr lvl="1"/>
            <a:r>
              <a:rPr lang="en-US" dirty="0" smtClean="0"/>
              <a:t>“Think Different” (Apple campaign 1997-2002)</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 to Tradition</a:t>
            </a:r>
            <a:endParaRPr lang="en-US" dirty="0"/>
          </a:p>
        </p:txBody>
      </p:sp>
      <p:sp>
        <p:nvSpPr>
          <p:cNvPr id="3" name="Content Placeholder 2"/>
          <p:cNvSpPr>
            <a:spLocks noGrp="1"/>
          </p:cNvSpPr>
          <p:nvPr>
            <p:ph idx="1"/>
          </p:nvPr>
        </p:nvSpPr>
        <p:spPr/>
        <p:txBody>
          <a:bodyPr>
            <a:normAutofit lnSpcReduction="10000"/>
          </a:bodyPr>
          <a:lstStyle/>
          <a:p>
            <a:r>
              <a:rPr lang="en-US" dirty="0" smtClean="0"/>
              <a:t>Attempts to prove a point or shape opinion based on longevity, antiquity, tradition, or nostalgia.</a:t>
            </a:r>
          </a:p>
          <a:p>
            <a:r>
              <a:rPr lang="en-US" dirty="0" smtClean="0"/>
              <a:t>Examples in advertising:</a:t>
            </a:r>
          </a:p>
          <a:p>
            <a:pPr lvl="1"/>
            <a:r>
              <a:rPr lang="en-US" dirty="0" smtClean="0"/>
              <a:t>Established in 1954</a:t>
            </a:r>
          </a:p>
          <a:p>
            <a:pPr lvl="1"/>
            <a:r>
              <a:rPr lang="en-US" dirty="0" smtClean="0"/>
              <a:t>Serving Minnesota for over 150 years</a:t>
            </a:r>
          </a:p>
          <a:p>
            <a:r>
              <a:rPr lang="en-US" dirty="0" smtClean="0"/>
              <a:t>Appeal to tradition is a powerful, yet fallacious argument used by Roman Catholicism to prove that they are “the one true church.”</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 to Novelty</a:t>
            </a:r>
            <a:endParaRPr lang="en-US" dirty="0"/>
          </a:p>
        </p:txBody>
      </p:sp>
      <p:sp>
        <p:nvSpPr>
          <p:cNvPr id="3" name="Content Placeholder 2"/>
          <p:cNvSpPr>
            <a:spLocks noGrp="1"/>
          </p:cNvSpPr>
          <p:nvPr>
            <p:ph idx="1"/>
          </p:nvPr>
        </p:nvSpPr>
        <p:spPr/>
        <p:txBody>
          <a:bodyPr/>
          <a:lstStyle/>
          <a:p>
            <a:r>
              <a:rPr lang="en-US" dirty="0" smtClean="0"/>
              <a:t>Opposite of Appeal to Tradition</a:t>
            </a:r>
          </a:p>
          <a:p>
            <a:r>
              <a:rPr lang="en-US" dirty="0" smtClean="0"/>
              <a:t>Attempts to prove a point or shape opinion based on how new something is.</a:t>
            </a:r>
          </a:p>
          <a:p>
            <a:pPr lvl="1"/>
            <a:r>
              <a:rPr lang="en-US" dirty="0" smtClean="0"/>
              <a:t>Latest and greatest</a:t>
            </a:r>
          </a:p>
          <a:p>
            <a:pPr lvl="1"/>
            <a:r>
              <a:rPr lang="en-US" dirty="0" smtClean="0"/>
              <a:t>New and improved</a:t>
            </a:r>
          </a:p>
          <a:p>
            <a:r>
              <a:rPr lang="en-US" dirty="0" smtClean="0"/>
              <a:t>When combined with Snob Appeal, it’s a powerful motivator for technological early adopters.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Statistical fallacies</a:t>
            </a:r>
            <a:endParaRPr lang="en-US" dirty="0"/>
          </a:p>
        </p:txBody>
      </p:sp>
      <p:sp>
        <p:nvSpPr>
          <p:cNvPr id="3" name="Text Placeholder 2"/>
          <p:cNvSpPr>
            <a:spLocks noGrp="1"/>
          </p:cNvSpPr>
          <p:nvPr>
            <p:ph type="body" idx="1"/>
          </p:nvPr>
        </p:nvSpPr>
        <p:spPr/>
        <p:txBody>
          <a:bodyPr/>
          <a:lstStyle/>
          <a:p>
            <a:r>
              <a:rPr lang="en-US" dirty="0" smtClean="0"/>
              <a:t>Section 3</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Argumentum ad </a:t>
            </a:r>
            <a:r>
              <a:rPr lang="en-US" dirty="0" err="1" smtClean="0"/>
              <a:t>Nauseum</a:t>
            </a:r>
            <a:r>
              <a:rPr lang="en-US" dirty="0" smtClean="0"/>
              <a:t> (Repetition)</a:t>
            </a:r>
            <a:endParaRPr lang="en-US" dirty="0"/>
          </a:p>
        </p:txBody>
      </p:sp>
      <p:sp>
        <p:nvSpPr>
          <p:cNvPr id="3" name="Content Placeholder 2"/>
          <p:cNvSpPr>
            <a:spLocks noGrp="1"/>
          </p:cNvSpPr>
          <p:nvPr>
            <p:ph idx="1"/>
          </p:nvPr>
        </p:nvSpPr>
        <p:spPr/>
        <p:txBody>
          <a:bodyPr>
            <a:normAutofit/>
          </a:bodyPr>
          <a:lstStyle/>
          <a:p>
            <a:r>
              <a:rPr lang="en-US" dirty="0" smtClean="0"/>
              <a:t>Repeats an argument over and over (to the point of nausea), so that most people will want to avoid any mention of it again.</a:t>
            </a:r>
          </a:p>
          <a:p>
            <a:r>
              <a:rPr lang="en-US" dirty="0" smtClean="0"/>
              <a:t>May also be used in the hopes that if it is repeated often enough, people will believe it.</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Thought-Terminating Cliché</a:t>
            </a:r>
            <a:endParaRPr lang="en-US" dirty="0"/>
          </a:p>
        </p:txBody>
      </p:sp>
      <p:sp>
        <p:nvSpPr>
          <p:cNvPr id="3" name="Content Placeholder 2"/>
          <p:cNvSpPr>
            <a:spLocks noGrp="1"/>
          </p:cNvSpPr>
          <p:nvPr>
            <p:ph idx="1"/>
          </p:nvPr>
        </p:nvSpPr>
        <p:spPr/>
        <p:txBody>
          <a:bodyPr>
            <a:normAutofit/>
          </a:bodyPr>
          <a:lstStyle/>
          <a:p>
            <a:r>
              <a:rPr lang="en-US" dirty="0" smtClean="0"/>
              <a:t>a cliché that is a commonly used phrase, sometimes passing as folk wisdom, used to quell cognitive dissonance. Though the clichéd phrase in and of itself may be valid in certain contexts, its application as a means of dismissing dissent or justifying fallacious logic is what makes it thought-terminating.</a:t>
            </a:r>
            <a:br>
              <a:rPr lang="en-US" dirty="0" smtClean="0"/>
            </a:br>
            <a:r>
              <a:rPr lang="en-US" dirty="0" smtClean="0"/>
              <a:t>					Source: Wikipedia</a:t>
            </a:r>
          </a:p>
          <a:p>
            <a:pPr>
              <a:buNone/>
            </a:pPr>
            <a:endParaRPr lang="en-US" dirty="0" smtClean="0"/>
          </a:p>
          <a:p>
            <a:pPr lvl="1">
              <a:buNone/>
            </a:pP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Thought-Terminating Cliché</a:t>
            </a:r>
            <a:endParaRPr lang="en-US" dirty="0"/>
          </a:p>
        </p:txBody>
      </p:sp>
      <p:sp>
        <p:nvSpPr>
          <p:cNvPr id="3" name="Content Placeholder 2"/>
          <p:cNvSpPr>
            <a:spLocks noGrp="1"/>
          </p:cNvSpPr>
          <p:nvPr>
            <p:ph idx="1"/>
          </p:nvPr>
        </p:nvSpPr>
        <p:spPr/>
        <p:txBody>
          <a:bodyPr/>
          <a:lstStyle/>
          <a:p>
            <a:r>
              <a:rPr lang="en-US" dirty="0" smtClean="0"/>
              <a:t>Examples:</a:t>
            </a:r>
          </a:p>
          <a:p>
            <a:pPr lvl="1"/>
            <a:r>
              <a:rPr lang="en-US" dirty="0" smtClean="0"/>
              <a:t>Life is unfair</a:t>
            </a:r>
          </a:p>
          <a:p>
            <a:pPr lvl="1"/>
            <a:r>
              <a:rPr lang="en-US" dirty="0" smtClean="0"/>
              <a:t>What goes around comes around</a:t>
            </a:r>
          </a:p>
          <a:p>
            <a:pPr lvl="1"/>
            <a:r>
              <a:rPr lang="en-US" dirty="0" smtClean="0"/>
              <a:t>You only live once</a:t>
            </a:r>
          </a:p>
          <a:p>
            <a:pPr lvl="1"/>
            <a:r>
              <a:rPr lang="en-US" dirty="0" smtClean="0"/>
              <a:t>Only God can judge /Who are you to judge?/You shouldn’t judge</a:t>
            </a:r>
          </a:p>
          <a:p>
            <a:pPr lvl="1"/>
            <a:r>
              <a:rPr lang="en-US" dirty="0" smtClean="0"/>
              <a:t>…If you want to make an omelet, you have to break a few eggs (which we also saw as an example of a Weak Analogy)</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Contextomy</a:t>
            </a:r>
            <a:r>
              <a:rPr lang="en-US" dirty="0" smtClean="0"/>
              <a:t> (Quoting out of Context)</a:t>
            </a:r>
            <a:endParaRPr lang="en-US" dirty="0"/>
          </a:p>
        </p:txBody>
      </p:sp>
      <p:sp>
        <p:nvSpPr>
          <p:cNvPr id="3" name="Content Placeholder 2"/>
          <p:cNvSpPr>
            <a:spLocks noGrp="1"/>
          </p:cNvSpPr>
          <p:nvPr>
            <p:ph idx="1"/>
          </p:nvPr>
        </p:nvSpPr>
        <p:spPr/>
        <p:txBody>
          <a:bodyPr>
            <a:normAutofit/>
          </a:bodyPr>
          <a:lstStyle/>
          <a:p>
            <a:r>
              <a:rPr lang="en-US" dirty="0" smtClean="0"/>
              <a:t>Misquotes someone while removing the surrounding context.</a:t>
            </a:r>
          </a:p>
          <a:p>
            <a:r>
              <a:rPr lang="en-US" dirty="0" smtClean="0"/>
              <a:t>When it misrepresents a person’s position on an issue, it is a form of Straw Man.</a:t>
            </a:r>
          </a:p>
          <a:p>
            <a:r>
              <a:rPr lang="en-US" dirty="0" smtClean="0"/>
              <a:t>When it misrepresents expert testimony, it is a form of the Appeal to Authority fallacy.</a:t>
            </a:r>
          </a:p>
          <a:p>
            <a:r>
              <a:rPr lang="en-US" dirty="0" smtClean="0"/>
              <a:t>May also be subcategorized as Cherry Picking or Proof texting.</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a:t>
            </a:r>
            <a:endParaRPr lang="en-US" dirty="0"/>
          </a:p>
        </p:txBody>
      </p:sp>
      <p:sp>
        <p:nvSpPr>
          <p:cNvPr id="3" name="Text Placeholder 2"/>
          <p:cNvSpPr>
            <a:spLocks noGrp="1"/>
          </p:cNvSpPr>
          <p:nvPr>
            <p:ph type="body" idx="1"/>
          </p:nvPr>
        </p:nvSpPr>
        <p:spPr/>
        <p:txBody>
          <a:bodyPr/>
          <a:lstStyle/>
          <a:p>
            <a:r>
              <a:rPr lang="en-US" dirty="0" smtClean="0"/>
              <a:t>Section 5</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Seeker-Sensitive Association Fallacies</a:t>
            </a:r>
            <a:endParaRPr lang="en-US" dirty="0"/>
          </a:p>
        </p:txBody>
      </p:sp>
      <p:pic>
        <p:nvPicPr>
          <p:cNvPr id="4" name="Content Placeholder 3" descr="Association Fallacy.jpg"/>
          <p:cNvPicPr>
            <a:picLocks noGrp="1" noChangeAspect="1"/>
          </p:cNvPicPr>
          <p:nvPr>
            <p:ph idx="1"/>
          </p:nvPr>
        </p:nvPicPr>
        <p:blipFill>
          <a:blip r:embed="rId3" cstate="print"/>
          <a:stretch>
            <a:fillRect/>
          </a:stretch>
        </p:blipFill>
        <p:spPr>
          <a:xfrm>
            <a:off x="2286000" y="1447800"/>
            <a:ext cx="4495800" cy="4816929"/>
          </a:xfr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the Fallacy</a:t>
            </a:r>
            <a:endParaRPr lang="en-US" dirty="0"/>
          </a:p>
        </p:txBody>
      </p:sp>
      <p:sp>
        <p:nvSpPr>
          <p:cNvPr id="3" name="Content Placeholder 2"/>
          <p:cNvSpPr>
            <a:spLocks noGrp="1"/>
          </p:cNvSpPr>
          <p:nvPr>
            <p:ph idx="1"/>
          </p:nvPr>
        </p:nvSpPr>
        <p:spPr/>
        <p:txBody>
          <a:bodyPr/>
          <a:lstStyle/>
          <a:p>
            <a:r>
              <a:rPr lang="en-US" dirty="0" smtClean="0"/>
              <a:t>“If you don’t want your tax dollars going to help the poor, then STOP saying you want a country based on Christian values, because you don’t.”</a:t>
            </a:r>
            <a:br>
              <a:rPr lang="en-US" dirty="0" smtClean="0"/>
            </a:br>
            <a:r>
              <a:rPr lang="en-US" dirty="0" smtClean="0"/>
              <a:t>						-Jimmy Carter</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the Fallacy</a:t>
            </a:r>
            <a:endParaRPr lang="en-US" dirty="0"/>
          </a:p>
        </p:txBody>
      </p:sp>
      <p:sp>
        <p:nvSpPr>
          <p:cNvPr id="3" name="Content Placeholder 2"/>
          <p:cNvSpPr>
            <a:spLocks noGrp="1"/>
          </p:cNvSpPr>
          <p:nvPr>
            <p:ph idx="1"/>
          </p:nvPr>
        </p:nvSpPr>
        <p:spPr/>
        <p:txBody>
          <a:bodyPr/>
          <a:lstStyle/>
          <a:p>
            <a:r>
              <a:rPr lang="en-US" dirty="0" smtClean="0"/>
              <a:t>Florida: America’s most popular tourism destination.</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the Fallacy</a:t>
            </a:r>
            <a:endParaRPr lang="en-US" dirty="0"/>
          </a:p>
        </p:txBody>
      </p:sp>
      <p:sp>
        <p:nvSpPr>
          <p:cNvPr id="3" name="Content Placeholder 2"/>
          <p:cNvSpPr>
            <a:spLocks noGrp="1"/>
          </p:cNvSpPr>
          <p:nvPr>
            <p:ph idx="1"/>
          </p:nvPr>
        </p:nvSpPr>
        <p:spPr/>
        <p:txBody>
          <a:bodyPr/>
          <a:lstStyle/>
          <a:p>
            <a:r>
              <a:rPr lang="en-US" dirty="0" smtClean="0"/>
              <a:t>“My tummy hurts because I took a nap.”</a:t>
            </a:r>
            <a:r>
              <a:rPr lang="en-US" dirty="0"/>
              <a:t/>
            </a:r>
            <a:br>
              <a:rPr lang="en-US" dirty="0"/>
            </a:br>
            <a:r>
              <a:rPr lang="en-US" dirty="0" smtClean="0"/>
              <a:t>					    </a:t>
            </a:r>
            <a:r>
              <a:rPr lang="en-US" sz="2800" dirty="0" smtClean="0"/>
              <a:t>-Levi Olson (age 3)</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the Fallacy</a:t>
            </a:r>
            <a:endParaRPr lang="en-US" dirty="0"/>
          </a:p>
        </p:txBody>
      </p:sp>
      <p:sp>
        <p:nvSpPr>
          <p:cNvPr id="3" name="Content Placeholder 2"/>
          <p:cNvSpPr>
            <a:spLocks noGrp="1"/>
          </p:cNvSpPr>
          <p:nvPr>
            <p:ph idx="1"/>
          </p:nvPr>
        </p:nvSpPr>
        <p:spPr/>
        <p:txBody>
          <a:bodyPr/>
          <a:lstStyle/>
          <a:p>
            <a:r>
              <a:rPr lang="en-US" dirty="0" smtClean="0"/>
              <a:t>Piers Morgan to Larry Pratt (President of Gun Owners of America): “Your solution to the problem would be to arm every school, every church, every hospital, everywhere that members of the public could be.”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 to Authority</a:t>
            </a:r>
            <a:endParaRPr lang="en-US" dirty="0"/>
          </a:p>
        </p:txBody>
      </p:sp>
      <p:sp>
        <p:nvSpPr>
          <p:cNvPr id="3" name="Content Placeholder 2"/>
          <p:cNvSpPr>
            <a:spLocks noGrp="1"/>
          </p:cNvSpPr>
          <p:nvPr>
            <p:ph idx="1"/>
          </p:nvPr>
        </p:nvSpPr>
        <p:spPr/>
        <p:txBody>
          <a:bodyPr/>
          <a:lstStyle/>
          <a:p>
            <a:r>
              <a:rPr lang="en-US" dirty="0" smtClean="0"/>
              <a:t>An appeal to the testimony of “experts”</a:t>
            </a:r>
          </a:p>
          <a:p>
            <a:r>
              <a:rPr lang="en-US" dirty="0" smtClean="0"/>
              <a:t>In order for an appeal to authority to be valid (not fallacious), there must be 1)Expert consensus, &amp; 2)Legitimate expertise. If either is missing, or misused, the argument is fallacious.</a:t>
            </a:r>
          </a:p>
          <a:p>
            <a:r>
              <a:rPr lang="en-US" dirty="0" smtClean="0"/>
              <a:t>Expertise must be directly related to the point being made.</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the Fallacy</a:t>
            </a:r>
            <a:endParaRPr lang="en-US" dirty="0"/>
          </a:p>
        </p:txBody>
      </p:sp>
      <p:sp>
        <p:nvSpPr>
          <p:cNvPr id="3" name="Content Placeholder 2"/>
          <p:cNvSpPr>
            <a:spLocks noGrp="1"/>
          </p:cNvSpPr>
          <p:nvPr>
            <p:ph idx="1"/>
          </p:nvPr>
        </p:nvSpPr>
        <p:spPr/>
        <p:txBody>
          <a:bodyPr/>
          <a:lstStyle/>
          <a:p>
            <a:r>
              <a:rPr lang="en-US" dirty="0" smtClean="0"/>
              <a:t>What we have here is the non-homogeneous linear systems and Cauchy Euler equations utilizing the exponential matrix functions and the concavity of points of inflection to find the quasi-static expansions of an ideal equation.</a:t>
            </a:r>
            <a:r>
              <a:rPr lang="en-US" dirty="0"/>
              <a:t/>
            </a:r>
            <a:br>
              <a:rPr lang="en-US" dirty="0"/>
            </a:br>
            <a:r>
              <a:rPr lang="en-US" dirty="0" smtClean="0"/>
              <a:t>						-Eric </a:t>
            </a:r>
            <a:r>
              <a:rPr lang="en-US" dirty="0" err="1" smtClean="0"/>
              <a:t>Douma</a:t>
            </a:r>
            <a:endParaRPr lang="en-U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the Fallacy</a:t>
            </a:r>
            <a:endParaRPr lang="en-US" dirty="0"/>
          </a:p>
        </p:txBody>
      </p:sp>
      <p:sp>
        <p:nvSpPr>
          <p:cNvPr id="3" name="Content Placeholder 2"/>
          <p:cNvSpPr>
            <a:spLocks noGrp="1"/>
          </p:cNvSpPr>
          <p:nvPr>
            <p:ph idx="1"/>
          </p:nvPr>
        </p:nvSpPr>
        <p:spPr/>
        <p:txBody>
          <a:bodyPr/>
          <a:lstStyle/>
          <a:p>
            <a:r>
              <a:rPr lang="en-US" dirty="0" smtClean="0"/>
              <a:t>You shouldn’t pray to the God of the Bible because He doesn’t exist. But you should pray to your dead ancestors, because you couldn’t pray to them if they didn’t exist.</a:t>
            </a:r>
            <a:br>
              <a:rPr lang="en-US" dirty="0" smtClean="0"/>
            </a:br>
            <a:r>
              <a:rPr lang="en-US" dirty="0" smtClean="0"/>
              <a:t>				    </a:t>
            </a:r>
            <a:r>
              <a:rPr lang="en-US" sz="2800" dirty="0" smtClean="0"/>
              <a:t>From: The Fallacy Detective </a:t>
            </a:r>
            <a:endParaRPr lang="en-US"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the Fallacy</a:t>
            </a:r>
            <a:endParaRPr lang="en-US" dirty="0"/>
          </a:p>
        </p:txBody>
      </p:sp>
      <p:sp>
        <p:nvSpPr>
          <p:cNvPr id="3" name="Content Placeholder 2"/>
          <p:cNvSpPr>
            <a:spLocks noGrp="1"/>
          </p:cNvSpPr>
          <p:nvPr>
            <p:ph idx="1"/>
          </p:nvPr>
        </p:nvSpPr>
        <p:spPr/>
        <p:txBody>
          <a:bodyPr/>
          <a:lstStyle/>
          <a:p>
            <a:r>
              <a:rPr lang="en-US" dirty="0" smtClean="0"/>
              <a:t>Gary Cooper brushed his teeth with Colgate</a:t>
            </a:r>
            <a:r>
              <a:rPr lang="en-US" dirty="0"/>
              <a:t/>
            </a:r>
            <a:br>
              <a:rPr lang="en-US" dirty="0"/>
            </a:br>
            <a:r>
              <a:rPr lang="en-US" dirty="0" smtClean="0"/>
              <a:t>				    </a:t>
            </a:r>
            <a:r>
              <a:rPr lang="en-US" sz="2800" dirty="0" smtClean="0"/>
              <a:t>From: The Fallacy Detective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Name the Fallacy</a:t>
            </a:r>
            <a:endParaRPr lang="en-US" dirty="0"/>
          </a:p>
        </p:txBody>
      </p:sp>
      <p:sp>
        <p:nvSpPr>
          <p:cNvPr id="3" name="Content Placeholder 2"/>
          <p:cNvSpPr>
            <a:spLocks noGrp="1"/>
          </p:cNvSpPr>
          <p:nvPr>
            <p:ph idx="1"/>
          </p:nvPr>
        </p:nvSpPr>
        <p:spPr/>
        <p:txBody>
          <a:bodyPr/>
          <a:lstStyle/>
          <a:p>
            <a:r>
              <a:rPr lang="en-US" dirty="0" smtClean="0"/>
              <a:t>Humans share about 99% of our DNA with Chimpanzees, which is proof that we have a common evolutionary ancestor.</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 to Authority</a:t>
            </a:r>
            <a:endParaRPr lang="en-US" dirty="0"/>
          </a:p>
        </p:txBody>
      </p:sp>
      <p:sp>
        <p:nvSpPr>
          <p:cNvPr id="3" name="Content Placeholder 2"/>
          <p:cNvSpPr>
            <a:spLocks noGrp="1"/>
          </p:cNvSpPr>
          <p:nvPr>
            <p:ph idx="1"/>
          </p:nvPr>
        </p:nvSpPr>
        <p:spPr/>
        <p:txBody>
          <a:bodyPr/>
          <a:lstStyle/>
          <a:p>
            <a:r>
              <a:rPr lang="en-US" dirty="0" smtClean="0"/>
              <a:t>Examples of fallacious appeals to authority:</a:t>
            </a:r>
          </a:p>
          <a:p>
            <a:pPr lvl="1"/>
            <a:r>
              <a:rPr lang="en-US" dirty="0" smtClean="0"/>
              <a:t>The testimony of a brain surgeon on the subject of rocket science</a:t>
            </a:r>
          </a:p>
          <a:p>
            <a:pPr lvl="1"/>
            <a:r>
              <a:rPr lang="en-US" dirty="0" smtClean="0"/>
              <a:t>The testimony of a world-class tailor on the subject of auto repair.</a:t>
            </a:r>
          </a:p>
          <a:p>
            <a:pPr lvl="1"/>
            <a:r>
              <a:rPr lang="en-US" dirty="0" smtClean="0"/>
              <a:t>The testimony of a 5-Star general on the subject of Constitutional Law</a:t>
            </a:r>
          </a:p>
          <a:p>
            <a:pPr lvl="1"/>
            <a:r>
              <a:rPr lang="en-US" dirty="0" smtClean="0"/>
              <a:t>The testimony of apostates about what Jesus may or may not have said during his time on Earth.</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Hasty Generalization</a:t>
            </a:r>
            <a:endParaRPr lang="en-US" dirty="0"/>
          </a:p>
        </p:txBody>
      </p:sp>
      <p:sp>
        <p:nvSpPr>
          <p:cNvPr id="3" name="Content Placeholder 2"/>
          <p:cNvSpPr>
            <a:spLocks noGrp="1"/>
          </p:cNvSpPr>
          <p:nvPr>
            <p:ph idx="1"/>
          </p:nvPr>
        </p:nvSpPr>
        <p:spPr/>
        <p:txBody>
          <a:bodyPr/>
          <a:lstStyle/>
          <a:p>
            <a:r>
              <a:rPr lang="en-US" dirty="0" smtClean="0"/>
              <a:t>Drawing conclusions based on insufficient evidence, or an incomplete statistical sampling.</a:t>
            </a:r>
          </a:p>
          <a:p>
            <a:r>
              <a:rPr lang="en-US" dirty="0" smtClean="0"/>
              <a:t>Examples:</a:t>
            </a:r>
          </a:p>
          <a:p>
            <a:pPr lvl="1"/>
            <a:r>
              <a:rPr lang="en-US" dirty="0" smtClean="0"/>
              <a:t>Everybody loves pepperoni pizza</a:t>
            </a:r>
          </a:p>
          <a:p>
            <a:pPr lvl="1"/>
            <a:r>
              <a:rPr lang="en-US" dirty="0" smtClean="0"/>
              <a:t>All roads lead to Rome</a:t>
            </a:r>
          </a:p>
          <a:p>
            <a:pPr lvl="1"/>
            <a:r>
              <a:rPr lang="en-US" dirty="0" smtClean="0"/>
              <a:t>There are no honest politicians</a:t>
            </a:r>
          </a:p>
          <a:p>
            <a:pPr lvl="1"/>
            <a:endParaRPr lang="en-US" dirty="0" smtClean="0"/>
          </a:p>
          <a:p>
            <a:pPr lvl="1"/>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Weak Analogy</a:t>
            </a:r>
            <a:endParaRPr lang="en-US" dirty="0"/>
          </a:p>
        </p:txBody>
      </p:sp>
      <p:sp>
        <p:nvSpPr>
          <p:cNvPr id="3" name="Content Placeholder 2"/>
          <p:cNvSpPr>
            <a:spLocks noGrp="1"/>
          </p:cNvSpPr>
          <p:nvPr>
            <p:ph idx="1"/>
          </p:nvPr>
        </p:nvSpPr>
        <p:spPr/>
        <p:txBody>
          <a:bodyPr>
            <a:normAutofit lnSpcReduction="10000"/>
          </a:bodyPr>
          <a:lstStyle/>
          <a:p>
            <a:r>
              <a:rPr lang="en-US" dirty="0" smtClean="0"/>
              <a:t>An illustration of similarities between two things that are insufficiently similar.</a:t>
            </a:r>
          </a:p>
          <a:p>
            <a:r>
              <a:rPr lang="en-US" dirty="0" smtClean="0"/>
              <a:t>May help illustrate an opinion, but does not prove a fact.</a:t>
            </a:r>
          </a:p>
          <a:p>
            <a:r>
              <a:rPr lang="en-US" dirty="0" smtClean="0"/>
              <a:t>A common example is: “…If you want to make an omelet, you have to break a few eggs.”</a:t>
            </a:r>
          </a:p>
          <a:p>
            <a:r>
              <a:rPr lang="en-US" dirty="0" smtClean="0"/>
              <a:t>Atheist: “The Christian God is like a bad parent that leaves an unguarded chainsaw in a room with little children.”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Hoc, Ergo Propter Hoc</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Latin for “After this, therefore because of this”</a:t>
            </a:r>
          </a:p>
          <a:p>
            <a:r>
              <a:rPr lang="en-US" dirty="0" smtClean="0"/>
              <a:t>Also called a “False Cause” fallacy</a:t>
            </a:r>
          </a:p>
          <a:p>
            <a:r>
              <a:rPr lang="en-US" dirty="0" smtClean="0"/>
              <a:t>A sequence of events may imply that earlier events cause later events.</a:t>
            </a:r>
          </a:p>
          <a:p>
            <a:r>
              <a:rPr lang="en-US" dirty="0" smtClean="0"/>
              <a:t>Examples:</a:t>
            </a:r>
          </a:p>
          <a:p>
            <a:pPr lvl="1"/>
            <a:r>
              <a:rPr lang="en-US" dirty="0" smtClean="0"/>
              <a:t>It rains after a jet flies over.</a:t>
            </a:r>
          </a:p>
          <a:p>
            <a:pPr lvl="1"/>
            <a:r>
              <a:rPr lang="en-US" dirty="0" smtClean="0"/>
              <a:t>A car crashes after a dog barks.</a:t>
            </a:r>
          </a:p>
          <a:p>
            <a:pPr lvl="1"/>
            <a:r>
              <a:rPr lang="en-US" dirty="0" smtClean="0"/>
              <a:t>A friend jokes about the Vikings losing their next game, and they do.</a:t>
            </a:r>
          </a:p>
          <a:p>
            <a:r>
              <a:rPr lang="en-US" dirty="0" smtClean="0"/>
              <a:t>Correlation does not prove causation.</a:t>
            </a:r>
          </a:p>
          <a:p>
            <a:pPr lvl="1"/>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Hoc, Ergo Propter Hoc</a:t>
            </a:r>
            <a:endParaRPr lang="en-US" dirty="0"/>
          </a:p>
        </p:txBody>
      </p:sp>
      <p:sp>
        <p:nvSpPr>
          <p:cNvPr id="3" name="Content Placeholder 2"/>
          <p:cNvSpPr>
            <a:spLocks noGrp="1"/>
          </p:cNvSpPr>
          <p:nvPr>
            <p:ph idx="1"/>
          </p:nvPr>
        </p:nvSpPr>
        <p:spPr/>
        <p:txBody>
          <a:bodyPr>
            <a:normAutofit/>
          </a:bodyPr>
          <a:lstStyle/>
          <a:p>
            <a:r>
              <a:rPr lang="en-US" dirty="0" smtClean="0"/>
              <a:t>Example: Pointing to a fancy chart, Roger shows how temperatures have been rising over the past few centuries, whilst at the same time the numbers of pirates have been decreasing; thus pirates cool the world and global warming is a hoax.</a:t>
            </a:r>
          </a:p>
          <a:p>
            <a:pPr lvl="1"/>
            <a:r>
              <a:rPr lang="en-US" dirty="0" smtClean="0"/>
              <a:t>yourfallacyis.com/false-cause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Appeal to Ignorance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 appeal to a lack of contrary evidence.</a:t>
            </a:r>
          </a:p>
          <a:p>
            <a:r>
              <a:rPr lang="en-US" dirty="0" smtClean="0"/>
              <a:t>Sometimes referred to as an argument from incredulity.</a:t>
            </a:r>
          </a:p>
          <a:p>
            <a:r>
              <a:rPr lang="en-US" dirty="0" smtClean="0"/>
              <a:t>Assumes a false dichotomy; if you can’t prove something false, it must be true (and vice-versa). Leaves no room for a third option.</a:t>
            </a:r>
          </a:p>
          <a:p>
            <a:r>
              <a:rPr lang="en-US" dirty="0" smtClean="0"/>
              <a:t>Example:</a:t>
            </a:r>
          </a:p>
          <a:p>
            <a:pPr lvl="1"/>
            <a:r>
              <a:rPr lang="en-US" dirty="0" smtClean="0"/>
              <a:t>No one can prove that God exists, therefore He doesn’t.</a:t>
            </a:r>
          </a:p>
          <a:p>
            <a:r>
              <a:rPr lang="en-US" dirty="0" smtClean="0"/>
              <a:t>Keep in mind that the person making a claim bears the </a:t>
            </a:r>
            <a:r>
              <a:rPr lang="en-US" u="sng" dirty="0" smtClean="0"/>
              <a:t>Burden of Proof</a:t>
            </a:r>
            <a:r>
              <a:rPr lang="en-US" dirty="0" smtClean="0"/>
              <a:t>.</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cho Zoe Ministri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Echo Zoe Ministries</Template>
  <TotalTime>16282</TotalTime>
  <Words>1603</Words>
  <Application>Microsoft Office PowerPoint</Application>
  <PresentationFormat>On-screen Show (4:3)</PresentationFormat>
  <Paragraphs>152</Paragraphs>
  <Slides>33</Slides>
  <Notes>11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Echo Zoe Ministries</vt:lpstr>
      <vt:lpstr>Lessons in Logic</vt:lpstr>
      <vt:lpstr>Statistical fallacies</vt:lpstr>
      <vt:lpstr>Appeal to Authority</vt:lpstr>
      <vt:lpstr>Appeal to Authority</vt:lpstr>
      <vt:lpstr>Hasty Generalization</vt:lpstr>
      <vt:lpstr>Weak Analogy</vt:lpstr>
      <vt:lpstr>Post Hoc, Ergo Propter Hoc</vt:lpstr>
      <vt:lpstr>Post Hoc, Ergo Propter Hoc</vt:lpstr>
      <vt:lpstr>Appeal to Ignorance</vt:lpstr>
      <vt:lpstr>Texas Sharpshooter</vt:lpstr>
      <vt:lpstr>Texas Sharpshooter Example</vt:lpstr>
      <vt:lpstr>Gambler’s Fallacy</vt:lpstr>
      <vt:lpstr>Propaganda</vt:lpstr>
      <vt:lpstr>What is Propaganda?</vt:lpstr>
      <vt:lpstr>Appeal to Emotion</vt:lpstr>
      <vt:lpstr>Appeal to the People (Bandwagon)</vt:lpstr>
      <vt:lpstr>Reverse Appeal to the People (Snob Appeal) </vt:lpstr>
      <vt:lpstr>Appeal to Tradition</vt:lpstr>
      <vt:lpstr>Appeal to Novelty</vt:lpstr>
      <vt:lpstr>Argumentum ad Nauseum (Repetition)</vt:lpstr>
      <vt:lpstr>Thought-Terminating Cliché</vt:lpstr>
      <vt:lpstr>Thought-Terminating Cliché</vt:lpstr>
      <vt:lpstr>Contextomy (Quoting out of Context)</vt:lpstr>
      <vt:lpstr>Practice</vt:lpstr>
      <vt:lpstr>Seeker-Sensitive Association Fallacies</vt:lpstr>
      <vt:lpstr>Name the Fallacy</vt:lpstr>
      <vt:lpstr>Name the Fallacy</vt:lpstr>
      <vt:lpstr>Name the Fallacy</vt:lpstr>
      <vt:lpstr>Name the Fallacy</vt:lpstr>
      <vt:lpstr>Name the Fallacy</vt:lpstr>
      <vt:lpstr>Name the Fallacy</vt:lpstr>
      <vt:lpstr>Name the Fallacy</vt:lpstr>
      <vt:lpstr>Name the Fallacy</vt:lpstr>
    </vt:vector>
  </TitlesOfParts>
  <Company>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in Logic</dc:title>
  <dc:creator>Andrew Olson</dc:creator>
  <cp:lastModifiedBy>Andrew Olson</cp:lastModifiedBy>
  <cp:revision>965</cp:revision>
  <dcterms:created xsi:type="dcterms:W3CDTF">2013-04-03T14:12:50Z</dcterms:created>
  <dcterms:modified xsi:type="dcterms:W3CDTF">2013-11-03T01:16:37Z</dcterms:modified>
</cp:coreProperties>
</file>