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82" r:id="rId2"/>
    <p:sldId id="295" r:id="rId3"/>
    <p:sldId id="296" r:id="rId4"/>
    <p:sldId id="297" r:id="rId5"/>
    <p:sldId id="300" r:id="rId6"/>
    <p:sldId id="301" r:id="rId7"/>
    <p:sldId id="302" r:id="rId8"/>
    <p:sldId id="303" r:id="rId9"/>
    <p:sldId id="306" r:id="rId10"/>
    <p:sldId id="307" r:id="rId11"/>
    <p:sldId id="305" r:id="rId12"/>
    <p:sldId id="308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52797E"/>
    <a:srgbClr val="486B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50" autoAdjust="0"/>
    <p:restoredTop sz="94384" autoAdjust="0"/>
  </p:normalViewPr>
  <p:slideViewPr>
    <p:cSldViewPr>
      <p:cViewPr>
        <p:scale>
          <a:sx n="48" d="100"/>
          <a:sy n="48" d="100"/>
        </p:scale>
        <p:origin x="1296" y="450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1416" y="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87" y="8863990"/>
            <a:ext cx="2239312" cy="617005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416108" y="8847308"/>
            <a:ext cx="3348337" cy="501966"/>
          </a:xfrm>
          <a:prstGeom prst="rect">
            <a:avLst/>
          </a:prstGeom>
        </p:spPr>
        <p:txBody>
          <a:bodyPr vert="horz" lIns="100506" tIns="50253" rIns="100506" bIns="50253" rtlCol="0" anchor="b"/>
          <a:lstStyle>
            <a:lvl1pPr algn="r">
              <a:defRPr sz="1400"/>
            </a:lvl1pPr>
          </a:lstStyle>
          <a:p>
            <a:r>
              <a:rPr lang="en-US" dirty="0" smtClean="0"/>
              <a:t>Page </a:t>
            </a:r>
            <a:fld id="{EDB2B2A1-32A7-43D3-85C6-9E5B68A11F7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53957" y="9017770"/>
            <a:ext cx="2976300" cy="316931"/>
          </a:xfrm>
          <a:prstGeom prst="rect">
            <a:avLst/>
          </a:prstGeom>
          <a:noFill/>
        </p:spPr>
        <p:txBody>
          <a:bodyPr wrap="square" lIns="100506" tIns="50253" rIns="100506" bIns="50253" rtlCol="0">
            <a:spAutoFit/>
          </a:bodyPr>
          <a:lstStyle/>
          <a:p>
            <a:r>
              <a:rPr lang="en-US" sz="1400" dirty="0"/>
              <a:t>www.gospelofgracefellowship.org</a:t>
            </a:r>
          </a:p>
        </p:txBody>
      </p:sp>
      <p:sp>
        <p:nvSpPr>
          <p:cNvPr id="13" name="Header Placeholder 1"/>
          <p:cNvSpPr>
            <a:spLocks noGrp="1"/>
          </p:cNvSpPr>
          <p:nvPr>
            <p:ph type="hdr" sz="quarter"/>
          </p:nvPr>
        </p:nvSpPr>
        <p:spPr>
          <a:xfrm>
            <a:off x="605187" y="201822"/>
            <a:ext cx="6159258" cy="502152"/>
          </a:xfrm>
          <a:prstGeom prst="rect">
            <a:avLst/>
          </a:prstGeom>
        </p:spPr>
        <p:txBody>
          <a:bodyPr vert="horz" lIns="101339" tIns="50669" rIns="101339" bIns="50669" rtlCol="0"/>
          <a:lstStyle>
            <a:lvl1pPr algn="l">
              <a:defRPr sz="1400"/>
            </a:lvl1pPr>
          </a:lstStyle>
          <a:p>
            <a:pPr>
              <a:tabLst>
                <a:tab pos="6001592" algn="r"/>
              </a:tabLst>
            </a:pPr>
            <a:r>
              <a:rPr lang="en-US" sz="1500" b="1" dirty="0"/>
              <a:t>The Law and the </a:t>
            </a:r>
            <a:r>
              <a:rPr lang="en-US" sz="1500" b="1" dirty="0"/>
              <a:t>Gospel: </a:t>
            </a:r>
            <a:r>
              <a:rPr lang="en-US" sz="1500" b="1" dirty="0"/>
              <a:t>An Examination of the  </a:t>
            </a:r>
            <a:r>
              <a:rPr lang="en-US" sz="1600" b="1" dirty="0"/>
              <a:t>	</a:t>
            </a:r>
            <a:r>
              <a:rPr lang="en-US" dirty="0" smtClean="0"/>
              <a:t>Nov. </a:t>
            </a:r>
            <a:r>
              <a:rPr lang="en-US" dirty="0" smtClean="0"/>
              <a:t>23, </a:t>
            </a:r>
            <a:r>
              <a:rPr lang="en-US" dirty="0" smtClean="0"/>
              <a:t>2014 </a:t>
            </a:r>
            <a:br>
              <a:rPr lang="en-US" dirty="0" smtClean="0"/>
            </a:br>
            <a:r>
              <a:rPr lang="en-US" sz="1500" b="1" dirty="0"/>
              <a:t>Relevance and Purpose of the Law in the New Covenant </a:t>
            </a:r>
            <a:r>
              <a:rPr lang="en-US" dirty="0" smtClean="0">
                <a:latin typeface="Calibri" panose="020F0502020204030204" pitchFamily="34" charset="0"/>
              </a:rPr>
              <a:t>	by Eric Douma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78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48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28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41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13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60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50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0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898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0"/>
            <a:ext cx="9144000" cy="45720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186608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153400" y="6324600"/>
            <a:ext cx="546100" cy="365125"/>
          </a:xfrm>
          <a:prstGeom prst="rect">
            <a:avLst/>
          </a:prstGeom>
        </p:spPr>
        <p:txBody>
          <a:bodyPr/>
          <a:lstStyle/>
          <a:p>
            <a:fld id="{36045AC9-458A-403D-AAF8-88625E0C35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2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rgbClr val="486B70"/>
          </a:solidFill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427304"/>
            <a:ext cx="8229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8001000" algn="r"/>
              </a:tabLst>
            </a:pPr>
            <a:r>
              <a:rPr lang="en-US" sz="2000" dirty="0" smtClean="0">
                <a:solidFill>
                  <a:srgbClr val="333333"/>
                </a:solidFill>
                <a:latin typeface="Calibri" panose="020F0502020204030204" pitchFamily="34" charset="0"/>
              </a:rPr>
              <a:t>Law</a:t>
            </a:r>
            <a:r>
              <a:rPr lang="en-US" sz="2000" baseline="0" dirty="0" smtClean="0">
                <a:solidFill>
                  <a:srgbClr val="333333"/>
                </a:solidFill>
                <a:latin typeface="Calibri" panose="020F0502020204030204" pitchFamily="34" charset="0"/>
              </a:rPr>
              <a:t> and Gospel Part </a:t>
            </a:r>
            <a:r>
              <a:rPr lang="en-US" sz="2000" baseline="0" dirty="0" smtClean="0">
                <a:solidFill>
                  <a:srgbClr val="333333"/>
                </a:solidFill>
                <a:latin typeface="Calibri" panose="020F0502020204030204" pitchFamily="34" charset="0"/>
              </a:rPr>
              <a:t>2	</a:t>
            </a:r>
            <a:fld id="{519AEB01-79EE-45F6-AC7A-098A23ADE9AF}" type="slidenum">
              <a:rPr lang="en-US" sz="2000" baseline="0" smtClean="0">
                <a:solidFill>
                  <a:srgbClr val="333333"/>
                </a:solidFill>
                <a:latin typeface="Calibri" panose="020F0502020204030204" pitchFamily="34" charset="0"/>
              </a:rPr>
              <a:t>‹#›</a:t>
            </a:fld>
            <a:endParaRPr lang="en-US" sz="2000" dirty="0" smtClean="0">
              <a:solidFill>
                <a:srgbClr val="333333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bg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Law and </a:t>
            </a:r>
            <a:r>
              <a:rPr lang="en-US" dirty="0" smtClean="0"/>
              <a:t>t</a:t>
            </a:r>
            <a:r>
              <a:rPr lang="en-US" dirty="0" smtClean="0"/>
              <a:t>he Gospel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600"/>
            <a:ext cx="7772400" cy="2418904"/>
          </a:xfrm>
        </p:spPr>
        <p:txBody>
          <a:bodyPr>
            <a:noAutofit/>
          </a:bodyPr>
          <a:lstStyle/>
          <a:p>
            <a:r>
              <a:rPr lang="en-US" b="1" dirty="0" smtClean="0"/>
              <a:t>An Examination of the Relevance and Purpose of the Law in </a:t>
            </a:r>
            <a:r>
              <a:rPr lang="en-US" b="1" dirty="0" smtClean="0"/>
              <a:t>t</a:t>
            </a:r>
            <a:r>
              <a:rPr lang="en-US" b="1" dirty="0" smtClean="0"/>
              <a:t>he New Covenant </a:t>
            </a:r>
            <a:br>
              <a:rPr lang="en-US" b="1" dirty="0" smtClean="0"/>
            </a:br>
            <a:r>
              <a:rPr lang="en-US" dirty="0" smtClean="0"/>
              <a:t>Part 2</a:t>
            </a:r>
          </a:p>
          <a:p>
            <a:endParaRPr lang="en-US" dirty="0" smtClean="0"/>
          </a:p>
          <a:p>
            <a:r>
              <a:rPr lang="en-US" sz="2800" dirty="0"/>
              <a:t>By Eric Douma</a:t>
            </a:r>
          </a:p>
          <a:p>
            <a:r>
              <a:rPr lang="en-US" sz="2800" dirty="0"/>
              <a:t>Gospel of Grace Fellowship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/>
              <a:t>November 2, 2014</a:t>
            </a:r>
          </a:p>
        </p:txBody>
      </p:sp>
    </p:spTree>
    <p:extLst>
      <p:ext uri="{BB962C8B-B14F-4D97-AF65-F5344CB8AC3E}">
        <p14:creationId xmlns:p14="http://schemas.microsoft.com/office/powerpoint/2010/main" val="422271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4876801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u="sng" dirty="0" smtClean="0"/>
              <a:t>1 Timothy 1:10-11</a:t>
            </a:r>
            <a:r>
              <a:rPr lang="en-US" sz="3200" dirty="0" smtClean="0"/>
              <a:t> and </a:t>
            </a:r>
            <a:r>
              <a:rPr lang="en-US" sz="3200" dirty="0"/>
              <a:t>immoral men and homosexuals and kidnappers and liars and perjurers, and whatever else is contrary to </a:t>
            </a:r>
            <a:r>
              <a:rPr lang="en-US" sz="3200" dirty="0">
                <a:solidFill>
                  <a:srgbClr val="FF0000"/>
                </a:solidFill>
              </a:rPr>
              <a:t>sound teaching</a:t>
            </a:r>
            <a:r>
              <a:rPr lang="en-US" sz="3200" dirty="0"/>
              <a:t>,  </a:t>
            </a:r>
            <a:r>
              <a:rPr lang="en-US" sz="3200" u="sng" dirty="0"/>
              <a:t>11</a:t>
            </a:r>
            <a:r>
              <a:rPr lang="en-US" sz="3200" dirty="0"/>
              <a:t> according to </a:t>
            </a:r>
            <a:r>
              <a:rPr lang="en-US" sz="3200" dirty="0">
                <a:solidFill>
                  <a:srgbClr val="FF0000"/>
                </a:solidFill>
              </a:rPr>
              <a:t>the glorious gospel</a:t>
            </a:r>
            <a:r>
              <a:rPr lang="en-US" sz="3200" dirty="0"/>
              <a:t> of the blessed God, with which I have been entrusted. </a:t>
            </a:r>
            <a:endParaRPr lang="en-US" sz="3200" dirty="0" smtClean="0"/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u="sng" dirty="0" smtClean="0"/>
              <a:t>Romans </a:t>
            </a:r>
            <a:r>
              <a:rPr lang="en-US" sz="3200" u="sng" dirty="0" smtClean="0"/>
              <a:t>7:4</a:t>
            </a:r>
            <a:r>
              <a:rPr lang="en-US" sz="3200" dirty="0" smtClean="0"/>
              <a:t> Therefore</a:t>
            </a:r>
            <a:r>
              <a:rPr lang="en-US" sz="3200" dirty="0"/>
              <a:t>, </a:t>
            </a:r>
            <a:r>
              <a:rPr lang="en-US" sz="3200" b="1" dirty="0"/>
              <a:t>my brethren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FF0000"/>
                </a:solidFill>
              </a:rPr>
              <a:t>you also were made to die to the Law through the body of Christ,</a:t>
            </a:r>
            <a:r>
              <a:rPr lang="en-US" sz="3200" dirty="0"/>
              <a:t> so that you might be joined to another, to Him who was raised from the dead, in order that we might bear fruit for God.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Calvin’s Third Use of </a:t>
            </a:r>
            <a:r>
              <a:rPr lang="en-US" dirty="0" smtClean="0"/>
              <a:t>the </a:t>
            </a:r>
            <a:r>
              <a:rPr lang="en-US" dirty="0"/>
              <a:t>Law Correct?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6688" y="2551043"/>
            <a:ext cx="2133600" cy="43732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3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Role Does </a:t>
            </a:r>
            <a:r>
              <a:rPr lang="en-US" sz="2800" dirty="0" smtClean="0"/>
              <a:t>the </a:t>
            </a:r>
            <a:r>
              <a:rPr lang="en-US" sz="2800" dirty="0"/>
              <a:t>Law Play </a:t>
            </a:r>
            <a:r>
              <a:rPr lang="en-US" sz="2800" dirty="0" smtClean="0"/>
              <a:t>in </a:t>
            </a: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Believer’s Life?</a:t>
            </a:r>
          </a:p>
        </p:txBody>
      </p:sp>
      <p:sp>
        <p:nvSpPr>
          <p:cNvPr id="3" name="Oval 2"/>
          <p:cNvSpPr/>
          <p:nvPr/>
        </p:nvSpPr>
        <p:spPr>
          <a:xfrm>
            <a:off x="551329" y="2153352"/>
            <a:ext cx="2801471" cy="252478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1" y="3177570"/>
            <a:ext cx="28014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Mosaic Law</a:t>
            </a:r>
            <a:endParaRPr lang="en-US" sz="3000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267637" y="2171700"/>
            <a:ext cx="1447800" cy="54358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715437" y="164848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1. Binding function</a:t>
            </a:r>
            <a:endParaRPr lang="en-US" sz="3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837" y="1267480"/>
            <a:ext cx="1143000" cy="117601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768790" y="1439951"/>
            <a:ext cx="1095935" cy="94027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505200" y="3415742"/>
            <a:ext cx="1707776" cy="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172637" y="317757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. Revelatory function</a:t>
            </a:r>
            <a:endParaRPr lang="en-US" sz="3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67637" y="4163080"/>
            <a:ext cx="1905000" cy="53340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50225" y="4429780"/>
            <a:ext cx="43568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Calibri" panose="020F0502020204030204" pitchFamily="34" charset="0"/>
                <a:cs typeface="Arial" panose="020B0604020202020204" pitchFamily="34" charset="0"/>
              </a:rPr>
              <a:t>3. Instructional function</a:t>
            </a:r>
            <a:endParaRPr lang="en-US" sz="3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6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800601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b="1" dirty="0" smtClean="0"/>
              <a:t>Leviticus 13  Unclean Skin Diseases</a:t>
            </a:r>
            <a:endParaRPr lang="en-US" sz="3000" dirty="0" smtClean="0"/>
          </a:p>
          <a:p>
            <a:pPr marL="396875" indent="-3968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dirty="0" smtClean="0"/>
              <a:t>1. Five  tests to determine a “serious skin disease”</a:t>
            </a:r>
          </a:p>
          <a:p>
            <a:pPr marL="396875" indent="-3968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dirty="0" smtClean="0"/>
              <a:t>2. “unclean” – (a) tear clothes (b) let hair loose (c) cover mustache and proclaim “unclean”</a:t>
            </a:r>
          </a:p>
          <a:p>
            <a:pPr marL="396875" indent="-396875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dirty="0" smtClean="0"/>
              <a:t>3. Person – banned from the camp of Israel to live a solitary existence.</a:t>
            </a:r>
          </a:p>
          <a:p>
            <a: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3000" dirty="0"/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b="1" dirty="0" smtClean="0"/>
              <a:t>Binding function</a:t>
            </a:r>
            <a:r>
              <a:rPr lang="en-US" sz="3000" dirty="0" smtClean="0"/>
              <a:t>: None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b="1" dirty="0" smtClean="0"/>
              <a:t>Revelatory function</a:t>
            </a:r>
            <a:r>
              <a:rPr lang="en-US" sz="3000" dirty="0" smtClean="0"/>
              <a:t>: God is holy</a:t>
            </a:r>
          </a:p>
          <a:p>
            <a:pPr>
              <a:lnSpc>
                <a:spcPts val="32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b="1" dirty="0" smtClean="0"/>
              <a:t>Instructional function</a:t>
            </a:r>
            <a:r>
              <a:rPr lang="en-US" sz="3000" dirty="0" smtClean="0"/>
              <a:t>: We need to be made clean!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</a:t>
            </a:r>
            <a:r>
              <a:rPr lang="en-US" dirty="0" smtClean="0"/>
              <a:t>of </a:t>
            </a:r>
            <a:r>
              <a:rPr lang="en-US" dirty="0" smtClean="0"/>
              <a:t>How </a:t>
            </a:r>
            <a:r>
              <a:rPr lang="en-US" dirty="0" smtClean="0"/>
              <a:t>to </a:t>
            </a:r>
            <a:r>
              <a:rPr lang="en-US" dirty="0" smtClean="0"/>
              <a:t>“Use” </a:t>
            </a:r>
            <a:r>
              <a:rPr lang="en-US" dirty="0" smtClean="0"/>
              <a:t>the </a:t>
            </a:r>
            <a:r>
              <a:rPr lang="en-US" dirty="0" smtClean="0"/>
              <a:t>Law: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68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7906" y="1066800"/>
            <a:ext cx="8408894" cy="4953001"/>
          </a:xfrm>
        </p:spPr>
        <p:txBody>
          <a:bodyPr>
            <a:normAutofit/>
          </a:bodyPr>
          <a:lstStyle/>
          <a:p>
            <a:pPr marL="401638" indent="-401638">
              <a:buNone/>
            </a:pPr>
            <a:r>
              <a:rPr lang="en-US" sz="3200" dirty="0" smtClean="0"/>
              <a:t>1</a:t>
            </a:r>
            <a:r>
              <a:rPr lang="en-US" sz="3200" dirty="0" smtClean="0"/>
              <a:t>. The </a:t>
            </a:r>
            <a:r>
              <a:rPr lang="en-US" sz="3200" dirty="0" smtClean="0">
                <a:solidFill>
                  <a:srgbClr val="FF0000"/>
                </a:solidFill>
              </a:rPr>
              <a:t>whole Mosaic Law </a:t>
            </a:r>
            <a:r>
              <a:rPr lang="en-US" sz="3200" dirty="0" smtClean="0"/>
              <a:t>has been fulfilled and terminated in Christ Jesus.</a:t>
            </a:r>
          </a:p>
          <a:p>
            <a:pPr marL="401638" indent="-401638">
              <a:buNone/>
            </a:pPr>
            <a:r>
              <a:rPr lang="en-US" sz="3200" dirty="0" smtClean="0"/>
              <a:t>2</a:t>
            </a:r>
            <a:r>
              <a:rPr lang="en-US" sz="3200" dirty="0" smtClean="0"/>
              <a:t>. We </a:t>
            </a:r>
            <a:r>
              <a:rPr lang="en-US" sz="3200" dirty="0" smtClean="0"/>
              <a:t>are now under the “law of Christ” (1 Cor. 9:21)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</a:t>
            </a:r>
            <a:r>
              <a:rPr lang="en-US" dirty="0" smtClean="0"/>
              <a:t>the </a:t>
            </a:r>
            <a:r>
              <a:rPr lang="en-US" dirty="0" smtClean="0"/>
              <a:t>Law of Christ!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200400" y="3830634"/>
            <a:ext cx="2743200" cy="2438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443978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Mosaic Law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6140824" y="3682245"/>
            <a:ext cx="2743200" cy="2438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7006" y="425511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Abrahamic Covenant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314700" y="3983034"/>
            <a:ext cx="2514600" cy="2286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038600" y="3819420"/>
            <a:ext cx="1371600" cy="24384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77906" y="3769659"/>
            <a:ext cx="2743200" cy="24384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331324" y="4269922"/>
            <a:ext cx="25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 Covenant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>
            <a:stCxn id="17" idx="0"/>
          </p:cNvCxnSpPr>
          <p:nvPr/>
        </p:nvCxnSpPr>
        <p:spPr>
          <a:xfrm flipV="1">
            <a:off x="1649506" y="2743200"/>
            <a:ext cx="2402541" cy="102645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052047" y="2747682"/>
            <a:ext cx="2895600" cy="134294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48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4953000"/>
          </a:xfrm>
        </p:spPr>
        <p:txBody>
          <a:bodyPr>
            <a:noAutofit/>
          </a:bodyPr>
          <a:lstStyle/>
          <a:p>
            <a:pPr marL="347663" indent="-347663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900" b="1" dirty="0" smtClean="0"/>
              <a:t>1. What were the main purposes for the Mosaic Law?</a:t>
            </a:r>
          </a:p>
          <a:p>
            <a:pPr marL="347663" indent="-347663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900" b="1" dirty="0" smtClean="0"/>
              <a:t>2</a:t>
            </a:r>
            <a:r>
              <a:rPr lang="en-US" sz="2900" b="1" dirty="0" smtClean="0"/>
              <a:t>. </a:t>
            </a:r>
            <a:r>
              <a:rPr lang="en-US" sz="2900" b="1" dirty="0"/>
              <a:t>Is there merit behind Calvin’s “third use of the </a:t>
            </a:r>
            <a:r>
              <a:rPr lang="en-US" sz="2900" b="1" dirty="0" smtClean="0"/>
              <a:t>law</a:t>
            </a:r>
            <a:r>
              <a:rPr lang="en-US" sz="2900" b="1" dirty="0" smtClean="0"/>
              <a:t>”?</a:t>
            </a:r>
            <a:endParaRPr lang="en-US" sz="2900" b="1" dirty="0"/>
          </a:p>
          <a:p>
            <a:pPr marL="347663" indent="0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900" dirty="0" smtClean="0"/>
              <a:t>“</a:t>
            </a:r>
            <a:r>
              <a:rPr lang="en-US" sz="2900" dirty="0"/>
              <a:t>The law is to the flesh like a whip to an idle balky ass, </a:t>
            </a:r>
            <a:r>
              <a:rPr lang="en-US" sz="2900" dirty="0">
                <a:solidFill>
                  <a:srgbClr val="FF0000"/>
                </a:solidFill>
              </a:rPr>
              <a:t>to arouse it to work</a:t>
            </a:r>
            <a:r>
              <a:rPr lang="en-US" sz="2900" dirty="0"/>
              <a:t>. Even for the spiritual man not yet free of the weight of the flesh the law remains a constant sting that will not let him stand still” (Calvin, Institutes, 2.7.12</a:t>
            </a:r>
            <a:r>
              <a:rPr lang="en-US" sz="2900" dirty="0" smtClean="0"/>
              <a:t>).</a:t>
            </a:r>
            <a:endParaRPr lang="en-US" sz="2900" dirty="0"/>
          </a:p>
          <a:p>
            <a:pPr marL="347663" indent="-347663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900" b="1" dirty="0" smtClean="0"/>
              <a:t>3. What role, if any, does the Mosaic Law play in a Christian’s life today?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80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800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 smtClean="0"/>
              <a:t>Main Purpose</a:t>
            </a:r>
            <a:r>
              <a:rPr lang="en-US" sz="3000" dirty="0" smtClean="0"/>
              <a:t>:  “For Paul, God’s transcendent purpose in giving the law was </a:t>
            </a:r>
            <a:r>
              <a:rPr lang="en-US" sz="3000" dirty="0" smtClean="0">
                <a:solidFill>
                  <a:srgbClr val="FF0000"/>
                </a:solidFill>
              </a:rPr>
              <a:t>to increase sin</a:t>
            </a:r>
            <a:r>
              <a:rPr lang="en-US" sz="3000" dirty="0" smtClean="0"/>
              <a:t>, for the multiplication of transgressions would demonstrate that no one could be righteous through obeying the law. Salvation is only through Jesus Christ</a:t>
            </a:r>
            <a:r>
              <a:rPr lang="en-US" sz="3000" dirty="0" smtClean="0"/>
              <a:t>” </a:t>
            </a:r>
            <a:br>
              <a:rPr lang="en-US" sz="3000" dirty="0" smtClean="0"/>
            </a:br>
            <a:r>
              <a:rPr lang="en-US" sz="3000" dirty="0" smtClean="0"/>
              <a:t>(</a:t>
            </a:r>
            <a:r>
              <a:rPr lang="en-US" sz="3000" dirty="0" smtClean="0"/>
              <a:t>T. Schreiner).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3000" b="1" dirty="0" smtClean="0"/>
              <a:t>Sub-purposes</a:t>
            </a:r>
            <a:r>
              <a:rPr lang="en-US" sz="3000" dirty="0" smtClean="0"/>
              <a:t>:</a:t>
            </a:r>
          </a:p>
          <a:p>
            <a:pPr marL="0" indent="0">
              <a:buNone/>
            </a:pPr>
            <a:r>
              <a:rPr lang="en-US" sz="3000" dirty="0" smtClean="0"/>
              <a:t>1. </a:t>
            </a:r>
            <a:r>
              <a:rPr lang="en-US" sz="3000" dirty="0"/>
              <a:t>To reveal God’s character</a:t>
            </a:r>
          </a:p>
          <a:p>
            <a:pPr marL="0" indent="0">
              <a:buNone/>
            </a:pPr>
            <a:r>
              <a:rPr lang="en-US" sz="3000" dirty="0"/>
              <a:t>2</a:t>
            </a:r>
            <a:r>
              <a:rPr lang="en-US" sz="3000" dirty="0" smtClean="0"/>
              <a:t>. To reveal sin</a:t>
            </a:r>
          </a:p>
          <a:p>
            <a:pPr marL="0" indent="0">
              <a:buNone/>
            </a:pPr>
            <a:r>
              <a:rPr lang="en-US" sz="3000" dirty="0"/>
              <a:t>3</a:t>
            </a:r>
            <a:r>
              <a:rPr lang="en-US" sz="3000" dirty="0" smtClean="0"/>
              <a:t>. To separate Jew and Gentile 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Mosaic Law’s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27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599"/>
            <a:ext cx="8229600" cy="4800601"/>
          </a:xfrm>
        </p:spPr>
        <p:txBody>
          <a:bodyPr/>
          <a:lstStyle/>
          <a:p>
            <a:pPr marL="0" indent="0">
              <a:lnSpc>
                <a:spcPts val="3500"/>
              </a:lnSpc>
              <a:buNone/>
            </a:pPr>
            <a:r>
              <a:rPr lang="en-US" sz="3200" u="sng" dirty="0" smtClean="0"/>
              <a:t>Romans 5:19-21</a:t>
            </a:r>
            <a:r>
              <a:rPr lang="en-US" sz="3200" dirty="0" smtClean="0"/>
              <a:t> </a:t>
            </a:r>
            <a:r>
              <a:rPr lang="en-US" sz="3200" dirty="0"/>
              <a:t>For as through the one man’s disobedience the many were made sinners, even so through the obedience of the One the many will be made righteous.  </a:t>
            </a:r>
            <a:r>
              <a:rPr lang="en-US" sz="3200" u="sng" dirty="0"/>
              <a:t>20</a:t>
            </a:r>
            <a:r>
              <a:rPr lang="en-US" sz="3200" dirty="0"/>
              <a:t> The Law came in </a:t>
            </a:r>
            <a:r>
              <a:rPr lang="en-US" sz="3200" dirty="0">
                <a:solidFill>
                  <a:srgbClr val="FF0000"/>
                </a:solidFill>
              </a:rPr>
              <a:t>so that the transgression would increase</a:t>
            </a:r>
            <a:r>
              <a:rPr lang="en-US" sz="3200" dirty="0"/>
              <a:t>; but where sin increased, grace abounded all the more,  </a:t>
            </a:r>
            <a:r>
              <a:rPr lang="en-US" sz="3200" u="sng" dirty="0"/>
              <a:t>21</a:t>
            </a:r>
            <a:r>
              <a:rPr lang="en-US" sz="3200" dirty="0"/>
              <a:t> so that, as sin reigned in death, even so grace would reign through righteousness to eternal life through Jesus Christ our Lord. </a:t>
            </a:r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Law’s Purpose: To Increase Sin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4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181600"/>
          </a:xfrm>
        </p:spPr>
        <p:txBody>
          <a:bodyPr>
            <a:normAutofit/>
          </a:bodyPr>
          <a:lstStyle/>
          <a:p>
            <a:pPr marL="0" indent="0">
              <a:lnSpc>
                <a:spcPts val="3400"/>
              </a:lnSpc>
              <a:buNone/>
            </a:pPr>
            <a:r>
              <a:rPr lang="en-US" sz="3000" u="sng" dirty="0" smtClean="0"/>
              <a:t>Romans 7:7-10</a:t>
            </a:r>
            <a:r>
              <a:rPr lang="en-US" sz="3000" dirty="0" smtClean="0"/>
              <a:t>  What </a:t>
            </a:r>
            <a:r>
              <a:rPr lang="en-US" sz="3000" dirty="0"/>
              <a:t>shall we say then? Is the Law sin? May it never be! On the contrary, </a:t>
            </a:r>
            <a:r>
              <a:rPr lang="en-US" sz="3000" dirty="0">
                <a:solidFill>
                  <a:srgbClr val="FF0000"/>
                </a:solidFill>
              </a:rPr>
              <a:t>I would not have come to know sin except through the Law</a:t>
            </a:r>
            <a:r>
              <a:rPr lang="en-US" sz="3000" dirty="0"/>
              <a:t>; for I would not have known about coveting if the Law had not said, “YOU SHALL NOT COVET.”  </a:t>
            </a:r>
            <a:r>
              <a:rPr lang="en-US" sz="3000" u="sng" dirty="0"/>
              <a:t>8</a:t>
            </a:r>
            <a:r>
              <a:rPr lang="en-US" sz="3000" dirty="0"/>
              <a:t> But sin, taking opportunity through the commandment, </a:t>
            </a:r>
            <a:r>
              <a:rPr lang="en-US" sz="3000" dirty="0">
                <a:solidFill>
                  <a:srgbClr val="FF0000"/>
                </a:solidFill>
              </a:rPr>
              <a:t>produced in me coveting of every kind; for apart from the Law sin is dead. </a:t>
            </a:r>
            <a:r>
              <a:rPr lang="en-US" sz="3000" dirty="0"/>
              <a:t> </a:t>
            </a:r>
            <a:r>
              <a:rPr lang="en-US" sz="3000" u="sng" dirty="0"/>
              <a:t>9</a:t>
            </a:r>
            <a:r>
              <a:rPr lang="en-US" sz="3000" dirty="0"/>
              <a:t> I was once alive apart from the Law; but when the commandment came</a:t>
            </a:r>
            <a:r>
              <a:rPr lang="en-US" sz="3000" dirty="0">
                <a:solidFill>
                  <a:srgbClr val="FF0000"/>
                </a:solidFill>
              </a:rPr>
              <a:t>, sin became alive and I died</a:t>
            </a:r>
            <a:r>
              <a:rPr lang="en-US" sz="3000" dirty="0"/>
              <a:t>;  </a:t>
            </a:r>
            <a:r>
              <a:rPr lang="en-US" sz="3000" u="sng" dirty="0"/>
              <a:t>10</a:t>
            </a:r>
            <a:r>
              <a:rPr lang="en-US" sz="3000" dirty="0"/>
              <a:t> and this commandment, which was to result in life, proved to result in death for </a:t>
            </a:r>
            <a:r>
              <a:rPr lang="en-US" sz="3000" dirty="0" smtClean="0"/>
              <a:t>me.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Law’s Purpose: To Increase Sin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7200" y="3429000"/>
            <a:ext cx="8115300" cy="381000"/>
            <a:chOff x="457200" y="3276600"/>
            <a:chExt cx="8115300" cy="3810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457200" y="3657600"/>
              <a:ext cx="64008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543800" y="3276600"/>
              <a:ext cx="10287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493776" y="5105400"/>
            <a:ext cx="4876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40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199"/>
            <a:ext cx="8458200" cy="480060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000" u="sng" dirty="0" smtClean="0"/>
              <a:t>Romans 7:15</a:t>
            </a:r>
            <a:r>
              <a:rPr lang="en-US" sz="3000" dirty="0" smtClean="0"/>
              <a:t>  For </a:t>
            </a:r>
            <a:r>
              <a:rPr lang="en-US" sz="3000" dirty="0"/>
              <a:t>what I am doing, I do not understand; for I am not practicing what I would like to do, but I am doing the very thing I hate</a:t>
            </a:r>
            <a:r>
              <a:rPr lang="en-US" sz="3000" dirty="0" smtClean="0"/>
              <a:t>.</a:t>
            </a:r>
            <a:endParaRPr lang="en-US" sz="3000" dirty="0"/>
          </a:p>
          <a:p>
            <a:pPr marL="0" indent="0">
              <a:lnSpc>
                <a:spcPts val="3200"/>
              </a:lnSpc>
              <a:buNone/>
            </a:pPr>
            <a:r>
              <a:rPr lang="en-US" sz="3000" dirty="0" smtClean="0"/>
              <a:t>“…</a:t>
            </a:r>
            <a:r>
              <a:rPr lang="en-US" sz="3000" dirty="0" smtClean="0"/>
              <a:t>the apostle is speaking as universal man and is describing the experience </a:t>
            </a:r>
            <a:r>
              <a:rPr lang="en-US" sz="3000" dirty="0" smtClean="0">
                <a:solidFill>
                  <a:srgbClr val="FF0000"/>
                </a:solidFill>
              </a:rPr>
              <a:t>of anyone who attempts to please God by submitting the flesh to the law</a:t>
            </a:r>
            <a:r>
              <a:rPr lang="en-US" sz="3000" dirty="0" smtClean="0"/>
              <a:t>. By application, this could be true of an unbeliever or a believer. The present tenses, then, would be </a:t>
            </a:r>
            <a:r>
              <a:rPr lang="en-US" sz="3000" i="1" dirty="0" smtClean="0"/>
              <a:t>gnomic</a:t>
            </a:r>
            <a:r>
              <a:rPr lang="en-US" sz="3000" dirty="0" smtClean="0"/>
              <a:t>, not historical, for they refer to </a:t>
            </a:r>
            <a:r>
              <a:rPr lang="en-US" sz="3000" i="1" dirty="0" smtClean="0"/>
              <a:t>anyone </a:t>
            </a:r>
            <a:r>
              <a:rPr lang="en-US" sz="3000" dirty="0" smtClean="0"/>
              <a:t>and describe something that is universally true” </a:t>
            </a:r>
            <a:r>
              <a:rPr lang="en-US" dirty="0" smtClean="0"/>
              <a:t>(Wallace,  </a:t>
            </a:r>
            <a:r>
              <a:rPr lang="en-US" i="1" dirty="0" smtClean="0"/>
              <a:t>Greek Grammar</a:t>
            </a:r>
            <a:r>
              <a:rPr lang="en-US" dirty="0" smtClean="0"/>
              <a:t>, 532).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Impossibility of </a:t>
            </a:r>
            <a:r>
              <a:rPr lang="en-US" dirty="0" smtClean="0"/>
              <a:t>the </a:t>
            </a:r>
            <a:r>
              <a:rPr lang="en-US" dirty="0" smtClean="0"/>
              <a:t>Law </a:t>
            </a:r>
            <a:r>
              <a:rPr lang="en-US" dirty="0" smtClean="0"/>
              <a:t>to </a:t>
            </a:r>
            <a:r>
              <a:rPr lang="en-US" dirty="0" smtClean="0"/>
              <a:t>Help </a:t>
            </a:r>
            <a:r>
              <a:rPr lang="en-US" dirty="0" smtClean="0"/>
              <a:t>the </a:t>
            </a:r>
            <a:r>
              <a:rPr lang="en-US" dirty="0" smtClean="0"/>
              <a:t>Flesh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17848" y="1635342"/>
            <a:ext cx="1524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74848" y="2076046"/>
            <a:ext cx="2667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57400" y="2528406"/>
            <a:ext cx="1600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457200" y="2095590"/>
            <a:ext cx="8028432" cy="432816"/>
            <a:chOff x="457200" y="2157984"/>
            <a:chExt cx="8028432" cy="43281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6766560" y="2157984"/>
              <a:ext cx="1719072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57200" y="2590800"/>
              <a:ext cx="9144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5981700" y="2554224"/>
            <a:ext cx="838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381000" y="1635342"/>
            <a:ext cx="6734556" cy="441960"/>
            <a:chOff x="381000" y="1697736"/>
            <a:chExt cx="6734556" cy="44196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932932" y="1697736"/>
              <a:ext cx="1182624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81000" y="2131448"/>
              <a:ext cx="1886712" cy="8248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471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76800"/>
          </a:xfrm>
        </p:spPr>
        <p:txBody>
          <a:bodyPr>
            <a:normAutofit/>
          </a:bodyPr>
          <a:lstStyle/>
          <a:p>
            <a:pPr marL="0" indent="0">
              <a:lnSpc>
                <a:spcPts val="34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b="1" dirty="0" smtClean="0"/>
              <a:t>Calvin (third use of the law for the regenerate): </a:t>
            </a:r>
            <a:r>
              <a:rPr lang="en-US" sz="3200" dirty="0" smtClean="0"/>
              <a:t>The law arouses the flesh to obedience (2.7.12).</a:t>
            </a:r>
          </a:p>
          <a:p>
            <a:pPr marL="0" indent="0">
              <a:lnSpc>
                <a:spcPts val="34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u="sng" dirty="0" smtClean="0"/>
              <a:t>Romans </a:t>
            </a:r>
            <a:r>
              <a:rPr lang="en-US" sz="3200" u="sng" dirty="0" smtClean="0"/>
              <a:t>8:3</a:t>
            </a:r>
            <a:r>
              <a:rPr lang="en-US" sz="3200" dirty="0" smtClean="0"/>
              <a:t> </a:t>
            </a:r>
            <a:r>
              <a:rPr lang="en-US" sz="3200" dirty="0"/>
              <a:t>For what </a:t>
            </a:r>
            <a:r>
              <a:rPr lang="en-US" sz="3200" dirty="0">
                <a:solidFill>
                  <a:srgbClr val="FF0000"/>
                </a:solidFill>
              </a:rPr>
              <a:t>the Law could not do, weak as it was through the flesh,</a:t>
            </a:r>
            <a:r>
              <a:rPr lang="en-US" sz="3200" dirty="0"/>
              <a:t> God did: sending His own Son in the likeness of sinful flesh and as an offering for sin, He condemned sin in the </a:t>
            </a:r>
            <a:r>
              <a:rPr lang="en-US" sz="3200" dirty="0" smtClean="0"/>
              <a:t>flesh…</a:t>
            </a:r>
          </a:p>
          <a:p>
            <a:pPr marL="0" indent="0">
              <a:lnSpc>
                <a:spcPts val="34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u="sng" dirty="0" smtClean="0"/>
              <a:t>2 Corinthians 3:6</a:t>
            </a:r>
            <a:r>
              <a:rPr lang="en-US" sz="3200" dirty="0" smtClean="0"/>
              <a:t>  …who also made us adequate as servants of a new covenant, not of the letter but of the Spirit; </a:t>
            </a:r>
            <a:r>
              <a:rPr lang="en-US" sz="3200" dirty="0" smtClean="0">
                <a:solidFill>
                  <a:srgbClr val="FF0000"/>
                </a:solidFill>
              </a:rPr>
              <a:t>for the letter kills</a:t>
            </a:r>
            <a:r>
              <a:rPr lang="en-US" sz="3200" dirty="0" smtClean="0"/>
              <a:t>, but the Spirit gives life. 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Calvin’s Third Use of </a:t>
            </a:r>
            <a:r>
              <a:rPr lang="en-US" dirty="0" smtClean="0"/>
              <a:t>the </a:t>
            </a:r>
            <a:r>
              <a:rPr lang="en-US" dirty="0" smtClean="0"/>
              <a:t>Law Correct?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5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marL="0" indent="0">
              <a:lnSpc>
                <a:spcPts val="33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000" dirty="0" smtClean="0"/>
              <a:t>“It (the Mosaic law) is likewise of use to </a:t>
            </a:r>
            <a:r>
              <a:rPr lang="en-US" sz="3000" dirty="0" smtClean="0">
                <a:solidFill>
                  <a:srgbClr val="FF0000"/>
                </a:solidFill>
              </a:rPr>
              <a:t>the regenerate </a:t>
            </a:r>
            <a:r>
              <a:rPr lang="en-US" sz="3000" dirty="0" smtClean="0"/>
              <a:t>, to restrain their corruptions, in that it forbids sin, and the </a:t>
            </a:r>
            <a:r>
              <a:rPr lang="en-US" sz="3000" dirty="0" err="1" smtClean="0"/>
              <a:t>threatenings</a:t>
            </a:r>
            <a:r>
              <a:rPr lang="en-US" sz="3000" dirty="0" smtClean="0"/>
              <a:t> of it serve to show what even their sins deserve…” (Westminster Confession of Faith 19:6).</a:t>
            </a:r>
          </a:p>
          <a:p>
            <a:pPr marL="0" indent="0">
              <a:lnSpc>
                <a:spcPts val="33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000" u="sng" dirty="0" smtClean="0"/>
              <a:t>1 </a:t>
            </a:r>
            <a:r>
              <a:rPr lang="en-US" sz="3000" u="sng" dirty="0" smtClean="0"/>
              <a:t>Timothy 1:8-9</a:t>
            </a:r>
            <a:r>
              <a:rPr lang="en-US" sz="3000" dirty="0" smtClean="0"/>
              <a:t> But </a:t>
            </a:r>
            <a:r>
              <a:rPr lang="en-US" sz="3000" dirty="0"/>
              <a:t>we know that the Law is good, if one uses it lawfully,  </a:t>
            </a:r>
            <a:r>
              <a:rPr lang="en-US" sz="3000" u="sng" dirty="0"/>
              <a:t>9</a:t>
            </a:r>
            <a:r>
              <a:rPr lang="en-US" sz="3000" dirty="0"/>
              <a:t> realizing the fact that </a:t>
            </a:r>
            <a:r>
              <a:rPr lang="en-US" sz="3000" dirty="0">
                <a:solidFill>
                  <a:srgbClr val="FF0000"/>
                </a:solidFill>
              </a:rPr>
              <a:t>law is not made for a righteous person</a:t>
            </a:r>
            <a:r>
              <a:rPr lang="en-US" sz="3000" dirty="0"/>
              <a:t>, but for those who are lawless and rebellious, for the ungodly and sinners, for the unholy and profane, for those who kill their fathers or mothers, </a:t>
            </a:r>
            <a:r>
              <a:rPr lang="en-US" sz="3000" dirty="0" smtClean="0"/>
              <a:t>for </a:t>
            </a:r>
            <a:r>
              <a:rPr lang="en-US" sz="3200" dirty="0"/>
              <a:t>murderers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Calvin’s Third Use of </a:t>
            </a:r>
            <a:r>
              <a:rPr lang="en-US" dirty="0" smtClean="0"/>
              <a:t>the </a:t>
            </a:r>
            <a:r>
              <a:rPr lang="en-US" dirty="0"/>
              <a:t>Law Correct?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7200" y="4802322"/>
            <a:ext cx="8101584" cy="420624"/>
            <a:chOff x="457200" y="4742688"/>
            <a:chExt cx="8101584" cy="42062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638800" y="4742688"/>
              <a:ext cx="2919984" cy="3944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57200" y="5163312"/>
              <a:ext cx="4114800" cy="0"/>
            </a:xfrm>
            <a:prstGeom prst="line">
              <a:avLst/>
            </a:prstGeom>
            <a:ln w="571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280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12911</TotalTime>
  <Words>1014</Words>
  <Application>Microsoft Office PowerPoint</Application>
  <PresentationFormat>On-screen Show (4:3)</PresentationFormat>
  <Paragraphs>69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The Law and the Gospel</vt:lpstr>
      <vt:lpstr>Under the Law of Christ!</vt:lpstr>
      <vt:lpstr>Agenda</vt:lpstr>
      <vt:lpstr>The Mosaic Law’s Purpose</vt:lpstr>
      <vt:lpstr>The Law’s Purpose: To Increase Sin</vt:lpstr>
      <vt:lpstr>The Law’s Purpose: To Increase Sin</vt:lpstr>
      <vt:lpstr>The Impossibility of the Law to Help the Flesh</vt:lpstr>
      <vt:lpstr>Is Calvin’s Third Use of the Law Correct?</vt:lpstr>
      <vt:lpstr>Is Calvin’s Third Use of the Law Correct?</vt:lpstr>
      <vt:lpstr>Is Calvin’s Third Use of the Law Correct?</vt:lpstr>
      <vt:lpstr>What Role Does the Law Play in the Believer’s Life?</vt:lpstr>
      <vt:lpstr>An Example of How to “Use” the Law: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425</cp:revision>
  <cp:lastPrinted>2014-11-22T00:02:28Z</cp:lastPrinted>
  <dcterms:created xsi:type="dcterms:W3CDTF">2014-02-05T15:11:40Z</dcterms:created>
  <dcterms:modified xsi:type="dcterms:W3CDTF">2014-11-22T00:03:08Z</dcterms:modified>
</cp:coreProperties>
</file>