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Lst>
  <p:notesMasterIdLst>
    <p:notesMasterId r:id="rId13"/>
  </p:notesMasterIdLst>
  <p:handoutMasterIdLst>
    <p:handoutMasterId r:id="rId14"/>
  </p:handoutMasterIdLst>
  <p:sldIdLst>
    <p:sldId id="319" r:id="rId3"/>
    <p:sldId id="296" r:id="rId4"/>
    <p:sldId id="313" r:id="rId5"/>
    <p:sldId id="311" r:id="rId6"/>
    <p:sldId id="312" r:id="rId7"/>
    <p:sldId id="309" r:id="rId8"/>
    <p:sldId id="315" r:id="rId9"/>
    <p:sldId id="316" r:id="rId10"/>
    <p:sldId id="317" r:id="rId11"/>
    <p:sldId id="318"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xmlns="">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52797E"/>
    <a:srgbClr val="486B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4434" autoAdjust="0"/>
  </p:normalViewPr>
  <p:slideViewPr>
    <p:cSldViewPr>
      <p:cViewPr varScale="1">
        <p:scale>
          <a:sx n="87" d="100"/>
          <a:sy n="87" d="100"/>
        </p:scale>
        <p:origin x="-304" y="-112"/>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2.jp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5187" y="8863991"/>
            <a:ext cx="2239312" cy="617005"/>
          </a:xfrm>
          <a:prstGeom prst="rect">
            <a:avLst/>
          </a:prstGeom>
        </p:spPr>
      </p:pic>
      <p:sp>
        <p:nvSpPr>
          <p:cNvPr id="10" name="Slide Number Placeholder 6"/>
          <p:cNvSpPr>
            <a:spLocks noGrp="1"/>
          </p:cNvSpPr>
          <p:nvPr>
            <p:ph type="sldNum" sz="quarter" idx="3"/>
          </p:nvPr>
        </p:nvSpPr>
        <p:spPr>
          <a:xfrm>
            <a:off x="3416109" y="8847308"/>
            <a:ext cx="3348337" cy="501966"/>
          </a:xfrm>
          <a:prstGeom prst="rect">
            <a:avLst/>
          </a:prstGeom>
        </p:spPr>
        <p:txBody>
          <a:bodyPr vert="horz" lIns="100503" tIns="50251" rIns="100503" bIns="50251" rtlCol="0" anchor="b"/>
          <a:lstStyle>
            <a:lvl1pPr algn="r">
              <a:defRPr sz="1400"/>
            </a:lvl1pPr>
          </a:lstStyle>
          <a:p>
            <a:r>
              <a:rPr lang="en-US" dirty="0" smtClean="0"/>
              <a:t>Page </a:t>
            </a:r>
            <a:fld id="{EDB2B2A1-32A7-43D3-85C6-9E5B68A11F74}" type="slidenum">
              <a:rPr lang="en-US" smtClean="0"/>
              <a:t>‹#›</a:t>
            </a:fld>
            <a:endParaRPr lang="en-US" dirty="0"/>
          </a:p>
        </p:txBody>
      </p:sp>
      <p:sp>
        <p:nvSpPr>
          <p:cNvPr id="11" name="TextBox 10"/>
          <p:cNvSpPr txBox="1"/>
          <p:nvPr/>
        </p:nvSpPr>
        <p:spPr>
          <a:xfrm>
            <a:off x="2853957" y="9017770"/>
            <a:ext cx="2976300" cy="316931"/>
          </a:xfrm>
          <a:prstGeom prst="rect">
            <a:avLst/>
          </a:prstGeom>
          <a:noFill/>
        </p:spPr>
        <p:txBody>
          <a:bodyPr wrap="square" lIns="100503" tIns="50251" rIns="100503" bIns="50251" rtlCol="0">
            <a:spAutoFit/>
          </a:bodyPr>
          <a:lstStyle/>
          <a:p>
            <a:r>
              <a:rPr lang="en-US" sz="1400" dirty="0"/>
              <a:t>www.gospelofgracefellowship.org</a:t>
            </a:r>
          </a:p>
        </p:txBody>
      </p:sp>
      <p:sp>
        <p:nvSpPr>
          <p:cNvPr id="12" name="Header Placeholder 1"/>
          <p:cNvSpPr>
            <a:spLocks noGrp="1"/>
          </p:cNvSpPr>
          <p:nvPr>
            <p:ph type="hdr" sz="quarter"/>
          </p:nvPr>
        </p:nvSpPr>
        <p:spPr>
          <a:xfrm>
            <a:off x="605187" y="201822"/>
            <a:ext cx="6159258" cy="502152"/>
          </a:xfrm>
          <a:prstGeom prst="rect">
            <a:avLst/>
          </a:prstGeom>
        </p:spPr>
        <p:txBody>
          <a:bodyPr vert="horz" lIns="101335" tIns="50667" rIns="101335" bIns="50667" rtlCol="0"/>
          <a:lstStyle>
            <a:lvl1pPr algn="l">
              <a:defRPr sz="1400"/>
            </a:lvl1pPr>
          </a:lstStyle>
          <a:p>
            <a:pPr>
              <a:tabLst>
                <a:tab pos="6001375" algn="r"/>
              </a:tabLst>
            </a:pPr>
            <a:r>
              <a:rPr lang="en-US" sz="1300" b="1" dirty="0"/>
              <a:t>The Law and the Gospel: An Examination of the Relevance   	</a:t>
            </a:r>
            <a:r>
              <a:rPr lang="en-US" sz="1300" dirty="0"/>
              <a:t>Nov. 30, 2014 </a:t>
            </a:r>
            <a:br>
              <a:rPr lang="en-US" sz="1300" dirty="0"/>
            </a:br>
            <a:r>
              <a:rPr lang="en-US" sz="1300" b="1" dirty="0"/>
              <a:t>and Purpose of the Law in the New Covenant  Part 3</a:t>
            </a:r>
            <a:r>
              <a:rPr lang="en-US" dirty="0" smtClean="0">
                <a:latin typeface="Calibri" panose="020F0502020204030204" pitchFamily="34" charset="0"/>
              </a:rPr>
              <a:t>	by Eric Douma</a:t>
            </a:r>
            <a:endParaRPr lang="en-US" dirty="0">
              <a:latin typeface="Calibri" panose="020F0502020204030204" pitchFamily="34" charset="0"/>
            </a:endParaRP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t>11/29/14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reformed.org/documents/wcf_with_proofs/XXI_fn.html%23fn33" TargetMode="External"/><Relationship Id="rId4" Type="http://schemas.openxmlformats.org/officeDocument/2006/relationships/hyperlink" Target="http://www.reformed.org/documents/wcf_with_proofs/XXI_fn.html%23fn34" TargetMode="External"/><Relationship Id="rId5" Type="http://schemas.openxmlformats.org/officeDocument/2006/relationships/hyperlink" Target="http://www.reformed.org/documents/wcf_with_proofs/XXI_fn.html%23fn35" TargetMode="External"/><Relationship Id="rId6" Type="http://schemas.openxmlformats.org/officeDocument/2006/relationships/hyperlink" Target="http://www.reformed.org/documents/wcf_with_proofs/XXI_fn.html%23fn36" TargetMode="External"/><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0462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2</a:t>
            </a:fld>
            <a:endParaRPr lang="en-US"/>
          </a:p>
        </p:txBody>
      </p:sp>
    </p:spTree>
    <p:extLst>
      <p:ext uri="{BB962C8B-B14F-4D97-AF65-F5344CB8AC3E}">
        <p14:creationId xmlns:p14="http://schemas.microsoft.com/office/powerpoint/2010/main" val="1540118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9664" indent="-239664">
              <a:buAutoNum type="arabicPeriod"/>
            </a:pPr>
            <a:r>
              <a:rPr lang="en-US" dirty="0" smtClean="0"/>
              <a:t>The Law’s binding or regulatory function is been</a:t>
            </a:r>
            <a:r>
              <a:rPr lang="en-US" baseline="0" dirty="0" smtClean="0"/>
              <a:t> terminated. As such, the laws decrees will not produce fruit in the regenerate or unregenerate (Romans 7:15-25)!</a:t>
            </a:r>
          </a:p>
          <a:p>
            <a:pPr marL="239664" indent="-239664">
              <a:buAutoNum type="arabicPeriod"/>
            </a:pPr>
            <a:endParaRPr lang="en-US" baseline="0" dirty="0" smtClean="0"/>
          </a:p>
          <a:p>
            <a:pPr marL="239664" indent="-239664">
              <a:buAutoNum type="arabicPeriod"/>
            </a:pPr>
            <a:r>
              <a:rPr lang="en-US" baseline="0" dirty="0" smtClean="0"/>
              <a:t>The Mosaic Law has both a revelatory and instructional function as “inspired Scripture”</a:t>
            </a:r>
            <a:endParaRPr lang="en-US" dirty="0" smtClean="0"/>
          </a:p>
          <a:p>
            <a:endParaRPr lang="en-US" dirty="0" smtClean="0"/>
          </a:p>
          <a:p>
            <a:endParaRPr lang="en-US" dirty="0" smtClean="0"/>
          </a:p>
          <a:p>
            <a:r>
              <a:rPr lang="en-US" dirty="0" smtClean="0"/>
              <a:t>Luke 24:27 </a:t>
            </a:r>
            <a:r>
              <a:rPr lang="en-US" sz="1300" dirty="0"/>
              <a:t>Then beginning with Moses and with all the prophets, He explained to them the things concerning Himself in all the Scriptures. </a:t>
            </a:r>
            <a:endParaRPr lang="en-US" dirty="0" smtClean="0"/>
          </a:p>
          <a:p>
            <a:endParaRPr lang="en-US" dirty="0" smtClean="0"/>
          </a:p>
          <a:p>
            <a:r>
              <a:rPr lang="en-US" dirty="0" smtClean="0"/>
              <a:t>2 Timothy</a:t>
            </a:r>
            <a:r>
              <a:rPr lang="en-US" baseline="0" dirty="0" smtClean="0"/>
              <a:t> 3:14-17  </a:t>
            </a:r>
            <a:r>
              <a:rPr lang="en-US" sz="1300" dirty="0"/>
              <a:t>You, however, continue in the things you have learned and become convinced of, knowing from whom you have learned them,  </a:t>
            </a:r>
            <a:r>
              <a:rPr lang="en-US" sz="1300" u="sng" dirty="0"/>
              <a:t>15</a:t>
            </a:r>
            <a:r>
              <a:rPr lang="en-US" sz="1300" dirty="0"/>
              <a:t> and that from childhood you have known the sacred writings which are able to give you the wisdom that leads to salvation through faith which is in Christ Jesus.  </a:t>
            </a:r>
            <a:r>
              <a:rPr lang="en-US" sz="1300" u="sng" dirty="0"/>
              <a:t>16</a:t>
            </a:r>
            <a:r>
              <a:rPr lang="en-US" sz="1300" dirty="0"/>
              <a:t> All Scripture is inspired by God and profitable for teaching, for reproof, for correction, for training in righteousness;  </a:t>
            </a:r>
            <a:r>
              <a:rPr lang="en-US" sz="1300" u="sng" dirty="0"/>
              <a:t>17</a:t>
            </a:r>
            <a:r>
              <a:rPr lang="en-US" sz="1300" dirty="0"/>
              <a:t> so that the man of God may be adequate, equipped for every good work. </a:t>
            </a:r>
          </a:p>
          <a:p>
            <a:endParaRPr lang="en-US" sz="1300" dirty="0"/>
          </a:p>
          <a:p>
            <a:r>
              <a:rPr lang="en-US" sz="1300" dirty="0"/>
              <a:t>Romans 15:4 For whatever was written in earlier times was written for our instruction, so that through perseverance and the encouragement of the Scriptures we might have hope. </a:t>
            </a:r>
          </a:p>
          <a:p>
            <a:endParaRPr lang="en-US" sz="1300" dirty="0"/>
          </a:p>
          <a:p>
            <a:r>
              <a:rPr lang="en-US" sz="1300" u="sng" dirty="0"/>
              <a:t>TWO OPTIONS</a:t>
            </a:r>
          </a:p>
          <a:p>
            <a:r>
              <a:rPr lang="en-US" sz="1300" dirty="0"/>
              <a:t>How do we preach? Should we, to take a tough stand on sin, stand in the pulpit and merely read the list of prohibitions and decrees (whether they be from the Old or New covenants)?</a:t>
            </a:r>
          </a:p>
          <a:p>
            <a:endParaRPr lang="en-US" sz="1300" dirty="0"/>
          </a:p>
          <a:p>
            <a:r>
              <a:rPr lang="en-US" sz="1300" dirty="0"/>
              <a:t>Or should we preach the word of God both Old and New so that people understand the </a:t>
            </a:r>
            <a:r>
              <a:rPr lang="en-US" sz="1300" dirty="0" err="1"/>
              <a:t>poin</a:t>
            </a:r>
            <a:r>
              <a:rPr lang="en-US" sz="1300" dirty="0"/>
              <a:t> the biblical author is making?</a:t>
            </a:r>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3</a:t>
            </a:fld>
            <a:endParaRPr lang="en-US"/>
          </a:p>
        </p:txBody>
      </p:sp>
    </p:spTree>
    <p:extLst>
      <p:ext uri="{BB962C8B-B14F-4D97-AF65-F5344CB8AC3E}">
        <p14:creationId xmlns:p14="http://schemas.microsoft.com/office/powerpoint/2010/main" val="2737878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8657">
              <a:defRPr/>
            </a:pPr>
            <a:r>
              <a:rPr lang="en-US" dirty="0" smtClean="0"/>
              <a:t>VII. As it is the law of nature, that, in general, a due proportion of time be set apart for the worship of God; so, in His Word, by a positive, moral, and perpetual commandment binding all men in all ages, He has particularly appointed one day in seven, for a Sabbath, to be kept holy unto him:</a:t>
            </a:r>
            <a:r>
              <a:rPr lang="en-US" dirty="0" smtClean="0">
                <a:hlinkClick r:id="rId3"/>
              </a:rPr>
              <a:t>[34]</a:t>
            </a:r>
            <a:r>
              <a:rPr lang="en-US" dirty="0" smtClean="0"/>
              <a:t> which, from the beginning of the world to the resurrection of Christ, was the last day of the week: and, from the resurrection of Christ, was changed into the first day of the week,</a:t>
            </a:r>
            <a:r>
              <a:rPr lang="en-US" dirty="0" smtClean="0">
                <a:hlinkClick r:id="rId4"/>
              </a:rPr>
              <a:t>[35]</a:t>
            </a:r>
            <a:r>
              <a:rPr lang="en-US" dirty="0" smtClean="0"/>
              <a:t> which, in Scripture, is called the Lord's Day,</a:t>
            </a:r>
            <a:r>
              <a:rPr lang="en-US" dirty="0" smtClean="0">
                <a:hlinkClick r:id="rId5"/>
              </a:rPr>
              <a:t>[36]</a:t>
            </a:r>
            <a:r>
              <a:rPr lang="en-US" dirty="0" smtClean="0"/>
              <a:t> and is to be continued to the end of the world, as the Christian Sabbath.</a:t>
            </a:r>
            <a:r>
              <a:rPr lang="en-US" dirty="0" smtClean="0">
                <a:hlinkClick r:id="rId6"/>
              </a:rPr>
              <a:t>[37]</a:t>
            </a:r>
            <a:endParaRPr lang="en-US" dirty="0" smtClean="0"/>
          </a:p>
          <a:p>
            <a:pPr defTabSz="958657">
              <a:defRPr/>
            </a:pPr>
            <a:endParaRPr lang="en-US" dirty="0" smtClean="0"/>
          </a:p>
          <a:p>
            <a:pPr defTabSz="958657">
              <a:defRPr/>
            </a:pPr>
            <a:r>
              <a:rPr lang="en-US" dirty="0" smtClean="0"/>
              <a:t>William </a:t>
            </a:r>
            <a:r>
              <a:rPr lang="en-US" dirty="0" err="1" smtClean="0"/>
              <a:t>VanGemeren</a:t>
            </a:r>
            <a:r>
              <a:rPr lang="en-US" dirty="0" smtClean="0"/>
              <a:t>:</a:t>
            </a:r>
            <a:r>
              <a:rPr lang="en-US" baseline="0" dirty="0" smtClean="0"/>
              <a:t> “the tem commandments are permanently binding as God’s moral law”</a:t>
            </a:r>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4</a:t>
            </a:fld>
            <a:endParaRPr lang="en-US"/>
          </a:p>
        </p:txBody>
      </p:sp>
    </p:spTree>
    <p:extLst>
      <p:ext uri="{BB962C8B-B14F-4D97-AF65-F5344CB8AC3E}">
        <p14:creationId xmlns:p14="http://schemas.microsoft.com/office/powerpoint/2010/main" val="1844141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Heb</a:t>
            </a:r>
            <a:r>
              <a:rPr lang="en-US" dirty="0" smtClean="0"/>
              <a:t> 4:1 Therefore, let us fear if, while a promise remains of entering His rest, any one of you may seem to have come short of it. </a:t>
            </a:r>
          </a:p>
          <a:p>
            <a:endParaRPr lang="en-US" dirty="0" smtClean="0"/>
          </a:p>
          <a:p>
            <a:r>
              <a:rPr lang="en-US" dirty="0" smtClean="0"/>
              <a:t>Heb.</a:t>
            </a:r>
            <a:r>
              <a:rPr lang="en-US" baseline="0" dirty="0" smtClean="0"/>
              <a:t> 4:4-10 “</a:t>
            </a:r>
            <a:r>
              <a:rPr lang="en-US" sz="1300" dirty="0"/>
              <a:t>For He has said somewhere concerning the seventh day: “AND GOD RESTED ON THE SEVENTH DAY FROM ALL HIS WORKS”;  </a:t>
            </a:r>
            <a:r>
              <a:rPr lang="en-US" sz="1300" u="sng" dirty="0"/>
              <a:t>5</a:t>
            </a:r>
            <a:r>
              <a:rPr lang="en-US" sz="1300" dirty="0"/>
              <a:t> and again in this passage, “THEY SHALL NOT ENTER MY REST.”  </a:t>
            </a:r>
            <a:r>
              <a:rPr lang="en-US" sz="1300" u="sng" dirty="0"/>
              <a:t>6</a:t>
            </a:r>
            <a:r>
              <a:rPr lang="en-US" sz="1300" dirty="0"/>
              <a:t> Therefore, since it remains for some to enter it, and those who formerly had good news preached to them failed to enter because of disobedience,  </a:t>
            </a:r>
            <a:r>
              <a:rPr lang="en-US" sz="1300" u="sng" dirty="0"/>
              <a:t>7</a:t>
            </a:r>
            <a:r>
              <a:rPr lang="en-US" sz="1300" dirty="0"/>
              <a:t> He again fixes a certain day, “Today,” saying through David after so long a time just as has been said before, “TODAY IF YOU HEAR HIS VOICE, DO NOT HARDEN YOUR HEARTS.”  </a:t>
            </a:r>
            <a:r>
              <a:rPr lang="en-US" sz="1300" u="sng" dirty="0"/>
              <a:t>8</a:t>
            </a:r>
            <a:r>
              <a:rPr lang="en-US" sz="1300" dirty="0"/>
              <a:t> For if Joshua had given them rest, He would not have spoken of another day after that.  </a:t>
            </a:r>
            <a:r>
              <a:rPr lang="en-US" sz="1300" u="sng" dirty="0"/>
              <a:t>9</a:t>
            </a:r>
            <a:r>
              <a:rPr lang="en-US" sz="1300" dirty="0"/>
              <a:t> So there remains a Sabbath rest for the people of God. </a:t>
            </a:r>
            <a:r>
              <a:rPr lang="en-US" sz="1300" u="sng" dirty="0"/>
              <a:t>10</a:t>
            </a:r>
            <a:r>
              <a:rPr lang="en-US" sz="1300" dirty="0"/>
              <a:t> For the one who has entered His rest has himself also rested from his works, as God did from His.”</a:t>
            </a:r>
          </a:p>
          <a:p>
            <a:endParaRPr lang="en-US" sz="1300" dirty="0"/>
          </a:p>
          <a:p>
            <a:r>
              <a:rPr lang="en-US" sz="1300" dirty="0"/>
              <a:t>Romans 14:5</a:t>
            </a:r>
          </a:p>
        </p:txBody>
      </p:sp>
      <p:sp>
        <p:nvSpPr>
          <p:cNvPr id="4" name="Slide Number Placeholder 3"/>
          <p:cNvSpPr>
            <a:spLocks noGrp="1"/>
          </p:cNvSpPr>
          <p:nvPr>
            <p:ph type="sldNum" sz="quarter" idx="10"/>
          </p:nvPr>
        </p:nvSpPr>
        <p:spPr/>
        <p:txBody>
          <a:bodyPr/>
          <a:lstStyle/>
          <a:p>
            <a:fld id="{34F010B0-0E12-42F5-B6F7-9ABF38D2BB27}" type="slidenum">
              <a:rPr lang="en-US" smtClean="0"/>
              <a:t>5</a:t>
            </a:fld>
            <a:endParaRPr lang="en-US"/>
          </a:p>
        </p:txBody>
      </p:sp>
    </p:spTree>
    <p:extLst>
      <p:ext uri="{BB962C8B-B14F-4D97-AF65-F5344CB8AC3E}">
        <p14:creationId xmlns:p14="http://schemas.microsoft.com/office/powerpoint/2010/main" val="1052079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t>Gal. 3:2-3 This is the only thing I want to find out from you: did Are you so foolish? Having begun by the Spirit, are you now being perfected by the flesh? you receive the Spirit by the works of the Law, or by hearing with faith? </a:t>
            </a:r>
          </a:p>
          <a:p>
            <a:endParaRPr lang="en-US" sz="1300" dirty="0"/>
          </a:p>
          <a:p>
            <a:r>
              <a:rPr lang="en-US" sz="1300" dirty="0"/>
              <a:t>There is no evidence that these law-observant teachers denied either the fundamental fact of “Christ crucified” or the manifestation of the Spirit among the Galatians. Their claim was rather that the entry-level gospel proclaimed by Paul was insufficient for the higher spiritual realities offered only through the works of the law. They would have abhorred Paul’s antithesis between the gift of the Spirit and the works of the law. </a:t>
            </a:r>
            <a:r>
              <a:rPr lang="en-US" dirty="0" smtClean="0"/>
              <a:t>George</a:t>
            </a:r>
          </a:p>
          <a:p>
            <a:endParaRPr lang="en-US" sz="1300" dirty="0"/>
          </a:p>
          <a:p>
            <a:r>
              <a:rPr lang="en-US" sz="1300" dirty="0"/>
              <a:t>(Flesh) works – (1) not only for justification (2) but also for holy living</a:t>
            </a:r>
          </a:p>
          <a:p>
            <a:r>
              <a:rPr lang="en-US" sz="1300" dirty="0"/>
              <a:t>(Spirit) faith – (1) for justification (2) but also for holy living</a:t>
            </a:r>
          </a:p>
        </p:txBody>
      </p:sp>
      <p:sp>
        <p:nvSpPr>
          <p:cNvPr id="4" name="Slide Number Placeholder 3"/>
          <p:cNvSpPr>
            <a:spLocks noGrp="1"/>
          </p:cNvSpPr>
          <p:nvPr>
            <p:ph type="sldNum" sz="quarter" idx="10"/>
          </p:nvPr>
        </p:nvSpPr>
        <p:spPr/>
        <p:txBody>
          <a:bodyPr/>
          <a:lstStyle/>
          <a:p>
            <a:fld id="{34F010B0-0E12-42F5-B6F7-9ABF38D2BB27}" type="slidenum">
              <a:rPr lang="en-US" smtClean="0"/>
              <a:t>6</a:t>
            </a:fld>
            <a:endParaRPr lang="en-US"/>
          </a:p>
        </p:txBody>
      </p:sp>
    </p:spTree>
    <p:extLst>
      <p:ext uri="{BB962C8B-B14F-4D97-AF65-F5344CB8AC3E}">
        <p14:creationId xmlns:p14="http://schemas.microsoft.com/office/powerpoint/2010/main" val="2392577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Seeking to establish their own:  (1) national identity righteousness “we’re righteous because we’re Israel” (2) individual righteousness “we’re righteous because we keep the Law”</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7</a:t>
            </a:fld>
            <a:endParaRPr lang="en-US"/>
          </a:p>
        </p:txBody>
      </p:sp>
    </p:spTree>
    <p:extLst>
      <p:ext uri="{BB962C8B-B14F-4D97-AF65-F5344CB8AC3E}">
        <p14:creationId xmlns:p14="http://schemas.microsoft.com/office/powerpoint/2010/main" val="4015693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err="1"/>
              <a:t>Ezek</a:t>
            </a:r>
            <a:r>
              <a:rPr lang="en-US" sz="1300" dirty="0"/>
              <a:t> 36:27 I will put My Spirit within you and cause you to walk in My statutes, and you will be careful to observe My ordinances. </a:t>
            </a:r>
          </a:p>
          <a:p>
            <a:endParaRPr lang="en-US" sz="1300" dirty="0"/>
          </a:p>
          <a:p>
            <a:r>
              <a:rPr lang="en-US" sz="1300" dirty="0"/>
              <a:t>For Paul the reception of the Spirit is the </a:t>
            </a:r>
            <a:r>
              <a:rPr lang="en-US" sz="1300" i="1" dirty="0"/>
              <a:t>sine qua non of Christian life. The Spirit is what essentially distinguishes the believer from the nonbeliever (2:10–14); the Spirit is what especially marks the beginning of Christian life (Gal. 3:2–3); the Spirit above all is what makes a person a child of God (Rom. 8:14–17). </a:t>
            </a:r>
          </a:p>
          <a:p>
            <a:pPr lvl="1"/>
            <a:r>
              <a:rPr lang="en-US" dirty="0" smtClean="0"/>
              <a:t> Fee, </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8</a:t>
            </a:fld>
            <a:endParaRPr lang="en-US"/>
          </a:p>
        </p:txBody>
      </p:sp>
    </p:spTree>
    <p:extLst>
      <p:ext uri="{BB962C8B-B14F-4D97-AF65-F5344CB8AC3E}">
        <p14:creationId xmlns:p14="http://schemas.microsoft.com/office/powerpoint/2010/main" val="257788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Isaiah 17:10 </a:t>
            </a:r>
            <a:r>
              <a:rPr lang="en-US" sz="1300" dirty="0"/>
              <a:t>For you have forgotten the God of your salvation And have not remembered the rock of your refuge. Therefore you plant delightful plants And set them with vine slips of a strange god. </a:t>
            </a:r>
          </a:p>
          <a:p>
            <a:endParaRPr lang="en-US" sz="1300" dirty="0"/>
          </a:p>
          <a:p>
            <a:r>
              <a:rPr lang="en-US" dirty="0" smtClean="0"/>
              <a:t>&gt;Israel trusted</a:t>
            </a:r>
            <a:r>
              <a:rPr lang="en-US" baseline="0" dirty="0" smtClean="0"/>
              <a:t> in their alliances (Assyria) rather than Yahweh. They therefore trusted in their works rather than God.</a:t>
            </a:r>
          </a:p>
          <a:p>
            <a:r>
              <a:rPr lang="en-US" baseline="0" dirty="0" smtClean="0"/>
              <a:t>&gt;God’s remedy: Remember!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10</a:t>
            </a:fld>
            <a:endParaRPr lang="en-US"/>
          </a:p>
        </p:txBody>
      </p:sp>
    </p:spTree>
    <p:extLst>
      <p:ext uri="{BB962C8B-B14F-4D97-AF65-F5344CB8AC3E}">
        <p14:creationId xmlns:p14="http://schemas.microsoft.com/office/powerpoint/2010/main" val="272348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2286000"/>
            <a:ext cx="9144000" cy="4572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latin typeface="Calibri" panose="020F0502020204030204" pitchFamily="34" charset="0"/>
            </a:endParaRPr>
          </a:p>
        </p:txBody>
      </p:sp>
      <p:sp>
        <p:nvSpPr>
          <p:cNvPr id="9" name="Title 8"/>
          <p:cNvSpPr>
            <a:spLocks noGrp="1"/>
          </p:cNvSpPr>
          <p:nvPr>
            <p:ph type="ctrTitle"/>
          </p:nvPr>
        </p:nvSpPr>
        <p:spPr>
          <a:xfrm>
            <a:off x="0" y="1"/>
            <a:ext cx="9144000" cy="2186608"/>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extLst>
      <p:ext uri="{BB962C8B-B14F-4D97-AF65-F5344CB8AC3E}">
        <p14:creationId xmlns:p14="http://schemas.microsoft.com/office/powerpoint/2010/main" val="1721910197"/>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extLst>
      <p:ext uri="{BB962C8B-B14F-4D97-AF65-F5344CB8AC3E}">
        <p14:creationId xmlns:p14="http://schemas.microsoft.com/office/powerpoint/2010/main" val="86169051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005577951"/>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23038"/>
            <a:ext cx="8229600" cy="33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8004175" algn="r"/>
              </a:tabLst>
            </a:pPr>
            <a:r>
              <a:rPr lang="en-US" sz="2000" dirty="0" smtClean="0">
                <a:solidFill>
                  <a:srgbClr val="333333"/>
                </a:solidFill>
                <a:latin typeface="Calibri" panose="020F0502020204030204" pitchFamily="34" charset="0"/>
              </a:rPr>
              <a:t>Law</a:t>
            </a:r>
            <a:r>
              <a:rPr lang="en-US" sz="2000" baseline="0" dirty="0" smtClean="0">
                <a:solidFill>
                  <a:srgbClr val="333333"/>
                </a:solidFill>
                <a:latin typeface="Calibri" panose="020F0502020204030204" pitchFamily="34" charset="0"/>
              </a:rPr>
              <a:t> and Gospel Part 3	</a:t>
            </a:r>
            <a:r>
              <a:rPr lang="en-US" sz="2000" kern="1200" dirty="0" smtClean="0">
                <a:solidFill>
                  <a:srgbClr val="333333"/>
                </a:solidFill>
                <a:latin typeface="Calibri" panose="020F0502020204030204" pitchFamily="34" charset="0"/>
                <a:ea typeface="+mn-ea"/>
                <a:cs typeface="+mn-cs"/>
              </a:rPr>
              <a:t> </a:t>
            </a:r>
            <a:fld id="{BD1F9B7E-C1DA-4C6D-BF38-EF7832845805}" type="slidenum">
              <a:rPr lang="en-US" sz="2000" kern="1200" smtClean="0">
                <a:solidFill>
                  <a:srgbClr val="333333"/>
                </a:solidFill>
                <a:latin typeface="Calibri" panose="020F0502020204030204" pitchFamily="34" charset="0"/>
                <a:ea typeface="+mn-ea"/>
                <a:cs typeface="+mn-cs"/>
              </a:rPr>
              <a:pPr>
                <a:tabLst>
                  <a:tab pos="8004175" algn="r"/>
                </a:tabLst>
              </a:pPr>
              <a:t>‹#›</a:t>
            </a:fld>
            <a:r>
              <a:rPr lang="en-US" sz="2000" kern="1200" dirty="0" smtClean="0">
                <a:solidFill>
                  <a:srgbClr val="333333"/>
                </a:solidFill>
                <a:latin typeface="Calibri" panose="020F0502020204030204" pitchFamily="34" charset="0"/>
                <a:ea typeface="+mn-ea"/>
                <a:cs typeface="+mn-cs"/>
              </a:rPr>
              <a:t> </a:t>
            </a:r>
            <a:endParaRPr lang="en-US" sz="2000" dirty="0" smtClean="0">
              <a:solidFill>
                <a:srgbClr val="333333"/>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xmlns:p14="http://schemas.microsoft.com/office/powerpoint/2010/mai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27304"/>
            <a:ext cx="82296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8001000" algn="r"/>
              </a:tabLst>
            </a:pPr>
            <a:r>
              <a:rPr lang="en-US" sz="2000" dirty="0" smtClean="0">
                <a:solidFill>
                  <a:srgbClr val="333333"/>
                </a:solidFill>
                <a:latin typeface="Calibri" panose="020F0502020204030204" pitchFamily="34" charset="0"/>
              </a:rPr>
              <a:t>Law and Gospel Part 2	</a:t>
            </a:r>
            <a:fld id="{519AEB01-79EE-45F6-AC7A-098A23ADE9AF}" type="slidenum">
              <a:rPr lang="en-US" sz="2000" smtClean="0">
                <a:solidFill>
                  <a:srgbClr val="333333"/>
                </a:solidFill>
                <a:latin typeface="Calibri" panose="020F0502020204030204" pitchFamily="34" charset="0"/>
              </a:rPr>
              <a:pPr>
                <a:tabLst>
                  <a:tab pos="8001000" algn="r"/>
                </a:tabLst>
              </a:pPr>
              <a:t>‹#›</a:t>
            </a:fld>
            <a:endParaRPr lang="en-US" sz="2000" dirty="0" smtClean="0">
              <a:solidFill>
                <a:srgbClr val="333333"/>
              </a:solidFill>
              <a:latin typeface="Calibri" panose="020F0502020204030204" pitchFamily="34" charset="0"/>
            </a:endParaRPr>
          </a:p>
        </p:txBody>
      </p:sp>
    </p:spTree>
    <p:extLst>
      <p:ext uri="{BB962C8B-B14F-4D97-AF65-F5344CB8AC3E}">
        <p14:creationId xmlns:p14="http://schemas.microsoft.com/office/powerpoint/2010/main" val="259367643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iming>
    <p:tnLst>
      <p:par>
        <p:cTn xmlns:p14="http://schemas.microsoft.com/office/powerpoint/2010/mai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Law and the Gospel</a:t>
            </a:r>
            <a:endParaRPr lang="en-US" dirty="0"/>
          </a:p>
        </p:txBody>
      </p:sp>
      <p:sp>
        <p:nvSpPr>
          <p:cNvPr id="3" name="Subtitle 2"/>
          <p:cNvSpPr>
            <a:spLocks noGrp="1"/>
          </p:cNvSpPr>
          <p:nvPr>
            <p:ph type="subTitle" idx="1"/>
          </p:nvPr>
        </p:nvSpPr>
        <p:spPr>
          <a:xfrm>
            <a:off x="685800" y="2514600"/>
            <a:ext cx="7772400" cy="2418904"/>
          </a:xfrm>
        </p:spPr>
        <p:txBody>
          <a:bodyPr>
            <a:noAutofit/>
          </a:bodyPr>
          <a:lstStyle/>
          <a:p>
            <a:r>
              <a:rPr lang="en-US" b="1" dirty="0" smtClean="0"/>
              <a:t>An Examination of the Relevance and Purpose of the Law in the New Covenant </a:t>
            </a:r>
            <a:br>
              <a:rPr lang="en-US" b="1" dirty="0" smtClean="0"/>
            </a:br>
            <a:r>
              <a:rPr lang="en-US" dirty="0" smtClean="0"/>
              <a:t>Part 3</a:t>
            </a:r>
          </a:p>
          <a:p>
            <a:endParaRPr lang="en-US" dirty="0" smtClean="0"/>
          </a:p>
          <a:p>
            <a:r>
              <a:rPr lang="en-US" sz="2800" dirty="0"/>
              <a:t>By Eric Douma</a:t>
            </a:r>
          </a:p>
          <a:p>
            <a:r>
              <a:rPr lang="en-US" sz="2800" dirty="0"/>
              <a:t>Gospel of Grace Fellowship</a:t>
            </a:r>
            <a:br>
              <a:rPr lang="en-US" sz="2800" dirty="0"/>
            </a:br>
            <a:endParaRPr lang="en-US" sz="2800" dirty="0"/>
          </a:p>
          <a:p>
            <a:r>
              <a:rPr lang="en-US" sz="2800" dirty="0"/>
              <a:t>November </a:t>
            </a:r>
            <a:r>
              <a:rPr lang="en-US" sz="2800" dirty="0" smtClean="0"/>
              <a:t>30, </a:t>
            </a:r>
            <a:r>
              <a:rPr lang="en-US" sz="2800" dirty="0"/>
              <a:t>2014</a:t>
            </a:r>
          </a:p>
        </p:txBody>
      </p:sp>
    </p:spTree>
    <p:extLst>
      <p:ext uri="{BB962C8B-B14F-4D97-AF65-F5344CB8AC3E}">
        <p14:creationId xmlns:p14="http://schemas.microsoft.com/office/powerpoint/2010/main" val="20425122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799"/>
            <a:ext cx="8305800" cy="4876801"/>
          </a:xfrm>
        </p:spPr>
        <p:txBody>
          <a:bodyPr>
            <a:noAutofit/>
          </a:bodyPr>
          <a:lstStyle/>
          <a:p>
            <a:pPr marL="347663" indent="-347663">
              <a:lnSpc>
                <a:spcPts val="3400"/>
              </a:lnSpc>
              <a:spcBef>
                <a:spcPts val="600"/>
              </a:spcBef>
              <a:spcAft>
                <a:spcPts val="1200"/>
              </a:spcAft>
              <a:buNone/>
            </a:pPr>
            <a:r>
              <a:rPr lang="en-US" sz="3200" dirty="0" smtClean="0"/>
              <a:t>1. We must come into contact with the meaning that was intended by </a:t>
            </a:r>
            <a:r>
              <a:rPr lang="en-US" sz="3200" dirty="0" smtClean="0">
                <a:solidFill>
                  <a:srgbClr val="FF0000"/>
                </a:solidFill>
              </a:rPr>
              <a:t>the author</a:t>
            </a:r>
            <a:r>
              <a:rPr lang="en-US" sz="3200" dirty="0" smtClean="0"/>
              <a:t>.</a:t>
            </a:r>
          </a:p>
          <a:p>
            <a:pPr marL="347663" lvl="1" indent="0">
              <a:lnSpc>
                <a:spcPts val="3400"/>
              </a:lnSpc>
              <a:spcBef>
                <a:spcPts val="600"/>
              </a:spcBef>
              <a:spcAft>
                <a:spcPts val="1200"/>
              </a:spcAft>
              <a:buNone/>
            </a:pPr>
            <a:r>
              <a:rPr lang="en-US" sz="3200" u="sng" dirty="0" smtClean="0"/>
              <a:t>2 Peter 1:20</a:t>
            </a:r>
            <a:r>
              <a:rPr lang="en-US" sz="3200" dirty="0" smtClean="0"/>
              <a:t> But </a:t>
            </a:r>
            <a:r>
              <a:rPr lang="en-US" sz="3200" dirty="0"/>
              <a:t>know this first of all, that no prophecy of Scripture is a matter of </a:t>
            </a:r>
            <a:r>
              <a:rPr lang="en-US" sz="3200" dirty="0">
                <a:solidFill>
                  <a:srgbClr val="FF0000"/>
                </a:solidFill>
              </a:rPr>
              <a:t>one’s own </a:t>
            </a:r>
            <a:r>
              <a:rPr lang="en-US" sz="3200" dirty="0" smtClean="0">
                <a:solidFill>
                  <a:srgbClr val="FF0000"/>
                </a:solidFill>
              </a:rPr>
              <a:t>interpretation</a:t>
            </a:r>
            <a:r>
              <a:rPr lang="en-US" sz="3200" dirty="0" smtClean="0"/>
              <a:t>…</a:t>
            </a:r>
          </a:p>
          <a:p>
            <a:pPr marL="347663" indent="-347663">
              <a:lnSpc>
                <a:spcPts val="3400"/>
              </a:lnSpc>
              <a:spcBef>
                <a:spcPts val="600"/>
              </a:spcBef>
              <a:spcAft>
                <a:spcPts val="1200"/>
              </a:spcAft>
              <a:buNone/>
            </a:pPr>
            <a:r>
              <a:rPr lang="en-US" sz="3200" dirty="0" smtClean="0"/>
              <a:t>2. Applications can be many, but they must be logically connected to the meaning of the text.</a:t>
            </a:r>
          </a:p>
          <a:p>
            <a:pPr marL="347663" indent="0">
              <a:lnSpc>
                <a:spcPts val="3400"/>
              </a:lnSpc>
              <a:spcBef>
                <a:spcPts val="600"/>
              </a:spcBef>
              <a:spcAft>
                <a:spcPts val="1200"/>
              </a:spcAft>
              <a:buNone/>
            </a:pPr>
            <a:r>
              <a:rPr lang="en-US" sz="3200" dirty="0" smtClean="0"/>
              <a:t>Example: Isaiah 17:10</a:t>
            </a:r>
            <a:endParaRPr lang="en-US" sz="3200" dirty="0"/>
          </a:p>
        </p:txBody>
      </p:sp>
      <p:sp>
        <p:nvSpPr>
          <p:cNvPr id="3" name="Title 2"/>
          <p:cNvSpPr>
            <a:spLocks noGrp="1"/>
          </p:cNvSpPr>
          <p:nvPr>
            <p:ph type="title"/>
          </p:nvPr>
        </p:nvSpPr>
        <p:spPr/>
        <p:txBody>
          <a:bodyPr>
            <a:normAutofit fontScale="90000"/>
          </a:bodyPr>
          <a:lstStyle/>
          <a:p>
            <a:r>
              <a:rPr lang="en-US" dirty="0" smtClean="0"/>
              <a:t>What Kind of Preaching Should We Tolerate?</a:t>
            </a:r>
            <a:endParaRPr lang="en-US" dirty="0"/>
          </a:p>
        </p:txBody>
      </p:sp>
    </p:spTree>
    <p:extLst>
      <p:ext uri="{BB962C8B-B14F-4D97-AF65-F5344CB8AC3E}">
        <p14:creationId xmlns:p14="http://schemas.microsoft.com/office/powerpoint/2010/main" val="37728089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72000"/>
          </a:xfrm>
        </p:spPr>
        <p:txBody>
          <a:bodyPr>
            <a:normAutofit/>
          </a:bodyPr>
          <a:lstStyle/>
          <a:p>
            <a:pPr marL="0" indent="0">
              <a:lnSpc>
                <a:spcPts val="3200"/>
              </a:lnSpc>
              <a:buNone/>
            </a:pPr>
            <a:r>
              <a:rPr lang="en-US" sz="3200" b="1" dirty="0" smtClean="0"/>
              <a:t>What role, if any, does the Mosaic Law play in a Christian’s life today?</a:t>
            </a:r>
          </a:p>
          <a:p>
            <a:pPr marL="0" indent="0">
              <a:lnSpc>
                <a:spcPts val="3200"/>
              </a:lnSpc>
              <a:buNone/>
            </a:pPr>
            <a:endParaRPr lang="en-US" sz="3200" b="1" dirty="0"/>
          </a:p>
          <a:p>
            <a:pPr marL="401638" indent="-401638">
              <a:lnSpc>
                <a:spcPts val="3200"/>
              </a:lnSpc>
              <a:spcBef>
                <a:spcPts val="0"/>
              </a:spcBef>
              <a:spcAft>
                <a:spcPts val="1200"/>
              </a:spcAft>
              <a:buNone/>
            </a:pPr>
            <a:r>
              <a:rPr lang="en-US" sz="3200" dirty="0" smtClean="0"/>
              <a:t>1. Continuity and discontinuity between covenants</a:t>
            </a:r>
          </a:p>
          <a:p>
            <a:pPr marL="401638" indent="-401638">
              <a:lnSpc>
                <a:spcPts val="3200"/>
              </a:lnSpc>
              <a:spcBef>
                <a:spcPts val="0"/>
              </a:spcBef>
              <a:spcAft>
                <a:spcPts val="1200"/>
              </a:spcAft>
              <a:buNone/>
            </a:pPr>
            <a:r>
              <a:rPr lang="en-US" sz="3200" dirty="0" smtClean="0"/>
              <a:t>2. Two systems in contrast: Flesh and Spirit</a:t>
            </a:r>
          </a:p>
          <a:p>
            <a:pPr marL="401638" indent="-401638">
              <a:lnSpc>
                <a:spcPts val="3200"/>
              </a:lnSpc>
              <a:spcBef>
                <a:spcPts val="0"/>
              </a:spcBef>
              <a:spcAft>
                <a:spcPts val="1200"/>
              </a:spcAft>
              <a:buNone/>
            </a:pPr>
            <a:r>
              <a:rPr lang="en-US" sz="3200" dirty="0" smtClean="0"/>
              <a:t>3. Sanctification: In the Spirit</a:t>
            </a:r>
            <a:endParaRPr lang="en-US" sz="3200"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33738014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759" y="152400"/>
            <a:ext cx="8382000" cy="838200"/>
          </a:xfrm>
        </p:spPr>
        <p:txBody>
          <a:bodyPr>
            <a:noAutofit/>
          </a:bodyPr>
          <a:lstStyle/>
          <a:p>
            <a:r>
              <a:rPr lang="en-US" sz="3000" dirty="0" smtClean="0">
                <a:effectLst/>
              </a:rPr>
              <a:t>What Role Does the Law Play in the Believer’s Life?</a:t>
            </a:r>
            <a:endParaRPr lang="en-US" sz="3000" dirty="0">
              <a:effectLst/>
            </a:endParaRPr>
          </a:p>
        </p:txBody>
      </p:sp>
      <p:sp>
        <p:nvSpPr>
          <p:cNvPr id="3" name="Oval 2"/>
          <p:cNvSpPr/>
          <p:nvPr/>
        </p:nvSpPr>
        <p:spPr>
          <a:xfrm>
            <a:off x="770963" y="2128510"/>
            <a:ext cx="2801471" cy="252478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70964" y="3129290"/>
            <a:ext cx="2801471" cy="523220"/>
          </a:xfrm>
          <a:prstGeom prst="rect">
            <a:avLst/>
          </a:prstGeom>
          <a:noFill/>
        </p:spPr>
        <p:txBody>
          <a:bodyPr wrap="square" rtlCol="0">
            <a:spAutoFit/>
          </a:bodyPr>
          <a:lstStyle/>
          <a:p>
            <a:r>
              <a:rPr lang="en-US" sz="2800" dirty="0" smtClean="0">
                <a:solidFill>
                  <a:srgbClr val="FF0000"/>
                </a:solidFill>
                <a:latin typeface="Arial" panose="020B0604020202020204" pitchFamily="34" charset="0"/>
                <a:cs typeface="Arial" panose="020B0604020202020204" pitchFamily="34" charset="0"/>
              </a:rPr>
              <a:t>The Mosaic Law</a:t>
            </a:r>
            <a:endParaRPr lang="en-US" sz="2800" dirty="0">
              <a:solidFill>
                <a:srgbClr val="FF0000"/>
              </a:solidFill>
              <a:latin typeface="Arial" panose="020B0604020202020204" pitchFamily="34" charset="0"/>
              <a:cs typeface="Arial" panose="020B0604020202020204" pitchFamily="34" charset="0"/>
            </a:endParaRPr>
          </a:p>
        </p:txBody>
      </p:sp>
      <p:cxnSp>
        <p:nvCxnSpPr>
          <p:cNvPr id="6" name="Straight Arrow Connector 5"/>
          <p:cNvCxnSpPr/>
          <p:nvPr/>
        </p:nvCxnSpPr>
        <p:spPr>
          <a:xfrm flipV="1">
            <a:off x="3429000" y="2123420"/>
            <a:ext cx="1447800" cy="54358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876800" y="1600200"/>
            <a:ext cx="38100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1. Binding function</a:t>
            </a:r>
            <a:endParaRPr lang="en-US" sz="2800" dirty="0">
              <a:latin typeface="Arial" panose="020B0604020202020204" pitchFamily="34" charset="0"/>
              <a:cs typeface="Arial" panose="020B0604020202020204" pitchFamily="34" charset="0"/>
            </a:endParaRPr>
          </a:p>
        </p:txBody>
      </p:sp>
      <p:cxnSp>
        <p:nvCxnSpPr>
          <p:cNvPr id="10" name="Straight Connector 9"/>
          <p:cNvCxnSpPr/>
          <p:nvPr/>
        </p:nvCxnSpPr>
        <p:spPr>
          <a:xfrm>
            <a:off x="5791200" y="1219200"/>
            <a:ext cx="1143000" cy="117601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5930153" y="1391671"/>
            <a:ext cx="1095935" cy="94027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715871" y="3367462"/>
            <a:ext cx="1707776"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334000" y="3129290"/>
            <a:ext cx="3810000"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Revelatory function</a:t>
            </a:r>
            <a:endParaRPr lang="en-US" sz="2800" dirty="0">
              <a:latin typeface="Arial" panose="020B0604020202020204" pitchFamily="34" charset="0"/>
              <a:cs typeface="Arial" panose="020B0604020202020204" pitchFamily="34" charset="0"/>
            </a:endParaRPr>
          </a:p>
        </p:txBody>
      </p:sp>
      <p:cxnSp>
        <p:nvCxnSpPr>
          <p:cNvPr id="17" name="Straight Arrow Connector 16"/>
          <p:cNvCxnSpPr/>
          <p:nvPr/>
        </p:nvCxnSpPr>
        <p:spPr>
          <a:xfrm>
            <a:off x="3429000" y="4114800"/>
            <a:ext cx="1905000" cy="5334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311588" y="4381500"/>
            <a:ext cx="4356847"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3. Instructional function</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02184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1000"/>
                                        <p:tgtEl>
                                          <p:spTgt spid="19"/>
                                        </p:tgtEl>
                                      </p:cBhvr>
                                    </p:animEffect>
                                    <p:anim calcmode="lin" valueType="num">
                                      <p:cBhvr>
                                        <p:cTn id="45" dur="1000" fill="hold"/>
                                        <p:tgtEl>
                                          <p:spTgt spid="19"/>
                                        </p:tgtEl>
                                        <p:attrNameLst>
                                          <p:attrName>ppt_x</p:attrName>
                                        </p:attrNameLst>
                                      </p:cBhvr>
                                      <p:tavLst>
                                        <p:tav tm="0">
                                          <p:val>
                                            <p:strVal val="#ppt_x"/>
                                          </p:val>
                                        </p:tav>
                                        <p:tav tm="100000">
                                          <p:val>
                                            <p:strVal val="#ppt_x"/>
                                          </p:val>
                                        </p:tav>
                                      </p:tavLst>
                                    </p:anim>
                                    <p:anim calcmode="lin" valueType="num">
                                      <p:cBhvr>
                                        <p:cTn id="4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Continuity and Discontinuity</a:t>
            </a:r>
            <a:endParaRPr lang="en-US" dirty="0"/>
          </a:p>
        </p:txBody>
      </p:sp>
      <p:sp>
        <p:nvSpPr>
          <p:cNvPr id="3" name="Oval 2"/>
          <p:cNvSpPr/>
          <p:nvPr/>
        </p:nvSpPr>
        <p:spPr>
          <a:xfrm>
            <a:off x="838200" y="1443318"/>
            <a:ext cx="2286000" cy="2057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943600" y="1447800"/>
            <a:ext cx="2286000" cy="2057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66800" y="1994964"/>
            <a:ext cx="1828800" cy="954107"/>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Mosaic Covenant</a:t>
            </a:r>
            <a:endParaRPr lang="en-US" sz="2800" dirty="0">
              <a:latin typeface="Arial" panose="020B0604020202020204" pitchFamily="34" charset="0"/>
              <a:cs typeface="Arial" panose="020B0604020202020204" pitchFamily="34" charset="0"/>
            </a:endParaRPr>
          </a:p>
        </p:txBody>
      </p:sp>
      <p:sp>
        <p:nvSpPr>
          <p:cNvPr id="6" name="TextBox 5"/>
          <p:cNvSpPr txBox="1"/>
          <p:nvPr/>
        </p:nvSpPr>
        <p:spPr>
          <a:xfrm>
            <a:off x="6324600" y="1915154"/>
            <a:ext cx="2133600" cy="954107"/>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New Covenant</a:t>
            </a:r>
            <a:endParaRPr lang="en-US" sz="2800" dirty="0">
              <a:latin typeface="Arial" panose="020B0604020202020204" pitchFamily="34" charset="0"/>
              <a:cs typeface="Arial" panose="020B0604020202020204" pitchFamily="34" charset="0"/>
            </a:endParaRPr>
          </a:p>
        </p:txBody>
      </p:sp>
      <p:sp>
        <p:nvSpPr>
          <p:cNvPr id="7" name="TextBox 6"/>
          <p:cNvSpPr txBox="1"/>
          <p:nvPr/>
        </p:nvSpPr>
        <p:spPr>
          <a:xfrm>
            <a:off x="3124200" y="2607651"/>
            <a:ext cx="2702859"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2. Discontinuity</a:t>
            </a:r>
            <a:endParaRPr lang="en-US" sz="2800" dirty="0">
              <a:latin typeface="Arial" panose="020B0604020202020204" pitchFamily="34" charset="0"/>
              <a:cs typeface="Arial" panose="020B0604020202020204" pitchFamily="34" charset="0"/>
            </a:endParaRPr>
          </a:p>
        </p:txBody>
      </p:sp>
      <p:cxnSp>
        <p:nvCxnSpPr>
          <p:cNvPr id="9" name="Straight Arrow Connector 8"/>
          <p:cNvCxnSpPr/>
          <p:nvPr/>
        </p:nvCxnSpPr>
        <p:spPr>
          <a:xfrm>
            <a:off x="5082988" y="2100390"/>
            <a:ext cx="1241612"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66800" y="1219200"/>
            <a:ext cx="1828800" cy="25146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434353" y="1311247"/>
            <a:ext cx="1272988" cy="233050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25588" y="1838780"/>
            <a:ext cx="23622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1. Continuity</a:t>
            </a:r>
            <a:endParaRPr lang="en-US" sz="2800" dirty="0">
              <a:latin typeface="Arial" panose="020B0604020202020204" pitchFamily="34" charset="0"/>
              <a:cs typeface="Arial" panose="020B0604020202020204" pitchFamily="34" charset="0"/>
            </a:endParaRPr>
          </a:p>
        </p:txBody>
      </p:sp>
      <p:cxnSp>
        <p:nvCxnSpPr>
          <p:cNvPr id="19" name="Straight Arrow Connector 18"/>
          <p:cNvCxnSpPr/>
          <p:nvPr/>
        </p:nvCxnSpPr>
        <p:spPr>
          <a:xfrm flipH="1">
            <a:off x="2640106" y="2849498"/>
            <a:ext cx="609600"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4105597"/>
            <a:ext cx="8686800" cy="553998"/>
          </a:xfrm>
          <a:prstGeom prst="rect">
            <a:avLst/>
          </a:prstGeom>
          <a:noFill/>
        </p:spPr>
        <p:txBody>
          <a:bodyPr wrap="square" rtlCol="0">
            <a:spAutoFit/>
          </a:bodyPr>
          <a:lstStyle/>
          <a:p>
            <a:r>
              <a:rPr lang="en-US" sz="3000" dirty="0" smtClean="0">
                <a:latin typeface="Calibri" panose="020F0502020204030204" pitchFamily="34" charset="0"/>
                <a:cs typeface="Arial" panose="020B0604020202020204" pitchFamily="34" charset="0"/>
              </a:rPr>
              <a:t>1. Sabbath rest (Old – Saturday)     (New – In Christ)</a:t>
            </a:r>
            <a:endParaRPr lang="en-US" sz="3000" dirty="0">
              <a:latin typeface="Calibri" panose="020F0502020204030204" pitchFamily="34" charset="0"/>
              <a:cs typeface="Arial" panose="020B0604020202020204" pitchFamily="34" charset="0"/>
            </a:endParaRPr>
          </a:p>
        </p:txBody>
      </p:sp>
      <p:sp>
        <p:nvSpPr>
          <p:cNvPr id="25" name="TextBox 24"/>
          <p:cNvSpPr txBox="1"/>
          <p:nvPr/>
        </p:nvSpPr>
        <p:spPr>
          <a:xfrm>
            <a:off x="228600" y="4790182"/>
            <a:ext cx="8686800" cy="553998"/>
          </a:xfrm>
          <a:prstGeom prst="rect">
            <a:avLst/>
          </a:prstGeom>
          <a:noFill/>
        </p:spPr>
        <p:txBody>
          <a:bodyPr wrap="square" rtlCol="0">
            <a:spAutoFit/>
          </a:bodyPr>
          <a:lstStyle/>
          <a:p>
            <a:r>
              <a:rPr lang="en-US" sz="3000" dirty="0" smtClean="0">
                <a:latin typeface="Calibri" panose="020F0502020204030204" pitchFamily="34" charset="0"/>
                <a:cs typeface="Arial" panose="020B0604020202020204" pitchFamily="34" charset="0"/>
              </a:rPr>
              <a:t>2. Circumcision (Old – 8 days old)  (New – In Christ)</a:t>
            </a:r>
            <a:endParaRPr lang="en-US" sz="3000" dirty="0">
              <a:latin typeface="Calibri" panose="020F0502020204030204" pitchFamily="34" charset="0"/>
              <a:cs typeface="Arial" panose="020B0604020202020204" pitchFamily="34" charset="0"/>
            </a:endParaRPr>
          </a:p>
        </p:txBody>
      </p:sp>
      <p:sp>
        <p:nvSpPr>
          <p:cNvPr id="26" name="TextBox 25"/>
          <p:cNvSpPr txBox="1"/>
          <p:nvPr/>
        </p:nvSpPr>
        <p:spPr>
          <a:xfrm>
            <a:off x="228600" y="5465802"/>
            <a:ext cx="8915400" cy="553998"/>
          </a:xfrm>
          <a:prstGeom prst="rect">
            <a:avLst/>
          </a:prstGeom>
          <a:noFill/>
        </p:spPr>
        <p:txBody>
          <a:bodyPr wrap="square" rtlCol="0">
            <a:spAutoFit/>
          </a:bodyPr>
          <a:lstStyle/>
          <a:p>
            <a:r>
              <a:rPr lang="en-US" sz="3000" dirty="0">
                <a:latin typeface="Calibri" panose="020F0502020204030204" pitchFamily="34" charset="0"/>
                <a:cs typeface="Arial" panose="020B0604020202020204" pitchFamily="34" charset="0"/>
              </a:rPr>
              <a:t>3</a:t>
            </a:r>
            <a:r>
              <a:rPr lang="en-US" sz="3000" dirty="0" smtClean="0">
                <a:latin typeface="Calibri" panose="020F0502020204030204" pitchFamily="34" charset="0"/>
                <a:cs typeface="Arial" panose="020B0604020202020204" pitchFamily="34" charset="0"/>
              </a:rPr>
              <a:t>. Food laws (Old – certain unclean)  (New – all clean)</a:t>
            </a:r>
            <a:endParaRPr lang="en-US" sz="3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52814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right)">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1000"/>
                                        <p:tgtEl>
                                          <p:spTgt spid="24"/>
                                        </p:tgtEl>
                                      </p:cBhvr>
                                    </p:animEffect>
                                    <p:anim calcmode="lin" valueType="num">
                                      <p:cBhvr>
                                        <p:cTn id="32" dur="1000" fill="hold"/>
                                        <p:tgtEl>
                                          <p:spTgt spid="24"/>
                                        </p:tgtEl>
                                        <p:attrNameLst>
                                          <p:attrName>ppt_x</p:attrName>
                                        </p:attrNameLst>
                                      </p:cBhvr>
                                      <p:tavLst>
                                        <p:tav tm="0">
                                          <p:val>
                                            <p:strVal val="#ppt_x"/>
                                          </p:val>
                                        </p:tav>
                                        <p:tav tm="100000">
                                          <p:val>
                                            <p:strVal val="#ppt_x"/>
                                          </p:val>
                                        </p:tav>
                                      </p:tavLst>
                                    </p:anim>
                                    <p:anim calcmode="lin" valueType="num">
                                      <p:cBhvr>
                                        <p:cTn id="3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1000"/>
                                        <p:tgtEl>
                                          <p:spTgt spid="25"/>
                                        </p:tgtEl>
                                      </p:cBhvr>
                                    </p:animEffect>
                                    <p:anim calcmode="lin" valueType="num">
                                      <p:cBhvr>
                                        <p:cTn id="39" dur="1000" fill="hold"/>
                                        <p:tgtEl>
                                          <p:spTgt spid="25"/>
                                        </p:tgtEl>
                                        <p:attrNameLst>
                                          <p:attrName>ppt_x</p:attrName>
                                        </p:attrNameLst>
                                      </p:cBhvr>
                                      <p:tavLst>
                                        <p:tav tm="0">
                                          <p:val>
                                            <p:strVal val="#ppt_x"/>
                                          </p:val>
                                        </p:tav>
                                        <p:tav tm="100000">
                                          <p:val>
                                            <p:strVal val="#ppt_x"/>
                                          </p:val>
                                        </p:tav>
                                      </p:tavLst>
                                    </p:anim>
                                    <p:anim calcmode="lin" valueType="num">
                                      <p:cBhvr>
                                        <p:cTn id="4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24" grpId="0"/>
      <p:bldP spid="25"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876801"/>
          </a:xfrm>
        </p:spPr>
        <p:txBody>
          <a:bodyPr>
            <a:noAutofit/>
          </a:bodyPr>
          <a:lstStyle/>
          <a:p>
            <a:pPr marL="0" indent="0">
              <a:lnSpc>
                <a:spcPts val="3200"/>
              </a:lnSpc>
              <a:spcBef>
                <a:spcPts val="0"/>
              </a:spcBef>
              <a:spcAft>
                <a:spcPts val="600"/>
              </a:spcAft>
              <a:buNone/>
            </a:pPr>
            <a:r>
              <a:rPr lang="en-US" sz="3000" u="sng" dirty="0" smtClean="0"/>
              <a:t>Hebrews 4:2-3</a:t>
            </a:r>
            <a:r>
              <a:rPr lang="en-US" sz="3000" dirty="0" smtClean="0"/>
              <a:t> </a:t>
            </a:r>
            <a:r>
              <a:rPr lang="en-US" sz="3000" dirty="0"/>
              <a:t>For indeed we have had good news preached to us, just as they also; but the word they heard did not profit them, because it was not united by faith in those who heard.  </a:t>
            </a:r>
            <a:r>
              <a:rPr lang="en-US" sz="3000" u="sng" dirty="0"/>
              <a:t>3</a:t>
            </a:r>
            <a:r>
              <a:rPr lang="en-US" sz="3000" dirty="0"/>
              <a:t> </a:t>
            </a:r>
            <a:r>
              <a:rPr lang="en-US" sz="3000" dirty="0">
                <a:solidFill>
                  <a:srgbClr val="FF0000"/>
                </a:solidFill>
              </a:rPr>
              <a:t>For we who have believed enter that rest,</a:t>
            </a:r>
            <a:r>
              <a:rPr lang="en-US" sz="3000" dirty="0"/>
              <a:t> just as He has said, “AS I SWORE IN MY WRATH, THEY SHALL NOT ENTER MY REST,” although His works were finished from the foundation of the world. </a:t>
            </a:r>
            <a:endParaRPr lang="en-US" sz="3000" dirty="0" smtClean="0"/>
          </a:p>
          <a:p>
            <a:pPr marL="0" indent="0">
              <a:lnSpc>
                <a:spcPts val="3200"/>
              </a:lnSpc>
              <a:spcBef>
                <a:spcPts val="0"/>
              </a:spcBef>
              <a:spcAft>
                <a:spcPts val="600"/>
              </a:spcAft>
              <a:buNone/>
            </a:pPr>
            <a:r>
              <a:rPr lang="en-US" sz="3000" u="sng" dirty="0" smtClean="0"/>
              <a:t>Colossians 2:16-17 (</a:t>
            </a:r>
            <a:r>
              <a:rPr lang="en-US" sz="3000" dirty="0" smtClean="0"/>
              <a:t>NET) </a:t>
            </a:r>
            <a:r>
              <a:rPr lang="en-US" sz="3000" dirty="0"/>
              <a:t>Therefore do not let anyone judge you with respect to food or drink, or in the matter of a feast, new moon, or </a:t>
            </a:r>
            <a:r>
              <a:rPr lang="en-US" sz="3000" dirty="0">
                <a:solidFill>
                  <a:srgbClr val="FF0000"/>
                </a:solidFill>
              </a:rPr>
              <a:t>Sabbath </a:t>
            </a:r>
            <a:r>
              <a:rPr lang="en-US" sz="3000" dirty="0" smtClean="0">
                <a:solidFill>
                  <a:srgbClr val="FF0000"/>
                </a:solidFill>
              </a:rPr>
              <a:t>days</a:t>
            </a:r>
            <a:r>
              <a:rPr lang="en-US" sz="3000" dirty="0" smtClean="0"/>
              <a:t> </a:t>
            </a:r>
            <a:r>
              <a:rPr lang="en-US" sz="3000" dirty="0"/>
              <a:t>these are only the shadow of the things to come, but the reality is Christ! </a:t>
            </a:r>
            <a:endParaRPr lang="en-US" dirty="0"/>
          </a:p>
        </p:txBody>
      </p:sp>
      <p:sp>
        <p:nvSpPr>
          <p:cNvPr id="3" name="Title 2"/>
          <p:cNvSpPr>
            <a:spLocks noGrp="1"/>
          </p:cNvSpPr>
          <p:nvPr>
            <p:ph type="title"/>
          </p:nvPr>
        </p:nvSpPr>
        <p:spPr/>
        <p:txBody>
          <a:bodyPr/>
          <a:lstStyle/>
          <a:p>
            <a:r>
              <a:rPr lang="en-US" dirty="0" smtClean="0"/>
              <a:t>Sabbath Rest in Christ</a:t>
            </a:r>
            <a:endParaRPr lang="en-US" dirty="0"/>
          </a:p>
        </p:txBody>
      </p:sp>
      <p:cxnSp>
        <p:nvCxnSpPr>
          <p:cNvPr id="6" name="Straight Connector 5"/>
          <p:cNvCxnSpPr/>
          <p:nvPr/>
        </p:nvCxnSpPr>
        <p:spPr>
          <a:xfrm>
            <a:off x="5638800" y="4800600"/>
            <a:ext cx="2971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 y="5202936"/>
            <a:ext cx="1524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4752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458200" cy="4876801"/>
          </a:xfrm>
        </p:spPr>
        <p:txBody>
          <a:bodyPr>
            <a:normAutofit/>
          </a:bodyPr>
          <a:lstStyle/>
          <a:p>
            <a:pPr marL="0" indent="0">
              <a:buNone/>
            </a:pPr>
            <a:r>
              <a:rPr lang="en-US" sz="3000" u="sng" dirty="0" smtClean="0"/>
              <a:t>Romans 8:3-4</a:t>
            </a:r>
            <a:r>
              <a:rPr lang="en-US" sz="3000" dirty="0" smtClean="0"/>
              <a:t> </a:t>
            </a:r>
            <a:r>
              <a:rPr lang="en-US" sz="3000" dirty="0"/>
              <a:t>For what the Law could not do, weak as it was through the flesh, God did: sending His own Son in the likeness of sinful flesh and as an offering for sin, He condemned sin in the flesh,  </a:t>
            </a:r>
            <a:r>
              <a:rPr lang="en-US" sz="3000" u="sng" dirty="0"/>
              <a:t>4</a:t>
            </a:r>
            <a:r>
              <a:rPr lang="en-US" sz="3000" dirty="0"/>
              <a:t> so that the requirement of the Law might be fulfilled in us, who do not </a:t>
            </a:r>
            <a:r>
              <a:rPr lang="en-US" sz="3000" dirty="0">
                <a:solidFill>
                  <a:srgbClr val="FF0000"/>
                </a:solidFill>
              </a:rPr>
              <a:t>walk according to the flesh</a:t>
            </a:r>
            <a:r>
              <a:rPr lang="en-US" sz="3000" dirty="0"/>
              <a:t> but </a:t>
            </a:r>
            <a:r>
              <a:rPr lang="en-US" sz="3000" dirty="0">
                <a:solidFill>
                  <a:srgbClr val="FF0000"/>
                </a:solidFill>
              </a:rPr>
              <a:t>according to the Spirit</a:t>
            </a:r>
            <a:r>
              <a:rPr lang="en-US" sz="3000" dirty="0"/>
              <a:t>. </a:t>
            </a:r>
          </a:p>
        </p:txBody>
      </p:sp>
      <p:sp>
        <p:nvSpPr>
          <p:cNvPr id="3" name="Title 2"/>
          <p:cNvSpPr>
            <a:spLocks noGrp="1"/>
          </p:cNvSpPr>
          <p:nvPr>
            <p:ph type="title"/>
          </p:nvPr>
        </p:nvSpPr>
        <p:spPr/>
        <p:txBody>
          <a:bodyPr/>
          <a:lstStyle/>
          <a:p>
            <a:r>
              <a:rPr lang="en-US" dirty="0" smtClean="0"/>
              <a:t>Two Systems in Contrast</a:t>
            </a:r>
            <a:endParaRPr lang="en-US" dirty="0"/>
          </a:p>
        </p:txBody>
      </p:sp>
      <p:sp>
        <p:nvSpPr>
          <p:cNvPr id="4" name="Oval 3"/>
          <p:cNvSpPr/>
          <p:nvPr/>
        </p:nvSpPr>
        <p:spPr>
          <a:xfrm>
            <a:off x="1828800" y="4110318"/>
            <a:ext cx="2286000" cy="2057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257800" y="4114800"/>
            <a:ext cx="2286000" cy="2057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362200" y="4435896"/>
            <a:ext cx="1219200" cy="523220"/>
          </a:xfrm>
          <a:prstGeom prst="rect">
            <a:avLst/>
          </a:prstGeom>
          <a:noFill/>
        </p:spPr>
        <p:txBody>
          <a:bodyPr wrap="square" rtlCol="0">
            <a:spAutoFit/>
          </a:bodyPr>
          <a:lstStyle/>
          <a:p>
            <a:r>
              <a:rPr lang="en-US" sz="2800" dirty="0" smtClean="0">
                <a:solidFill>
                  <a:srgbClr val="FF0000"/>
                </a:solidFill>
                <a:latin typeface="Arial" panose="020B0604020202020204" pitchFamily="34" charset="0"/>
                <a:cs typeface="Arial" panose="020B0604020202020204" pitchFamily="34" charset="0"/>
              </a:rPr>
              <a:t>Flesh</a:t>
            </a:r>
            <a:endParaRPr lang="en-US" sz="2800" dirty="0">
              <a:solidFill>
                <a:srgbClr val="FF0000"/>
              </a:solidFill>
              <a:latin typeface="Arial" panose="020B0604020202020204" pitchFamily="34" charset="0"/>
              <a:cs typeface="Arial" panose="020B0604020202020204" pitchFamily="34" charset="0"/>
            </a:endParaRPr>
          </a:p>
        </p:txBody>
      </p:sp>
      <p:sp>
        <p:nvSpPr>
          <p:cNvPr id="7" name="TextBox 6"/>
          <p:cNvSpPr txBox="1"/>
          <p:nvPr/>
        </p:nvSpPr>
        <p:spPr>
          <a:xfrm>
            <a:off x="5827059" y="4440840"/>
            <a:ext cx="1219200" cy="523220"/>
          </a:xfrm>
          <a:prstGeom prst="rect">
            <a:avLst/>
          </a:prstGeom>
          <a:noFill/>
        </p:spPr>
        <p:txBody>
          <a:bodyPr wrap="square" rtlCol="0">
            <a:spAutoFit/>
          </a:bodyPr>
          <a:lstStyle/>
          <a:p>
            <a:r>
              <a:rPr lang="en-US" sz="2800" dirty="0" smtClean="0">
                <a:solidFill>
                  <a:srgbClr val="FF0000"/>
                </a:solidFill>
                <a:latin typeface="Arial" panose="020B0604020202020204" pitchFamily="34" charset="0"/>
                <a:cs typeface="Arial" panose="020B0604020202020204" pitchFamily="34" charset="0"/>
              </a:rPr>
              <a:t>Spirit</a:t>
            </a:r>
            <a:endParaRPr lang="en-US" sz="2800" dirty="0">
              <a:solidFill>
                <a:srgbClr val="FF0000"/>
              </a:solidFill>
              <a:latin typeface="Arial" panose="020B0604020202020204" pitchFamily="34" charset="0"/>
              <a:cs typeface="Arial" panose="020B0604020202020204" pitchFamily="34" charset="0"/>
            </a:endParaRPr>
          </a:p>
        </p:txBody>
      </p:sp>
      <p:sp>
        <p:nvSpPr>
          <p:cNvPr id="8" name="TextBox 7"/>
          <p:cNvSpPr txBox="1"/>
          <p:nvPr/>
        </p:nvSpPr>
        <p:spPr>
          <a:xfrm>
            <a:off x="2286000" y="4970784"/>
            <a:ext cx="13716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“works”</a:t>
            </a:r>
            <a:endParaRPr lang="en-US" sz="2800" dirty="0">
              <a:latin typeface="Arial" panose="020B0604020202020204" pitchFamily="34" charset="0"/>
              <a:cs typeface="Arial" panose="020B0604020202020204" pitchFamily="34" charset="0"/>
            </a:endParaRPr>
          </a:p>
        </p:txBody>
      </p:sp>
      <p:sp>
        <p:nvSpPr>
          <p:cNvPr id="9" name="TextBox 8"/>
          <p:cNvSpPr txBox="1"/>
          <p:nvPr/>
        </p:nvSpPr>
        <p:spPr>
          <a:xfrm>
            <a:off x="5827059" y="4970784"/>
            <a:ext cx="13716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“faith”</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52031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572500" cy="4876801"/>
          </a:xfrm>
        </p:spPr>
        <p:txBody>
          <a:bodyPr>
            <a:noAutofit/>
          </a:bodyPr>
          <a:lstStyle/>
          <a:p>
            <a:pPr marL="0" indent="0">
              <a:buNone/>
            </a:pPr>
            <a:r>
              <a:rPr lang="en-US" sz="3000" u="sng" dirty="0" smtClean="0"/>
              <a:t>Romans 10:1-5</a:t>
            </a:r>
            <a:r>
              <a:rPr lang="en-US" sz="3000" dirty="0" smtClean="0"/>
              <a:t>  Brethren</a:t>
            </a:r>
            <a:r>
              <a:rPr lang="en-US" sz="3000" dirty="0"/>
              <a:t>, my heart’s desire and my prayer to God for them is for their salvation.  </a:t>
            </a:r>
            <a:r>
              <a:rPr lang="en-US" sz="3000" u="sng" dirty="0"/>
              <a:t>2</a:t>
            </a:r>
            <a:r>
              <a:rPr lang="en-US" sz="3000" dirty="0"/>
              <a:t> For I testify about them that they have a zeal for God, but not in accordance with knowledge.  </a:t>
            </a:r>
            <a:r>
              <a:rPr lang="en-US" sz="3000" u="sng" dirty="0"/>
              <a:t>3</a:t>
            </a:r>
            <a:r>
              <a:rPr lang="en-US" sz="3000" dirty="0"/>
              <a:t> For not knowing about God’s righteousness and </a:t>
            </a:r>
            <a:r>
              <a:rPr lang="en-US" sz="3000" dirty="0">
                <a:solidFill>
                  <a:srgbClr val="FF0000"/>
                </a:solidFill>
              </a:rPr>
              <a:t>seeking to establish their own, </a:t>
            </a:r>
            <a:r>
              <a:rPr lang="en-US" sz="3000" dirty="0"/>
              <a:t>they did not subject themselves to the righteousness of God.  </a:t>
            </a:r>
            <a:r>
              <a:rPr lang="en-US" sz="3000" u="sng" dirty="0"/>
              <a:t>4</a:t>
            </a:r>
            <a:r>
              <a:rPr lang="en-US" sz="3000" dirty="0"/>
              <a:t> For Christ is the end of the law for righteousness to everyone who believes.  </a:t>
            </a:r>
            <a:r>
              <a:rPr lang="en-US" sz="3000" dirty="0" smtClean="0"/>
              <a:t/>
            </a:r>
            <a:br>
              <a:rPr lang="en-US" sz="3000" dirty="0" smtClean="0"/>
            </a:br>
            <a:r>
              <a:rPr lang="en-US" sz="3000" u="sng" dirty="0" smtClean="0"/>
              <a:t>5</a:t>
            </a:r>
            <a:r>
              <a:rPr lang="en-US" sz="3000" dirty="0" smtClean="0"/>
              <a:t> </a:t>
            </a:r>
            <a:r>
              <a:rPr lang="en-US" sz="3000" dirty="0"/>
              <a:t>For Moses writes that the man who practices the righteousness which is based on law shall live by that righteousness. </a:t>
            </a:r>
          </a:p>
        </p:txBody>
      </p:sp>
      <p:sp>
        <p:nvSpPr>
          <p:cNvPr id="3" name="Title 2"/>
          <p:cNvSpPr>
            <a:spLocks noGrp="1"/>
          </p:cNvSpPr>
          <p:nvPr>
            <p:ph type="title"/>
          </p:nvPr>
        </p:nvSpPr>
        <p:spPr/>
        <p:txBody>
          <a:bodyPr/>
          <a:lstStyle/>
          <a:p>
            <a:r>
              <a:rPr lang="en-US" dirty="0" smtClean="0"/>
              <a:t>Works: A Self-Made Righteousness</a:t>
            </a:r>
            <a:endParaRPr lang="en-US" dirty="0"/>
          </a:p>
        </p:txBody>
      </p:sp>
      <p:cxnSp>
        <p:nvCxnSpPr>
          <p:cNvPr id="5" name="Straight Connector 4"/>
          <p:cNvCxnSpPr/>
          <p:nvPr/>
        </p:nvCxnSpPr>
        <p:spPr>
          <a:xfrm>
            <a:off x="228600" y="6172200"/>
            <a:ext cx="2362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28600" y="5715000"/>
            <a:ext cx="8458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038600" y="5257800"/>
            <a:ext cx="4114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04923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2999"/>
            <a:ext cx="8686800" cy="5029201"/>
          </a:xfrm>
        </p:spPr>
        <p:txBody>
          <a:bodyPr>
            <a:noAutofit/>
          </a:bodyPr>
          <a:lstStyle/>
          <a:p>
            <a:pPr marL="0" indent="0">
              <a:lnSpc>
                <a:spcPts val="3200"/>
              </a:lnSpc>
              <a:spcBef>
                <a:spcPts val="0"/>
              </a:spcBef>
              <a:spcAft>
                <a:spcPts val="1800"/>
              </a:spcAft>
              <a:buNone/>
            </a:pPr>
            <a:r>
              <a:rPr lang="en-US" sz="2900" u="sng" dirty="0" smtClean="0"/>
              <a:t>Matthew 3:11</a:t>
            </a:r>
            <a:r>
              <a:rPr lang="en-US" sz="2900" dirty="0" smtClean="0"/>
              <a:t> </a:t>
            </a:r>
            <a:r>
              <a:rPr lang="en-US" sz="2900" dirty="0"/>
              <a:t>As for me, I baptize you with water for repentance, but </a:t>
            </a:r>
            <a:r>
              <a:rPr lang="en-US" sz="2900" b="1" dirty="0"/>
              <a:t>He who is coming </a:t>
            </a:r>
            <a:r>
              <a:rPr lang="en-US" sz="2900" dirty="0"/>
              <a:t>after me is mightier than I, and I am not fit to remove His sandals; </a:t>
            </a:r>
            <a:r>
              <a:rPr lang="en-US" sz="2900" dirty="0">
                <a:solidFill>
                  <a:srgbClr val="FF0000"/>
                </a:solidFill>
              </a:rPr>
              <a:t>He will baptize you </a:t>
            </a:r>
            <a:r>
              <a:rPr lang="en-US" sz="2900" dirty="0" smtClean="0">
                <a:solidFill>
                  <a:srgbClr val="FF0000"/>
                </a:solidFill>
              </a:rPr>
              <a:t>with </a:t>
            </a:r>
            <a:r>
              <a:rPr lang="en-US" sz="2900" dirty="0">
                <a:solidFill>
                  <a:srgbClr val="FF0000"/>
                </a:solidFill>
              </a:rPr>
              <a:t>the Holy Spirit and fire</a:t>
            </a:r>
            <a:r>
              <a:rPr lang="en-US" sz="2900" dirty="0"/>
              <a:t>. </a:t>
            </a:r>
            <a:endParaRPr lang="en-US" sz="2900" dirty="0" smtClean="0"/>
          </a:p>
          <a:p>
            <a:pPr marL="0" indent="0">
              <a:lnSpc>
                <a:spcPts val="3200"/>
              </a:lnSpc>
              <a:spcBef>
                <a:spcPts val="0"/>
              </a:spcBef>
              <a:spcAft>
                <a:spcPts val="1800"/>
              </a:spcAft>
              <a:buNone/>
            </a:pPr>
            <a:r>
              <a:rPr lang="en-US" sz="2900" u="sng" dirty="0" smtClean="0"/>
              <a:t>1 Corinthians 12:13</a:t>
            </a:r>
            <a:r>
              <a:rPr lang="en-US" sz="2900" dirty="0" smtClean="0"/>
              <a:t> (NET) </a:t>
            </a:r>
            <a:r>
              <a:rPr lang="en-US" sz="2900" dirty="0">
                <a:solidFill>
                  <a:srgbClr val="FF0000"/>
                </a:solidFill>
              </a:rPr>
              <a:t>For in one Spirit </a:t>
            </a:r>
            <a:r>
              <a:rPr lang="en-US" sz="2900" dirty="0"/>
              <a:t>we were all baptized into one body. Whether Jews or Greeks or slaves or free, we were all made to drink of the one Spirit. </a:t>
            </a:r>
            <a:endParaRPr lang="en-US" sz="2900" dirty="0" smtClean="0"/>
          </a:p>
          <a:p>
            <a:pPr marL="0" indent="0">
              <a:lnSpc>
                <a:spcPts val="3200"/>
              </a:lnSpc>
              <a:spcBef>
                <a:spcPts val="0"/>
              </a:spcBef>
              <a:spcAft>
                <a:spcPts val="1800"/>
              </a:spcAft>
              <a:buNone/>
            </a:pPr>
            <a:r>
              <a:rPr lang="en-US" sz="2900" u="sng" dirty="0" smtClean="0"/>
              <a:t>John 14:26</a:t>
            </a:r>
            <a:r>
              <a:rPr lang="en-US" sz="2900" dirty="0" smtClean="0"/>
              <a:t> But </a:t>
            </a:r>
            <a:r>
              <a:rPr lang="en-US" sz="2900" dirty="0"/>
              <a:t>the Helper</a:t>
            </a:r>
            <a:r>
              <a:rPr lang="en-US" sz="2900" dirty="0">
                <a:solidFill>
                  <a:srgbClr val="FF0000"/>
                </a:solidFill>
              </a:rPr>
              <a:t>, the Holy Spirit</a:t>
            </a:r>
            <a:r>
              <a:rPr lang="en-US" sz="2900" dirty="0"/>
              <a:t>, whom the Father will send in My name, He will teach you all things, and bring to your remembrance all that I said to you. </a:t>
            </a:r>
          </a:p>
          <a:p>
            <a:pPr marL="0" indent="0">
              <a:lnSpc>
                <a:spcPts val="3200"/>
              </a:lnSpc>
              <a:spcBef>
                <a:spcPts val="0"/>
              </a:spcBef>
              <a:spcAft>
                <a:spcPts val="1800"/>
              </a:spcAft>
              <a:buNone/>
            </a:pPr>
            <a:endParaRPr lang="en-US" sz="2900" dirty="0"/>
          </a:p>
        </p:txBody>
      </p:sp>
      <p:sp>
        <p:nvSpPr>
          <p:cNvPr id="3" name="Title 2"/>
          <p:cNvSpPr>
            <a:spLocks noGrp="1"/>
          </p:cNvSpPr>
          <p:nvPr>
            <p:ph type="title"/>
          </p:nvPr>
        </p:nvSpPr>
        <p:spPr/>
        <p:txBody>
          <a:bodyPr/>
          <a:lstStyle/>
          <a:p>
            <a:r>
              <a:rPr lang="en-US" dirty="0" smtClean="0"/>
              <a:t>Life in </a:t>
            </a:r>
            <a:r>
              <a:rPr lang="en-US" dirty="0"/>
              <a:t>t</a:t>
            </a:r>
            <a:r>
              <a:rPr lang="en-US" dirty="0" smtClean="0"/>
              <a:t>he Spirit</a:t>
            </a:r>
            <a:endParaRPr lang="en-US" dirty="0"/>
          </a:p>
        </p:txBody>
      </p:sp>
      <p:sp>
        <p:nvSpPr>
          <p:cNvPr id="4" name="Rectangle 3"/>
          <p:cNvSpPr/>
          <p:nvPr/>
        </p:nvSpPr>
        <p:spPr>
          <a:xfrm>
            <a:off x="4645152" y="5257800"/>
            <a:ext cx="41148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39940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799"/>
            <a:ext cx="8763000" cy="4800601"/>
          </a:xfrm>
        </p:spPr>
        <p:txBody>
          <a:bodyPr>
            <a:noAutofit/>
          </a:bodyPr>
          <a:lstStyle/>
          <a:p>
            <a:pPr marL="0" indent="0">
              <a:lnSpc>
                <a:spcPts val="3200"/>
              </a:lnSpc>
              <a:spcBef>
                <a:spcPts val="0"/>
              </a:spcBef>
              <a:spcAft>
                <a:spcPts val="2400"/>
              </a:spcAft>
              <a:buNone/>
            </a:pPr>
            <a:r>
              <a:rPr lang="en-US" sz="3200" u="sng" dirty="0" smtClean="0"/>
              <a:t>John 17:17-19</a:t>
            </a:r>
            <a:r>
              <a:rPr lang="en-US" sz="3200" dirty="0" smtClean="0"/>
              <a:t> </a:t>
            </a:r>
            <a:r>
              <a:rPr lang="en-US" sz="3200" dirty="0">
                <a:solidFill>
                  <a:srgbClr val="FF0000"/>
                </a:solidFill>
              </a:rPr>
              <a:t>Sanctify them in the truth</a:t>
            </a:r>
            <a:r>
              <a:rPr lang="en-US" sz="3200" dirty="0"/>
              <a:t>; Your word is truth.  </a:t>
            </a:r>
            <a:r>
              <a:rPr lang="en-US" sz="3200" u="sng" dirty="0"/>
              <a:t>18</a:t>
            </a:r>
            <a:r>
              <a:rPr lang="en-US" sz="3200" dirty="0"/>
              <a:t> “As You sent Me into the world, I also have sent them into the world.  </a:t>
            </a:r>
            <a:r>
              <a:rPr lang="en-US" sz="3200" u="sng" dirty="0"/>
              <a:t>19</a:t>
            </a:r>
            <a:r>
              <a:rPr lang="en-US" sz="3200" dirty="0"/>
              <a:t> “For their sakes I sanctify Myself, </a:t>
            </a:r>
            <a:r>
              <a:rPr lang="en-US" sz="3200" dirty="0">
                <a:solidFill>
                  <a:srgbClr val="FF0000"/>
                </a:solidFill>
              </a:rPr>
              <a:t>that they themselves </a:t>
            </a:r>
            <a:r>
              <a:rPr lang="en-US" sz="3200" dirty="0" smtClean="0">
                <a:solidFill>
                  <a:srgbClr val="FF0000"/>
                </a:solidFill>
              </a:rPr>
              <a:t>also </a:t>
            </a:r>
            <a:r>
              <a:rPr lang="en-US" sz="3200" dirty="0">
                <a:solidFill>
                  <a:srgbClr val="FF0000"/>
                </a:solidFill>
              </a:rPr>
              <a:t>may be sanctified in truth</a:t>
            </a:r>
            <a:r>
              <a:rPr lang="en-US" sz="3200" dirty="0"/>
              <a:t>. </a:t>
            </a:r>
          </a:p>
          <a:p>
            <a:pPr marL="0" indent="0">
              <a:lnSpc>
                <a:spcPts val="3200"/>
              </a:lnSpc>
              <a:spcBef>
                <a:spcPts val="0"/>
              </a:spcBef>
              <a:spcAft>
                <a:spcPts val="1200"/>
              </a:spcAft>
              <a:buNone/>
            </a:pPr>
            <a:r>
              <a:rPr lang="en-US" sz="3200" u="sng" dirty="0" smtClean="0"/>
              <a:t>2 Timothy 3:16-17</a:t>
            </a:r>
            <a:r>
              <a:rPr lang="en-US" sz="3200" dirty="0" smtClean="0"/>
              <a:t>  </a:t>
            </a:r>
            <a:r>
              <a:rPr lang="en-US" sz="3200" dirty="0"/>
              <a:t>All Scripture is inspired by God and profitable for teaching, for reproof, for correction, for training in righteousness;  </a:t>
            </a:r>
            <a:r>
              <a:rPr lang="en-US" sz="3200" u="sng" dirty="0"/>
              <a:t>17</a:t>
            </a:r>
            <a:r>
              <a:rPr lang="en-US" sz="3200" dirty="0"/>
              <a:t> so that the man of God may be adequate, equipped </a:t>
            </a:r>
            <a:r>
              <a:rPr lang="en-US" sz="3200" dirty="0">
                <a:solidFill>
                  <a:srgbClr val="FF0000"/>
                </a:solidFill>
              </a:rPr>
              <a:t>for every good work. </a:t>
            </a:r>
          </a:p>
        </p:txBody>
      </p:sp>
      <p:sp>
        <p:nvSpPr>
          <p:cNvPr id="3" name="Title 2"/>
          <p:cNvSpPr>
            <a:spLocks noGrp="1"/>
          </p:cNvSpPr>
          <p:nvPr>
            <p:ph type="title"/>
          </p:nvPr>
        </p:nvSpPr>
        <p:spPr/>
        <p:txBody>
          <a:bodyPr/>
          <a:lstStyle/>
          <a:p>
            <a:r>
              <a:rPr lang="en-US" dirty="0" smtClean="0"/>
              <a:t>The Spirit’s Work: Through the Word</a:t>
            </a:r>
            <a:endParaRPr lang="en-US" dirty="0"/>
          </a:p>
        </p:txBody>
      </p:sp>
      <p:sp>
        <p:nvSpPr>
          <p:cNvPr id="4" name="Rectangle 3"/>
          <p:cNvSpPr/>
          <p:nvPr/>
        </p:nvSpPr>
        <p:spPr>
          <a:xfrm>
            <a:off x="7122638" y="1447799"/>
            <a:ext cx="1868962" cy="43281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429000" y="3733800"/>
            <a:ext cx="5181600" cy="5334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67847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16641</TotalTime>
  <Words>1844</Words>
  <Application>Microsoft Macintosh PowerPoint</Application>
  <PresentationFormat>On-screen Show (4:3)</PresentationFormat>
  <Paragraphs>95</Paragraphs>
  <Slides>10</Slides>
  <Notes>9</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Concourse</vt:lpstr>
      <vt:lpstr>1_Concourse</vt:lpstr>
      <vt:lpstr>The Law and the Gospel</vt:lpstr>
      <vt:lpstr>Agenda</vt:lpstr>
      <vt:lpstr>What Role Does the Law Play in the Believer’s Life?</vt:lpstr>
      <vt:lpstr>Continuity and Discontinuity</vt:lpstr>
      <vt:lpstr>Sabbath Rest in Christ</vt:lpstr>
      <vt:lpstr>Two Systems in Contrast</vt:lpstr>
      <vt:lpstr>Works: A Self-Made Righteousness</vt:lpstr>
      <vt:lpstr>Life in the Spirit</vt:lpstr>
      <vt:lpstr>The Spirit’s Work: Through the Word</vt:lpstr>
      <vt:lpstr>What Kind of Preaching Should We Tolerate?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g.peters1950</cp:lastModifiedBy>
  <cp:revision>450</cp:revision>
  <cp:lastPrinted>2014-11-29T16:37:38Z</cp:lastPrinted>
  <dcterms:created xsi:type="dcterms:W3CDTF">2014-02-05T15:11:40Z</dcterms:created>
  <dcterms:modified xsi:type="dcterms:W3CDTF">2014-11-29T17:18:21Z</dcterms:modified>
</cp:coreProperties>
</file>