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10"/>
  </p:notesMasterIdLst>
  <p:handoutMasterIdLst>
    <p:handoutMasterId r:id="rId11"/>
  </p:handoutMasterIdLst>
  <p:sldIdLst>
    <p:sldId id="256" r:id="rId2"/>
    <p:sldId id="288" r:id="rId3"/>
    <p:sldId id="285" r:id="rId4"/>
    <p:sldId id="287" r:id="rId5"/>
    <p:sldId id="274" r:id="rId6"/>
    <p:sldId id="275" r:id="rId7"/>
    <p:sldId id="281" r:id="rId8"/>
    <p:sldId id="279" r:id="rId9"/>
  </p:sldIdLst>
  <p:sldSz cx="9144000" cy="6858000" type="screen4x3"/>
  <p:notesSz cx="6924675" cy="9210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C4734"/>
    <a:srgbClr val="0C0779"/>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6" autoAdjust="0"/>
    <p:restoredTop sz="94434" autoAdjust="0"/>
  </p:normalViewPr>
  <p:slideViewPr>
    <p:cSldViewPr snapToGrid="0" showGuides="1">
      <p:cViewPr varScale="1">
        <p:scale>
          <a:sx n="71" d="100"/>
          <a:sy n="71" d="100"/>
        </p:scale>
        <p:origin x="378" y="54"/>
      </p:cViewPr>
      <p:guideLst>
        <p:guide orient="horz" pos="4152"/>
        <p:guide pos="2880"/>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34489" y="231067"/>
            <a:ext cx="3000693" cy="462133"/>
          </a:xfrm>
          <a:prstGeom prst="rect">
            <a:avLst/>
          </a:prstGeom>
        </p:spPr>
        <p:txBody>
          <a:bodyPr vert="horz" lIns="92199" tIns="46099" rIns="92199" bIns="46099" rtlCol="0"/>
          <a:lstStyle>
            <a:lvl1pPr algn="l">
              <a:defRPr sz="1200"/>
            </a:lvl1pPr>
          </a:lstStyle>
          <a:p>
            <a:r>
              <a:rPr lang="en-US" dirty="0" smtClean="0"/>
              <a:t>Acts </a:t>
            </a:r>
            <a:r>
              <a:rPr lang="en-US" dirty="0"/>
              <a:t>7:44-50 </a:t>
            </a:r>
            <a:r>
              <a:rPr lang="en-US" dirty="0" smtClean="0"/>
              <a:t/>
            </a:r>
            <a:br>
              <a:rPr lang="en-US" dirty="0" smtClean="0"/>
            </a:br>
            <a:r>
              <a:rPr lang="en-US" dirty="0" smtClean="0"/>
              <a:t>Where </a:t>
            </a:r>
            <a:r>
              <a:rPr lang="en-US" dirty="0"/>
              <a:t>Is the House of God</a:t>
            </a:r>
            <a:r>
              <a:rPr lang="en-US" dirty="0" smtClean="0"/>
              <a:t>?</a:t>
            </a:r>
            <a:endParaRPr lang="en-US" b="1" dirty="0" smtClean="0"/>
          </a:p>
        </p:txBody>
      </p:sp>
      <p:sp>
        <p:nvSpPr>
          <p:cNvPr id="3" name="Date Placeholder 2"/>
          <p:cNvSpPr>
            <a:spLocks noGrp="1"/>
          </p:cNvSpPr>
          <p:nvPr>
            <p:ph type="dt" sz="quarter" idx="1"/>
          </p:nvPr>
        </p:nvSpPr>
        <p:spPr>
          <a:xfrm>
            <a:off x="3426464" y="231067"/>
            <a:ext cx="3000693" cy="462133"/>
          </a:xfrm>
          <a:prstGeom prst="rect">
            <a:avLst/>
          </a:prstGeom>
        </p:spPr>
        <p:txBody>
          <a:bodyPr vert="horz" lIns="92199" tIns="46099" rIns="92199" bIns="46099" rtlCol="0"/>
          <a:lstStyle>
            <a:lvl1pPr algn="r">
              <a:defRPr sz="1200"/>
            </a:lvl1pPr>
          </a:lstStyle>
          <a:p>
            <a:r>
              <a:rPr lang="en-US" dirty="0" smtClean="0"/>
              <a:t>04/10/16</a:t>
            </a:r>
            <a:br>
              <a:rPr lang="en-US" dirty="0" smtClean="0"/>
            </a:br>
            <a:r>
              <a:rPr lang="en-US" dirty="0" smtClean="0"/>
              <a:t>by </a:t>
            </a:r>
            <a:r>
              <a:rPr lang="en-US" dirty="0" smtClean="0"/>
              <a:t>Bob DeWaay</a:t>
            </a:r>
          </a:p>
          <a:p>
            <a:endParaRPr lang="en-US" dirty="0"/>
          </a:p>
        </p:txBody>
      </p:sp>
      <p:sp>
        <p:nvSpPr>
          <p:cNvPr id="5" name="Slide Number Placeholder 4"/>
          <p:cNvSpPr>
            <a:spLocks noGrp="1"/>
          </p:cNvSpPr>
          <p:nvPr>
            <p:ph type="sldNum" sz="quarter" idx="3"/>
          </p:nvPr>
        </p:nvSpPr>
        <p:spPr>
          <a:xfrm>
            <a:off x="3432096" y="8517477"/>
            <a:ext cx="3000693" cy="462132"/>
          </a:xfrm>
          <a:prstGeom prst="rect">
            <a:avLst/>
          </a:prstGeom>
        </p:spPr>
        <p:txBody>
          <a:bodyPr vert="horz" lIns="92199" tIns="46099" rIns="92199" bIns="46099" rtlCol="0" anchor="ctr" anchorCtr="0"/>
          <a:lstStyle>
            <a:lvl1pPr algn="r">
              <a:defRPr sz="1200"/>
            </a:lvl1pPr>
          </a:lstStyle>
          <a:p>
            <a:pPr algn="l">
              <a:tabLst>
                <a:tab pos="2765969" algn="r"/>
              </a:tabLst>
            </a:pPr>
            <a:r>
              <a:rPr lang="en-US" dirty="0" smtClean="0">
                <a:latin typeface="Calibri" panose="020F0502020204030204" pitchFamily="34" charset="0"/>
              </a:rPr>
              <a:t>www.gospelofgracefellowship.org 	</a:t>
            </a:r>
            <a:fld id="{031CC2AA-5D6B-4D60-9620-A1FD7A510E25}" type="slidenum">
              <a:rPr lang="en-US" smtClean="0"/>
              <a:pPr algn="l">
                <a:tabLst>
                  <a:tab pos="2765969"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90" y="8404442"/>
            <a:ext cx="2250083" cy="688200"/>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0693" cy="462133"/>
          </a:xfrm>
          <a:prstGeom prst="rect">
            <a:avLst/>
          </a:prstGeom>
        </p:spPr>
        <p:txBody>
          <a:bodyPr vert="horz" lIns="92199" tIns="46099" rIns="92199" bIns="46099" rtlCol="0"/>
          <a:lstStyle>
            <a:lvl1pPr algn="l">
              <a:defRPr sz="1200"/>
            </a:lvl1pPr>
          </a:lstStyle>
          <a:p>
            <a:endParaRPr lang="en-US"/>
          </a:p>
        </p:txBody>
      </p:sp>
      <p:sp>
        <p:nvSpPr>
          <p:cNvPr id="3" name="Date Placeholder 2"/>
          <p:cNvSpPr>
            <a:spLocks noGrp="1"/>
          </p:cNvSpPr>
          <p:nvPr>
            <p:ph type="dt" idx="1"/>
          </p:nvPr>
        </p:nvSpPr>
        <p:spPr>
          <a:xfrm>
            <a:off x="3922380" y="0"/>
            <a:ext cx="3000693" cy="462133"/>
          </a:xfrm>
          <a:prstGeom prst="rect">
            <a:avLst/>
          </a:prstGeom>
        </p:spPr>
        <p:txBody>
          <a:bodyPr vert="horz" lIns="92199" tIns="46099" rIns="92199" bIns="46099" rtlCol="0"/>
          <a:lstStyle>
            <a:lvl1pPr algn="r">
              <a:defRPr sz="1200"/>
            </a:lvl1pPr>
          </a:lstStyle>
          <a:p>
            <a:fld id="{2EE14134-EB5F-4355-A37E-93B70D431A7B}" type="datetimeFigureOut">
              <a:rPr lang="en-US" smtClean="0"/>
              <a:pPr/>
              <a:t>4/8/2016</a:t>
            </a:fld>
            <a:endParaRPr lang="en-US"/>
          </a:p>
        </p:txBody>
      </p:sp>
      <p:sp>
        <p:nvSpPr>
          <p:cNvPr id="4" name="Slide Image Placeholder 3"/>
          <p:cNvSpPr>
            <a:spLocks noGrp="1" noRot="1" noChangeAspect="1"/>
          </p:cNvSpPr>
          <p:nvPr>
            <p:ph type="sldImg" idx="2"/>
          </p:nvPr>
        </p:nvSpPr>
        <p:spPr>
          <a:xfrm>
            <a:off x="1390650" y="1150938"/>
            <a:ext cx="4143375" cy="3108325"/>
          </a:xfrm>
          <a:prstGeom prst="rect">
            <a:avLst/>
          </a:prstGeom>
          <a:noFill/>
          <a:ln w="12700">
            <a:solidFill>
              <a:prstClr val="black"/>
            </a:solidFill>
          </a:ln>
        </p:spPr>
        <p:txBody>
          <a:bodyPr vert="horz" lIns="92199" tIns="46099" rIns="92199" bIns="46099" rtlCol="0" anchor="ctr"/>
          <a:lstStyle/>
          <a:p>
            <a:endParaRPr lang="en-US"/>
          </a:p>
        </p:txBody>
      </p:sp>
      <p:sp>
        <p:nvSpPr>
          <p:cNvPr id="5" name="Notes Placeholder 4"/>
          <p:cNvSpPr>
            <a:spLocks noGrp="1"/>
          </p:cNvSpPr>
          <p:nvPr>
            <p:ph type="body" sz="quarter" idx="3"/>
          </p:nvPr>
        </p:nvSpPr>
        <p:spPr>
          <a:xfrm>
            <a:off x="692468" y="4432637"/>
            <a:ext cx="5539740" cy="3626703"/>
          </a:xfrm>
          <a:prstGeom prst="rect">
            <a:avLst/>
          </a:prstGeom>
        </p:spPr>
        <p:txBody>
          <a:bodyPr vert="horz" lIns="92199" tIns="46099" rIns="92199" bIns="4609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8543"/>
            <a:ext cx="3000693" cy="462132"/>
          </a:xfrm>
          <a:prstGeom prst="rect">
            <a:avLst/>
          </a:prstGeom>
        </p:spPr>
        <p:txBody>
          <a:bodyPr vert="horz" lIns="92199" tIns="46099" rIns="92199" bIns="46099" rtlCol="0" anchor="b"/>
          <a:lstStyle>
            <a:lvl1pPr algn="l">
              <a:defRPr sz="1200"/>
            </a:lvl1pPr>
          </a:lstStyle>
          <a:p>
            <a:endParaRPr lang="en-US"/>
          </a:p>
        </p:txBody>
      </p:sp>
      <p:sp>
        <p:nvSpPr>
          <p:cNvPr id="7" name="Slide Number Placeholder 6"/>
          <p:cNvSpPr>
            <a:spLocks noGrp="1"/>
          </p:cNvSpPr>
          <p:nvPr>
            <p:ph type="sldNum" sz="quarter" idx="5"/>
          </p:nvPr>
        </p:nvSpPr>
        <p:spPr>
          <a:xfrm>
            <a:off x="3922380" y="8748543"/>
            <a:ext cx="3000693" cy="462132"/>
          </a:xfrm>
          <a:prstGeom prst="rect">
            <a:avLst/>
          </a:prstGeom>
        </p:spPr>
        <p:txBody>
          <a:bodyPr vert="horz" lIns="92199" tIns="46099" rIns="92199" bIns="46099" rtlCol="0" anchor="b"/>
          <a:lstStyle>
            <a:lvl1pPr algn="r">
              <a:defRPr sz="12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990">
              <a:defRPr/>
            </a:pPr>
            <a:r>
              <a:rPr lang="en-US" dirty="0"/>
              <a:t>Our fathers had the tent of witness in the wilderness, just as he who spoke to Moses directed him to make it, according to the pattern that he had seen. Our fathers in turn brought it in with Joshua when they dispossessed the nations that God drove out before our fathers. So it was until the days of David, who found favor in the sight of God and asked to find a dwelling place for the God of Jacob. But it was Solomon who built a house for him. Yet the Most High does not dwell in houses made by hands, as the prophet says,  ‘Heaven is my throne, and the earth is my footstool. What kind of house will you build for me, says the Lord, or what is the place of my rest? Did not my hand make all these things?’ (Acts 7:44-50 ESV)</a:t>
            </a:r>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a:t>
            </a:fld>
            <a:endParaRPr lang="en-US"/>
          </a:p>
        </p:txBody>
      </p:sp>
    </p:spTree>
    <p:extLst>
      <p:ext uri="{BB962C8B-B14F-4D97-AF65-F5344CB8AC3E}">
        <p14:creationId xmlns:p14="http://schemas.microsoft.com/office/powerpoint/2010/main" val="316369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6</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7</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8</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Rectangle 11"/>
          <p:cNvSpPr/>
          <p:nvPr/>
        </p:nvSpPr>
        <p:spPr>
          <a:xfrm>
            <a:off x="0" y="3657600"/>
            <a:ext cx="9151087" cy="32004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smtClean="0"/>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artisticFilmGrain/>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smtClean="0"/>
              <a:t>Click to edit Master title style</a:t>
            </a:r>
            <a:endParaRPr lang="en-US" dirty="0"/>
          </a:p>
        </p:txBody>
      </p:sp>
      <p:sp>
        <p:nvSpPr>
          <p:cNvPr id="14" name="Rectangle 13"/>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9" name="TextBox 18"/>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20" name="Rounded Rectangle 19"/>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21" name="Rectangle 20"/>
          <p:cNvSpPr/>
          <p:nvPr userDrawn="1"/>
        </p:nvSpPr>
        <p:spPr>
          <a:xfrm>
            <a:off x="571500" y="5148280"/>
            <a:ext cx="8001000" cy="1569660"/>
          </a:xfrm>
          <a:prstGeom prst="rect">
            <a:avLst/>
          </a:prstGeom>
        </p:spPr>
        <p:txBody>
          <a:bodyPr wrap="square">
            <a:spAutoFit/>
          </a:bodyPr>
          <a:lstStyle/>
          <a:p>
            <a:pPr algn="ctr">
              <a:spcBef>
                <a:spcPts val="0"/>
              </a:spcBef>
            </a:pPr>
            <a:endParaRPr lang="en-US" sz="2400" i="1" dirty="0" smtClean="0">
              <a:solidFill>
                <a:schemeClr val="bg1"/>
              </a:solidFill>
            </a:endParaRPr>
          </a:p>
          <a:p>
            <a:pPr algn="ctr">
              <a:spcBef>
                <a:spcPts val="0"/>
              </a:spcBef>
            </a:pPr>
            <a:r>
              <a:rPr lang="en-US" sz="2400" i="1" dirty="0" smtClean="0">
                <a:solidFill>
                  <a:schemeClr val="bg1"/>
                </a:solidFill>
              </a:rPr>
              <a:t>by Bob DeWaay</a:t>
            </a:r>
            <a:r>
              <a:rPr lang="en-US" sz="2400" i="1" smtClean="0">
                <a:solidFill>
                  <a:schemeClr val="bg1"/>
                </a:solidFill>
              </a:rPr>
              <a:t/>
            </a:r>
            <a:br>
              <a:rPr lang="en-US" sz="2400" i="1" smtClean="0">
                <a:solidFill>
                  <a:schemeClr val="bg1"/>
                </a:solidFill>
              </a:rPr>
            </a:b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Tree>
    <p:extLst>
      <p:ext uri="{BB962C8B-B14F-4D97-AF65-F5344CB8AC3E}">
        <p14:creationId xmlns:p14="http://schemas.microsoft.com/office/powerpoint/2010/main" val="724701820"/>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rgbClr val="4C4734"/>
                </a:solidFill>
              </a:defRPr>
            </a:lvl1pPr>
            <a:lvl2pPr marL="225425" indent="0">
              <a:lnSpc>
                <a:spcPts val="3200"/>
              </a:lnSpc>
              <a:spcBef>
                <a:spcPts val="0"/>
              </a:spcBef>
              <a:spcAft>
                <a:spcPts val="600"/>
              </a:spcAft>
              <a:buNone/>
              <a:defRPr sz="3000">
                <a:solidFill>
                  <a:srgbClr val="4C4734"/>
                </a:solidFill>
              </a:defRPr>
            </a:lvl2pPr>
          </a:lstStyle>
          <a:p>
            <a:pPr lvl="0"/>
            <a:r>
              <a:rPr lang="en-US" smtClean="0"/>
              <a:t>Click to edit Master text styles</a:t>
            </a:r>
          </a:p>
          <a:p>
            <a:pPr lvl="1"/>
            <a:r>
              <a:rPr lang="en-US" smtClean="0"/>
              <a:t>Second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rgbClr val="4C4734"/>
                </a:solidFill>
              </a:defRPr>
            </a:lvl1pPr>
          </a:lstStyle>
          <a:p>
            <a:pPr lvl="0"/>
            <a:r>
              <a:rPr lang="en-US" smtClean="0"/>
              <a:t>Click to edit Master text styles</a:t>
            </a:r>
          </a:p>
        </p:txBody>
      </p:sp>
      <p:sp>
        <p:nvSpPr>
          <p:cNvPr id="13" name="Rectangle 12"/>
          <p:cNvSpPr/>
          <p:nvPr/>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16" name="Slide Number Placeholder 15"/>
          <p:cNvSpPr>
            <a:spLocks noGrp="1"/>
          </p:cNvSpPr>
          <p:nvPr>
            <p:ph type="sldNum" sz="quarter" idx="12"/>
          </p:nvPr>
        </p:nvSpPr>
        <p:spPr/>
        <p:txBody>
          <a:bodyPr/>
          <a:lstStyle/>
          <a:p>
            <a:pPr>
              <a:tabLst>
                <a:tab pos="7937500" algn="r"/>
              </a:tabLst>
              <a:defRPr/>
            </a:pPr>
            <a:r>
              <a:rPr lang="en-US" dirty="0" smtClean="0"/>
              <a:t>Acts 3</a:t>
            </a:r>
            <a:endParaRPr lang="en-US" dirty="0"/>
          </a:p>
        </p:txBody>
      </p:sp>
    </p:spTree>
    <p:extLst>
      <p:ext uri="{BB962C8B-B14F-4D97-AF65-F5344CB8AC3E}">
        <p14:creationId xmlns:p14="http://schemas.microsoft.com/office/powerpoint/2010/main" val="590722869"/>
      </p:ext>
    </p:extLst>
  </p:cSld>
  <p:clrMapOvr>
    <a:masterClrMapping/>
  </p:clrMapOvr>
  <p:extLst>
    <p:ext uri="{DCECCB84-F9BA-43D5-87BE-67443E8EF086}">
      <p15:sldGuideLst xmlns:p15="http://schemas.microsoft.com/office/powerpoint/2012/main">
        <p15:guide id="4294967295" pos="2880">
          <p15:clr>
            <a:srgbClr val="FBAE40"/>
          </p15:clr>
        </p15:guide>
        <p15:guide id="0" orient="horz" pos="4224" userDrawn="1">
          <p15:clr>
            <a:srgbClr val="FBAE40"/>
          </p15:clr>
        </p15:guide>
        <p15:guide id="0"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smtClean="0"/>
              <a:t>Click to edit Master text styles</a:t>
            </a:r>
          </a:p>
          <a:p>
            <a:pPr marL="109728" lvl="1" indent="0" algn="l" defTabSz="914400" rtl="0" eaLnBrk="1" latinLnBrk="0" hangingPunct="1">
              <a:lnSpc>
                <a:spcPts val="3200"/>
              </a:lnSpc>
              <a:spcBef>
                <a:spcPts val="0"/>
              </a:spcBef>
              <a:spcAft>
                <a:spcPts val="600"/>
              </a:spcAft>
            </a:pPr>
            <a:r>
              <a:rPr lang="en-US"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smtClean="0"/>
              <a:t>Click to edit Master text styles</a:t>
            </a:r>
          </a:p>
          <a:p>
            <a:pPr marL="109728" lvl="1" indent="0" algn="l" defTabSz="914400" rtl="0" eaLnBrk="1" latinLnBrk="0" hangingPunct="1">
              <a:lnSpc>
                <a:spcPts val="3200"/>
              </a:lnSpc>
              <a:spcBef>
                <a:spcPts val="0"/>
              </a:spcBef>
              <a:spcAft>
                <a:spcPts val="600"/>
              </a:spcAft>
            </a:pPr>
            <a:r>
              <a:rPr lang="en-US" smtClean="0"/>
              <a:t>Second level</a:t>
            </a:r>
          </a:p>
        </p:txBody>
      </p:sp>
      <p:sp>
        <p:nvSpPr>
          <p:cNvPr id="14" name="Rectangle 13"/>
          <p:cNvSpPr/>
          <p:nvPr/>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Tree>
    <p:extLst>
      <p:ext uri="{BB962C8B-B14F-4D97-AF65-F5344CB8AC3E}">
        <p14:creationId xmlns:p14="http://schemas.microsoft.com/office/powerpoint/2010/main" val="1772290566"/>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smtClean="0"/>
              <a:t>Click to edit Master title style</a:t>
            </a:r>
            <a:endParaRPr lang="en-US" dirty="0"/>
          </a:p>
        </p:txBody>
      </p:sp>
      <p:sp>
        <p:nvSpPr>
          <p:cNvPr id="12" name="Rectangle 11"/>
          <p:cNvSpPr/>
          <p:nvPr/>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 name="Slide Number Placeholder 1"/>
          <p:cNvSpPr>
            <a:spLocks noGrp="1"/>
          </p:cNvSpPr>
          <p:nvPr>
            <p:ph type="sldNum" sz="quarter" idx="10"/>
          </p:nvPr>
        </p:nvSpPr>
        <p:spPr/>
        <p:txBody>
          <a:bodyPr/>
          <a:lstStyle/>
          <a:p>
            <a:pPr>
              <a:tabLst>
                <a:tab pos="7937500" algn="r"/>
              </a:tabLst>
              <a:defRPr/>
            </a:pPr>
            <a:r>
              <a:rPr lang="en-US" smtClean="0"/>
              <a:t>Acts 3</a:t>
            </a:r>
            <a:endParaRPr lang="en-US" dirty="0"/>
          </a:p>
        </p:txBody>
      </p:sp>
    </p:spTree>
    <p:extLst>
      <p:ext uri="{BB962C8B-B14F-4D97-AF65-F5344CB8AC3E}">
        <p14:creationId xmlns:p14="http://schemas.microsoft.com/office/powerpoint/2010/main" val="3869203630"/>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2880">
          <p15:clr>
            <a:srgbClr val="FBAE40"/>
          </p15:clr>
        </p15:guide>
        <p15:guide id="0" orient="horz" pos="4224" userDrawn="1">
          <p15:clr>
            <a:srgbClr val="FBAE40"/>
          </p15:clr>
        </p15:guide>
        <p15:guide id="0"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chemeClr val="tx1"/>
                </a:solidFill>
              </a:defRPr>
            </a:lvl1pPr>
          </a:lstStyle>
          <a:p>
            <a:pPr lvl="0"/>
            <a:r>
              <a:rPr lang="en-US" dirty="0" smtClean="0"/>
              <a:t>Click to edit Master text styles</a:t>
            </a:r>
          </a:p>
        </p:txBody>
      </p:sp>
      <p:sp>
        <p:nvSpPr>
          <p:cNvPr id="6" name="Footer Placeholder 10"/>
          <p:cNvSpPr>
            <a:spLocks noGrp="1"/>
          </p:cNvSpPr>
          <p:nvPr>
            <p:ph type="ftr" sz="quarter" idx="3"/>
          </p:nvPr>
        </p:nvSpPr>
        <p:spPr>
          <a:xfrm>
            <a:off x="228600" y="6469684"/>
            <a:ext cx="8443017" cy="365125"/>
          </a:xfrm>
          <a:prstGeom prst="rect">
            <a:avLst/>
          </a:prstGeom>
        </p:spPr>
        <p:txBody>
          <a:bodyPr vert="horz" lIns="91440" tIns="45720" rIns="91440" bIns="45720" rtlCol="0" anchor="ctr"/>
          <a:lstStyle>
            <a:lvl1pPr algn="l">
              <a:defRPr sz="2000" i="1">
                <a:solidFill>
                  <a:schemeClr val="tx1"/>
                </a:solidFill>
              </a:defRPr>
            </a:lvl1pPr>
          </a:lstStyle>
          <a:p>
            <a:pPr>
              <a:tabLst>
                <a:tab pos="4916488" algn="ctr"/>
                <a:tab pos="8281988" algn="r"/>
              </a:tabLst>
            </a:pPr>
            <a:endParaRPr lang="en-US" dirty="0"/>
          </a:p>
        </p:txBody>
      </p:sp>
    </p:spTree>
    <p:extLst>
      <p:ext uri="{BB962C8B-B14F-4D97-AF65-F5344CB8AC3E}">
        <p14:creationId xmlns:p14="http://schemas.microsoft.com/office/powerpoint/2010/main" val="4131661225"/>
      </p:ext>
    </p:extLst>
  </p:cSld>
  <p:clrMapOvr>
    <a:masterClrMapping/>
  </p:clrMapOvr>
  <p:extLst mod="1">
    <p:ext uri="{DCECCB84-F9BA-43D5-87BE-67443E8EF086}">
      <p15:sldGuideLst xmlns:p15="http://schemas.microsoft.com/office/powerpoint/2012/main">
        <p15:guide id="4294967295" orient="horz" pos="4224">
          <p15:clr>
            <a:srgbClr val="FBAE40"/>
          </p15:clr>
        </p15:guide>
        <p15:guide id="4294967295" pos="1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endParaRPr lang="en-US" sz="2400" i="1" dirty="0" smtClean="0">
              <a:solidFill>
                <a:schemeClr val="bg1"/>
              </a:solidFill>
            </a:endParaRPr>
          </a:p>
          <a:p>
            <a:pPr algn="ctr">
              <a:spcBef>
                <a:spcPts val="0"/>
              </a:spcBef>
            </a:pPr>
            <a:r>
              <a:rPr lang="en-US" sz="2400" i="1" dirty="0" smtClean="0">
                <a:solidFill>
                  <a:schemeClr val="bg1"/>
                </a:solidFill>
              </a:rPr>
              <a:t>by Bob DeWaay</a:t>
            </a:r>
            <a:r>
              <a:rPr lang="en-US" sz="2400" i="1" smtClean="0">
                <a:solidFill>
                  <a:schemeClr val="bg1"/>
                </a:solidFill>
              </a:rPr>
              <a:t/>
            </a:r>
            <a:br>
              <a:rPr lang="en-US" sz="2400" i="1" smtClean="0">
                <a:solidFill>
                  <a:schemeClr val="bg1"/>
                </a:solidFill>
              </a:rPr>
            </a:b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chemeClr val="tx1"/>
                </a:solidFill>
              </a:defRPr>
            </a:lvl1pPr>
            <a:lvl2pPr marL="225425" indent="0">
              <a:lnSpc>
                <a:spcPts val="3200"/>
              </a:lnSpc>
              <a:spcBef>
                <a:spcPts val="0"/>
              </a:spcBef>
              <a:spcAft>
                <a:spcPts val="600"/>
              </a:spcAft>
              <a:buNone/>
              <a:defRPr sz="3000">
                <a:solidFill>
                  <a:schemeClr val="tx1"/>
                </a:solidFill>
              </a:defRPr>
            </a:lvl2pPr>
            <a:lvl3pPr marL="344488" indent="0">
              <a:spcBef>
                <a:spcPts val="0"/>
              </a:spcBef>
              <a:spcAft>
                <a:spcPts val="600"/>
              </a:spcAft>
              <a:buFontTx/>
              <a:buNone/>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chemeClr val="tx1"/>
                </a:solidFill>
              </a:defRPr>
            </a:lvl1pPr>
            <a:lvl2pPr marL="569913" indent="-225425">
              <a:spcBef>
                <a:spcPts val="0"/>
              </a:spcBef>
              <a:spcAft>
                <a:spcPts val="600"/>
              </a:spcAft>
              <a:buFont typeface="Verdana" panose="020B0604030504040204" pitchFamily="34" charset="0"/>
              <a:buChar char="-"/>
              <a:defRPr baseline="0">
                <a:solidFill>
                  <a:schemeClr val="tx1"/>
                </a:solidFill>
              </a:defRPr>
            </a:lvl2p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12"/>
          </p:nvPr>
        </p:nvSpPr>
        <p:spPr>
          <a:xfrm>
            <a:off x="276913" y="6446837"/>
            <a:ext cx="8443017" cy="365125"/>
          </a:xfrm>
          <a:prstGeom prst="rect">
            <a:avLst/>
          </a:prstGeom>
        </p:spPr>
        <p:txBody>
          <a:bodyPr/>
          <a:lstStyle/>
          <a:p>
            <a:pPr>
              <a:tabLst>
                <a:tab pos="4916488" algn="ctr"/>
                <a:tab pos="8281988" algn="r"/>
              </a:tabLst>
            </a:pPr>
            <a:endParaRPr lang="en-US" dirty="0"/>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chemeClr val="tx1"/>
                </a:solidFill>
                <a:latin typeface="+mn-lt"/>
                <a:ea typeface="+mn-ea"/>
                <a:cs typeface="+mn-cs"/>
              </a:defRPr>
            </a:lvl1pPr>
            <a:lvl2pPr marL="682625" indent="-457200">
              <a:buNone/>
              <a:defRPr lang="en-US" sz="3000" kern="1200" dirty="0" smtClean="0">
                <a:solidFill>
                  <a:schemeClr val="tx1"/>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chemeClr val="tx1"/>
                </a:solidFill>
                <a:latin typeface="+mn-lt"/>
                <a:ea typeface="+mn-ea"/>
                <a:cs typeface="+mn-cs"/>
              </a:defRPr>
            </a:lvl1pPr>
            <a:lvl2pPr marL="682625" indent="-457200">
              <a:buNone/>
              <a:defRPr lang="en-US" sz="3000" kern="1200" dirty="0" smtClean="0">
                <a:solidFill>
                  <a:schemeClr val="tx1"/>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2" name="Footer Placeholder 1"/>
          <p:cNvSpPr>
            <a:spLocks noGrp="1"/>
          </p:cNvSpPr>
          <p:nvPr>
            <p:ph type="ftr" sz="quarter" idx="16"/>
          </p:nvPr>
        </p:nvSpPr>
        <p:spPr>
          <a:xfrm>
            <a:off x="256483" y="6482246"/>
            <a:ext cx="8443017" cy="365125"/>
          </a:xfrm>
          <a:prstGeom prst="rect">
            <a:avLst/>
          </a:prstGeom>
        </p:spPr>
        <p:txBody>
          <a:bodyPr/>
          <a:lstStyle/>
          <a:p>
            <a:pPr>
              <a:tabLst>
                <a:tab pos="4916488" algn="ctr"/>
                <a:tab pos="8281988" algn="r"/>
              </a:tabLst>
            </a:pPr>
            <a:endParaRPr lang="en-US" dirty="0"/>
          </a:p>
        </p:txBody>
      </p:sp>
    </p:spTree>
    <p:extLst>
      <p:ext uri="{BB962C8B-B14F-4D97-AF65-F5344CB8AC3E}">
        <p14:creationId xmlns:p14="http://schemas.microsoft.com/office/powerpoint/2010/main" val="1010049976"/>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chemeClr val="tx1"/>
                </a:solidFill>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2" name="Footer Placeholder 1"/>
          <p:cNvSpPr>
            <a:spLocks noGrp="1"/>
          </p:cNvSpPr>
          <p:nvPr>
            <p:ph type="ftr" sz="quarter" idx="10"/>
          </p:nvPr>
        </p:nvSpPr>
        <p:spPr>
          <a:xfrm>
            <a:off x="422688" y="6356350"/>
            <a:ext cx="8443017" cy="365125"/>
          </a:xfrm>
          <a:prstGeom prst="rect">
            <a:avLst/>
          </a:prstGeom>
        </p:spPr>
        <p:txBody>
          <a:bodyPr/>
          <a:lstStyle/>
          <a:p>
            <a:pPr>
              <a:tabLst>
                <a:tab pos="4916488" algn="ctr"/>
                <a:tab pos="8281988" algn="r"/>
              </a:tabLst>
            </a:pPr>
            <a:endParaRPr lang="en-US" dirty="0"/>
          </a:p>
        </p:txBody>
      </p:sp>
    </p:spTree>
    <p:extLst>
      <p:ext uri="{BB962C8B-B14F-4D97-AF65-F5344CB8AC3E}">
        <p14:creationId xmlns:p14="http://schemas.microsoft.com/office/powerpoint/2010/main" val="2238286419"/>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218112" y="6416675"/>
            <a:ext cx="3876813" cy="365125"/>
          </a:xfrm>
          <a:prstGeom prst="rect">
            <a:avLst/>
          </a:prstGeom>
        </p:spPr>
        <p:txBody>
          <a:bodyPr/>
          <a:lstStyle>
            <a:lvl1pPr>
              <a:defRPr sz="2000">
                <a:solidFill>
                  <a:srgbClr val="4C4734"/>
                </a:solidFill>
              </a:defRPr>
            </a:lvl1pPr>
          </a:lstStyle>
          <a:p>
            <a:fld id="{68ECEA20-4404-4107-A732-D0668F77BA5F}" type="slidenum">
              <a:rPr lang="en-US" smtClean="0"/>
              <a:pPr/>
              <a:t>‹#›</a:t>
            </a:fld>
            <a:endParaRPr lang="en-US"/>
          </a:p>
        </p:txBody>
      </p:sp>
    </p:spTree>
    <p:extLst>
      <p:ext uri="{BB962C8B-B14F-4D97-AF65-F5344CB8AC3E}">
        <p14:creationId xmlns:p14="http://schemas.microsoft.com/office/powerpoint/2010/main" val="18129866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61" r:id="rId6"/>
    <p:sldLayoutId id="2147483662" r:id="rId7"/>
    <p:sldLayoutId id="2147483663" r:id="rId8"/>
    <p:sldLayoutId id="2147483664"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Acts </a:t>
            </a:r>
            <a:r>
              <a:rPr lang="en-US" dirty="0" smtClean="0"/>
              <a:t>7:44-50</a:t>
            </a:r>
            <a:endParaRPr lang="en-US" dirty="0"/>
          </a:p>
        </p:txBody>
      </p:sp>
      <p:sp>
        <p:nvSpPr>
          <p:cNvPr id="7" name="Title 6"/>
          <p:cNvSpPr>
            <a:spLocks noGrp="1"/>
          </p:cNvSpPr>
          <p:nvPr>
            <p:ph type="title"/>
          </p:nvPr>
        </p:nvSpPr>
        <p:spPr/>
        <p:txBody>
          <a:bodyPr/>
          <a:lstStyle/>
          <a:p>
            <a:r>
              <a:rPr lang="en-US" dirty="0" smtClean="0"/>
              <a:t>Where Is the House of God?</a:t>
            </a:r>
            <a:endParaRPr lang="en-US" dirty="0"/>
          </a:p>
        </p:txBody>
      </p:sp>
      <p:sp>
        <p:nvSpPr>
          <p:cNvPr id="9" name="TextBox 8"/>
          <p:cNvSpPr txBox="1"/>
          <p:nvPr/>
        </p:nvSpPr>
        <p:spPr>
          <a:xfrm>
            <a:off x="6151418" y="6286500"/>
            <a:ext cx="2421082" cy="400110"/>
          </a:xfrm>
          <a:prstGeom prst="rect">
            <a:avLst/>
          </a:prstGeom>
          <a:noFill/>
        </p:spPr>
        <p:txBody>
          <a:bodyPr wrap="square" rtlCol="0">
            <a:spAutoFit/>
          </a:bodyPr>
          <a:lstStyle/>
          <a:p>
            <a:pPr algn="r"/>
            <a:r>
              <a:rPr lang="en-US" sz="2000" dirty="0" smtClean="0">
                <a:solidFill>
                  <a:schemeClr val="bg1"/>
                </a:solidFill>
              </a:rPr>
              <a:t>April 10</a:t>
            </a:r>
            <a:r>
              <a:rPr lang="en-US" sz="2000" dirty="0" smtClean="0">
                <a:solidFill>
                  <a:schemeClr val="bg1"/>
                </a:solidFill>
              </a:rPr>
              <a:t>, </a:t>
            </a:r>
            <a:r>
              <a:rPr lang="en-US" sz="2000" dirty="0" smtClean="0">
                <a:solidFill>
                  <a:schemeClr val="bg1"/>
                </a:solidFill>
              </a:rPr>
              <a:t>2016</a:t>
            </a:r>
            <a:endParaRPr lang="en-US" sz="20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pPr lvl="0"/>
            <a:r>
              <a:rPr lang="en-US" smtClean="0"/>
              <a:t>They Took Up Moloch’s “Tent”</a:t>
            </a:r>
            <a:endParaRPr lang="en-US" dirty="0"/>
          </a:p>
        </p:txBody>
      </p:sp>
      <p:sp>
        <p:nvSpPr>
          <p:cNvPr id="3" name="Text Placeholder 2"/>
          <p:cNvSpPr>
            <a:spLocks noGrp="1"/>
          </p:cNvSpPr>
          <p:nvPr>
            <p:ph type="body" sz="quarter" idx="10"/>
          </p:nvPr>
        </p:nvSpPr>
        <p:spPr/>
        <p:txBody>
          <a:bodyPr/>
          <a:lstStyle/>
          <a:p>
            <a:pPr lvl="0"/>
            <a:r>
              <a:rPr lang="en-US" dirty="0" smtClean="0"/>
              <a:t>Acts 7:43 (ESV)</a:t>
            </a:r>
          </a:p>
          <a:p>
            <a:pPr lvl="1"/>
            <a:r>
              <a:rPr lang="en-US" dirty="0" smtClean="0"/>
              <a:t>‘You took up </a:t>
            </a:r>
            <a:r>
              <a:rPr lang="en-US" dirty="0" smtClean="0">
                <a:solidFill>
                  <a:srgbClr val="C00000"/>
                </a:solidFill>
              </a:rPr>
              <a:t>the tent of Moloch </a:t>
            </a:r>
            <a:r>
              <a:rPr lang="en-US" dirty="0" smtClean="0"/>
              <a:t>and the star of your god </a:t>
            </a:r>
            <a:r>
              <a:rPr lang="en-US" dirty="0" err="1" smtClean="0"/>
              <a:t>Rephan</a:t>
            </a:r>
            <a:r>
              <a:rPr lang="en-US" dirty="0" smtClean="0"/>
              <a:t>, the images that you made to worship; and I will send you into exile beyond Babylon.’ </a:t>
            </a:r>
          </a:p>
          <a:p>
            <a:pPr lvl="0"/>
            <a:endParaRPr lang="en-US" dirty="0"/>
          </a:p>
        </p:txBody>
      </p:sp>
      <p:sp>
        <p:nvSpPr>
          <p:cNvPr id="27" name="Text Placeholder 26"/>
          <p:cNvSpPr>
            <a:spLocks noGrp="1"/>
          </p:cNvSpPr>
          <p:nvPr>
            <p:ph type="body" sz="quarter" idx="11"/>
          </p:nvPr>
        </p:nvSpPr>
        <p:spPr>
          <a:xfrm>
            <a:off x="457200" y="3597166"/>
            <a:ext cx="8229600" cy="2727434"/>
          </a:xfrm>
        </p:spPr>
        <p:txBody>
          <a:bodyPr/>
          <a:lstStyle/>
          <a:p>
            <a:pPr lvl="0"/>
            <a:r>
              <a:rPr lang="en-US" sz="3000" dirty="0" smtClean="0"/>
              <a:t>This is the astral idolatry (Amos 5:25-27)</a:t>
            </a:r>
          </a:p>
          <a:p>
            <a:pPr lvl="0"/>
            <a:r>
              <a:rPr lang="en-US" sz="3000" dirty="0" smtClean="0"/>
              <a:t>The “tabernacle of Moloch” is a Canaanite sun god</a:t>
            </a:r>
          </a:p>
          <a:p>
            <a:pPr lvl="0"/>
            <a:r>
              <a:rPr lang="en-US" sz="3000" dirty="0" smtClean="0"/>
              <a:t>“</a:t>
            </a:r>
            <a:r>
              <a:rPr lang="en-US" sz="3000" dirty="0" err="1" smtClean="0"/>
              <a:t>Rephan</a:t>
            </a:r>
            <a:r>
              <a:rPr lang="en-US" sz="3000" dirty="0" smtClean="0"/>
              <a:t>” had to do with astral idolatry</a:t>
            </a:r>
          </a:p>
          <a:p>
            <a:pPr lvl="0"/>
            <a:r>
              <a:rPr lang="en-US" sz="3000" dirty="0" smtClean="0"/>
              <a:t>Astral terminology is often used of evil spirits as in Isaiah 14:12f</a:t>
            </a:r>
          </a:p>
        </p:txBody>
      </p:sp>
      <p:sp>
        <p:nvSpPr>
          <p:cNvPr id="7" name="Text Placeholder 49"/>
          <p:cNvSpPr txBox="1">
            <a:spLocks/>
          </p:cNvSpPr>
          <p:nvPr/>
        </p:nvSpPr>
        <p:spPr>
          <a:xfrm>
            <a:off x="470989" y="1253362"/>
            <a:ext cx="8229600" cy="2343804"/>
          </a:xfrm>
          <a:prstGeom prst="rect">
            <a:avLst/>
          </a:prstGeom>
        </p:spPr>
        <p:txBody>
          <a:bodyPr/>
          <a:lstStyle/>
          <a:p>
            <a:pPr marL="0" marR="0" lvl="0" indent="0" algn="l" defTabSz="914400" rtl="0" eaLnBrk="1" fontAlgn="auto" latinLnBrk="0" hangingPunct="1">
              <a:lnSpc>
                <a:spcPts val="13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effectLst/>
              <a:uLnTx/>
              <a:uFillTx/>
              <a:latin typeface="+mn-lt"/>
              <a:ea typeface="+mn-ea"/>
              <a:cs typeface="+mn-cs"/>
            </a:endParaRPr>
          </a:p>
        </p:txBody>
      </p:sp>
      <p:sp>
        <p:nvSpPr>
          <p:cNvPr id="33" name="Footer Placeholder 32"/>
          <p:cNvSpPr>
            <a:spLocks noGrp="1"/>
          </p:cNvSpPr>
          <p:nvPr>
            <p:ph type="ftr" sz="quarter" idx="12"/>
          </p:nvPr>
        </p:nvSpPr>
        <p:spPr/>
        <p:txBody>
          <a:bodyPr/>
          <a:lstStyle/>
          <a:p>
            <a:pPr>
              <a:tabLst>
                <a:tab pos="4916488" algn="ctr"/>
                <a:tab pos="8281988" algn="r"/>
              </a:tabLst>
            </a:pPr>
            <a:r>
              <a:rPr lang="en-US" sz="2000" i="1" dirty="0"/>
              <a:t>Gospel of Grace Fellowship	</a:t>
            </a:r>
            <a:r>
              <a:rPr lang="en-US" sz="2000" i="1" dirty="0" err="1"/>
              <a:t>ggf.chuch</a:t>
            </a:r>
            <a:r>
              <a:rPr lang="en-US" sz="2000" i="1" dirty="0"/>
              <a:t>	</a:t>
            </a:r>
            <a:fld id="{9BEC43AB-E12E-4E03-BE92-53D879A5609E}" type="slidenum">
              <a:rPr lang="en-US" sz="2000" i="1" smtClean="0"/>
              <a:pPr>
                <a:tabLst>
                  <a:tab pos="4916488" algn="ctr"/>
                  <a:tab pos="8281988" algn="r"/>
                </a:tabLst>
              </a:pPr>
              <a:t>2</a:t>
            </a:fld>
            <a:endParaRPr lang="en-US" sz="2000" i="1"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They Had Substituted Moloch’s Tent </a:t>
            </a:r>
            <a:r>
              <a:rPr lang="en-US" sz="3600" dirty="0" smtClean="0"/>
              <a:t/>
            </a:r>
            <a:br>
              <a:rPr lang="en-US" sz="3600" dirty="0" smtClean="0"/>
            </a:br>
            <a:r>
              <a:rPr lang="en-US" sz="3600" dirty="0" smtClean="0"/>
              <a:t>for </a:t>
            </a:r>
            <a:r>
              <a:rPr lang="en-US" sz="3600" dirty="0"/>
              <a:t>the Tent of Witness</a:t>
            </a:r>
          </a:p>
        </p:txBody>
      </p:sp>
      <p:sp>
        <p:nvSpPr>
          <p:cNvPr id="50" name="Text Placeholder 49"/>
          <p:cNvSpPr>
            <a:spLocks noGrp="1"/>
          </p:cNvSpPr>
          <p:nvPr>
            <p:ph type="body" sz="quarter" idx="10"/>
          </p:nvPr>
        </p:nvSpPr>
        <p:spPr>
          <a:xfrm>
            <a:off x="457200" y="1546412"/>
            <a:ext cx="8229600" cy="2171512"/>
          </a:xfrm>
        </p:spPr>
        <p:txBody>
          <a:bodyPr/>
          <a:lstStyle/>
          <a:p>
            <a:r>
              <a:rPr lang="en-US" dirty="0" smtClean="0"/>
              <a:t>Acts 7:44 (ESV)</a:t>
            </a:r>
          </a:p>
          <a:p>
            <a:pPr lvl="1"/>
            <a:r>
              <a:rPr lang="en-US" dirty="0" smtClean="0"/>
              <a:t>Our fathers had the </a:t>
            </a:r>
            <a:r>
              <a:rPr lang="en-US" dirty="0" smtClean="0">
                <a:solidFill>
                  <a:srgbClr val="C00000"/>
                </a:solidFill>
              </a:rPr>
              <a:t>tent of witness </a:t>
            </a:r>
            <a:r>
              <a:rPr lang="en-US" dirty="0" smtClean="0"/>
              <a:t>in the wilderness, just as he who spoke to Moses directed him to make it, according to the pattern that he had seen. </a:t>
            </a:r>
            <a:endParaRPr lang="en-US" dirty="0" smtClean="0"/>
          </a:p>
        </p:txBody>
      </p:sp>
      <p:sp>
        <p:nvSpPr>
          <p:cNvPr id="51" name="Text Placeholder 50"/>
          <p:cNvSpPr>
            <a:spLocks noGrp="1"/>
          </p:cNvSpPr>
          <p:nvPr>
            <p:ph type="body" sz="quarter" idx="11"/>
          </p:nvPr>
        </p:nvSpPr>
        <p:spPr/>
        <p:txBody>
          <a:bodyPr/>
          <a:lstStyle/>
          <a:p>
            <a:r>
              <a:rPr lang="en-US" sz="3000" dirty="0" smtClean="0"/>
              <a:t>The “tent of testimony” contained the “ark of the testimony” (Exodus 26:33)</a:t>
            </a:r>
          </a:p>
          <a:p>
            <a:r>
              <a:rPr lang="en-US" sz="3000" dirty="0" smtClean="0"/>
              <a:t>See 2Samuel 7:1-7 where God is content with the tent</a:t>
            </a:r>
          </a:p>
          <a:p>
            <a:r>
              <a:rPr lang="en-US" sz="3000" dirty="0" smtClean="0"/>
              <a:t>God directed Moses to make the tent (Heb. 8:5)</a:t>
            </a:r>
          </a:p>
          <a:p>
            <a:endParaRPr lang="en-US" sz="3000" dirty="0" smtClean="0"/>
          </a:p>
        </p:txBody>
      </p:sp>
      <p:sp>
        <p:nvSpPr>
          <p:cNvPr id="10" name="Footer Placeholder 9"/>
          <p:cNvSpPr>
            <a:spLocks noGrp="1"/>
          </p:cNvSpPr>
          <p:nvPr>
            <p:ph type="ftr" sz="quarter" idx="12"/>
          </p:nvPr>
        </p:nvSpPr>
        <p:spPr/>
        <p:txBody>
          <a:bodyPr/>
          <a:lstStyle/>
          <a:p>
            <a:pPr>
              <a:tabLst>
                <a:tab pos="4916488" algn="ctr"/>
                <a:tab pos="8281988" algn="r"/>
              </a:tabLst>
            </a:pPr>
            <a:r>
              <a:rPr lang="en-US" sz="2000" i="1" dirty="0"/>
              <a:t>Gospel of Grace Fellowship	</a:t>
            </a:r>
            <a:r>
              <a:rPr lang="en-US" sz="2000" i="1" dirty="0" err="1"/>
              <a:t>ggf.chuch</a:t>
            </a:r>
            <a:r>
              <a:rPr lang="en-US" sz="2000" i="1" dirty="0"/>
              <a:t>	</a:t>
            </a:r>
            <a:fld id="{9BEC43AB-E12E-4E03-BE92-53D879A5609E}" type="slidenum">
              <a:rPr lang="en-US" sz="2000" i="1" smtClean="0"/>
              <a:pPr>
                <a:tabLst>
                  <a:tab pos="4916488" algn="ctr"/>
                  <a:tab pos="8281988" algn="r"/>
                </a:tabLst>
              </a:pPr>
              <a:t>3</a:t>
            </a:fld>
            <a:endParaRPr lang="en-US" sz="2000" i="1"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Which “Tent” Is Now Valid?</a:t>
            </a:r>
            <a:endParaRPr lang="en-US" dirty="0"/>
          </a:p>
        </p:txBody>
      </p:sp>
      <p:sp>
        <p:nvSpPr>
          <p:cNvPr id="4" name="Text Placeholder 3"/>
          <p:cNvSpPr>
            <a:spLocks noGrp="1"/>
          </p:cNvSpPr>
          <p:nvPr>
            <p:ph type="body" sz="quarter" idx="11"/>
          </p:nvPr>
        </p:nvSpPr>
        <p:spPr/>
        <p:txBody>
          <a:bodyPr/>
          <a:lstStyle/>
          <a:p>
            <a:r>
              <a:rPr lang="en-US" dirty="0" smtClean="0"/>
              <a:t>The tent of Moloch is Idolatry (Acts 7:43)</a:t>
            </a:r>
          </a:p>
          <a:p>
            <a:r>
              <a:rPr lang="en-US" dirty="0" smtClean="0"/>
              <a:t>Moses’ tent of the testimony was valid (Acts 7:44)</a:t>
            </a:r>
          </a:p>
          <a:p>
            <a:r>
              <a:rPr lang="en-US" dirty="0" smtClean="0"/>
              <a:t>Peter wanted three tents (Luke 9:33)</a:t>
            </a:r>
          </a:p>
          <a:p>
            <a:r>
              <a:rPr lang="en-US" dirty="0" smtClean="0"/>
              <a:t>God endorsed Christ alone (Luke 9:34-36)</a:t>
            </a:r>
          </a:p>
          <a:p>
            <a:r>
              <a:rPr lang="en-US" dirty="0" smtClean="0"/>
              <a:t>Jesus pitched His tent among us (John 1:14)</a:t>
            </a:r>
          </a:p>
          <a:p>
            <a:pPr lvl="1"/>
            <a:r>
              <a:rPr lang="en-US" sz="2800" dirty="0" smtClean="0"/>
              <a:t>“The Word became flesh and </a:t>
            </a:r>
            <a:r>
              <a:rPr lang="en-US" sz="2800" dirty="0" err="1" smtClean="0"/>
              <a:t>tabernacled</a:t>
            </a:r>
            <a:r>
              <a:rPr lang="en-US" sz="2800" dirty="0" smtClean="0"/>
              <a:t> among us. We gazed on his glory, the kind of glory that belongs to the Father’s unique Son, full of grace and truth.” (John 1:14 ISV)</a:t>
            </a:r>
          </a:p>
        </p:txBody>
      </p:sp>
      <p:sp>
        <p:nvSpPr>
          <p:cNvPr id="15" name="Footer Placeholder 14"/>
          <p:cNvSpPr>
            <a:spLocks noGrp="1"/>
          </p:cNvSpPr>
          <p:nvPr>
            <p:ph type="ftr" sz="quarter" idx="3"/>
          </p:nvPr>
        </p:nvSpPr>
        <p:spPr/>
        <p:txBody>
          <a:bodyPr/>
          <a:lstStyle/>
          <a:p>
            <a:pPr>
              <a:tabLst>
                <a:tab pos="4916488" algn="ctr"/>
                <a:tab pos="8281988" algn="r"/>
              </a:tabLst>
            </a:pPr>
            <a:r>
              <a:rPr lang="en-US" dirty="0" smtClean="0"/>
              <a:t>Gospel of Grace Fellowship	</a:t>
            </a:r>
            <a:r>
              <a:rPr lang="en-US" dirty="0" err="1" smtClean="0"/>
              <a:t>ggf.chuch</a:t>
            </a:r>
            <a:r>
              <a:rPr lang="en-US" dirty="0" smtClean="0"/>
              <a:t>	</a:t>
            </a:r>
            <a:fld id="{9BEC43AB-E12E-4E03-BE92-53D879A5609E}" type="slidenum">
              <a:rPr lang="en-US" smtClean="0"/>
              <a:t>4</a:t>
            </a:fld>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p:txBody>
          <a:bodyPr/>
          <a:lstStyle/>
          <a:p>
            <a:pPr lvl="0"/>
            <a:r>
              <a:rPr lang="en-US" dirty="0" smtClean="0"/>
              <a:t>The Tent Is Brought to Canaan</a:t>
            </a:r>
            <a:endParaRPr lang="en-US" dirty="0"/>
          </a:p>
        </p:txBody>
      </p:sp>
      <p:sp>
        <p:nvSpPr>
          <p:cNvPr id="63" name="Text Placeholder 62"/>
          <p:cNvSpPr>
            <a:spLocks noGrp="1"/>
          </p:cNvSpPr>
          <p:nvPr>
            <p:ph type="body" sz="quarter" idx="10"/>
          </p:nvPr>
        </p:nvSpPr>
        <p:spPr/>
        <p:txBody>
          <a:bodyPr/>
          <a:lstStyle/>
          <a:p>
            <a:pPr lvl="0"/>
            <a:r>
              <a:rPr lang="en-US" dirty="0" smtClean="0"/>
              <a:t>Acts 7:45 (ESV)</a:t>
            </a:r>
          </a:p>
          <a:p>
            <a:pPr lvl="1"/>
            <a:r>
              <a:rPr lang="en-US" dirty="0" smtClean="0">
                <a:solidFill>
                  <a:srgbClr val="C00000"/>
                </a:solidFill>
              </a:rPr>
              <a:t>Our fathers </a:t>
            </a:r>
            <a:r>
              <a:rPr lang="en-US" dirty="0" smtClean="0"/>
              <a:t>in turn </a:t>
            </a:r>
            <a:r>
              <a:rPr lang="en-US" dirty="0" smtClean="0">
                <a:solidFill>
                  <a:srgbClr val="7030A0"/>
                </a:solidFill>
              </a:rPr>
              <a:t>brought it in</a:t>
            </a:r>
            <a:r>
              <a:rPr lang="en-US" dirty="0" smtClean="0"/>
              <a:t> with Joshua when they </a:t>
            </a:r>
            <a:r>
              <a:rPr lang="en-US" dirty="0" smtClean="0">
                <a:solidFill>
                  <a:srgbClr val="0000FF"/>
                </a:solidFill>
              </a:rPr>
              <a:t>dispossessed</a:t>
            </a:r>
            <a:r>
              <a:rPr lang="en-US" dirty="0" smtClean="0"/>
              <a:t> the nations that God drove out before </a:t>
            </a:r>
            <a:r>
              <a:rPr lang="en-US" dirty="0" smtClean="0">
                <a:solidFill>
                  <a:srgbClr val="C00000"/>
                </a:solidFill>
              </a:rPr>
              <a:t>our fathers</a:t>
            </a:r>
            <a:r>
              <a:rPr lang="en-US" dirty="0" smtClean="0"/>
              <a:t>. So it was until the days of David.</a:t>
            </a:r>
          </a:p>
          <a:p>
            <a:endParaRPr lang="en-US" dirty="0"/>
          </a:p>
        </p:txBody>
      </p:sp>
      <p:sp>
        <p:nvSpPr>
          <p:cNvPr id="64" name="Text Placeholder 63"/>
          <p:cNvSpPr>
            <a:spLocks noGrp="1"/>
          </p:cNvSpPr>
          <p:nvPr>
            <p:ph type="body" sz="quarter" idx="11"/>
          </p:nvPr>
        </p:nvSpPr>
        <p:spPr>
          <a:xfrm>
            <a:off x="457200" y="3689131"/>
            <a:ext cx="8229600" cy="2635469"/>
          </a:xfrm>
        </p:spPr>
        <p:txBody>
          <a:bodyPr/>
          <a:lstStyle/>
          <a:p>
            <a:pPr lvl="0"/>
            <a:r>
              <a:rPr lang="en-US" dirty="0" smtClean="0"/>
              <a:t>Stephen continues to emphasize corporate solidarity</a:t>
            </a:r>
          </a:p>
          <a:p>
            <a:pPr lvl="0"/>
            <a:r>
              <a:rPr lang="en-US" dirty="0" smtClean="0"/>
              <a:t>“dispossessed” translates </a:t>
            </a:r>
            <a:r>
              <a:rPr lang="el-GR" b="1" dirty="0" smtClean="0"/>
              <a:t>κατάσχεσις</a:t>
            </a:r>
            <a:r>
              <a:rPr lang="en-US" dirty="0" smtClean="0"/>
              <a:t> which is not a common word but used also in Genesis 17:8 LXX</a:t>
            </a:r>
          </a:p>
          <a:p>
            <a:pPr lvl="0"/>
            <a:r>
              <a:rPr lang="en-US" dirty="0" smtClean="0"/>
              <a:t>Abraham had been promised a “possession” in Canaan</a:t>
            </a:r>
            <a:endParaRPr lang="en-US" dirty="0"/>
          </a:p>
        </p:txBody>
      </p:sp>
      <p:sp>
        <p:nvSpPr>
          <p:cNvPr id="8" name="Text Placeholder 50"/>
          <p:cNvSpPr txBox="1">
            <a:spLocks/>
          </p:cNvSpPr>
          <p:nvPr/>
        </p:nvSpPr>
        <p:spPr>
          <a:xfrm>
            <a:off x="567560" y="3689131"/>
            <a:ext cx="8040412" cy="2333297"/>
          </a:xfrm>
          <a:prstGeom prst="rect">
            <a:avLst/>
          </a:prstGeom>
        </p:spPr>
        <p:txBody>
          <a:bodyPr/>
          <a:lstStyle/>
          <a:p>
            <a:pPr marL="228600" marR="0" lvl="0" indent="-228600" algn="l" defTabSz="914400" rtl="0" eaLnBrk="1" fontAlgn="auto" latinLnBrk="0" hangingPunct="1">
              <a:lnSpc>
                <a:spcPts val="3100"/>
              </a:lnSpc>
              <a:spcBef>
                <a:spcPts val="0"/>
              </a:spcBef>
              <a:spcAft>
                <a:spcPts val="600"/>
              </a:spcAft>
              <a:buClr>
                <a:srgbClr val="4C4734"/>
              </a:buClr>
              <a:buSzTx/>
              <a:buFont typeface="Arial" panose="020B0604020202020204" pitchFamily="34" charset="0"/>
              <a:buChar char="•"/>
              <a:tabLst/>
              <a:defRPr/>
            </a:pPr>
            <a:endParaRPr kumimoji="0" lang="en-US" sz="2800" b="0" i="0" u="none" strike="noStrike" kern="1200" cap="none" spc="0" normalizeH="0" baseline="0" noProof="0" dirty="0" smtClean="0">
              <a:ln>
                <a:noFill/>
              </a:ln>
              <a:effectLst/>
              <a:uLnTx/>
              <a:uFillTx/>
              <a:latin typeface="+mn-lt"/>
              <a:ea typeface="+mn-ea"/>
              <a:cs typeface="+mn-cs"/>
            </a:endParaRPr>
          </a:p>
        </p:txBody>
      </p:sp>
      <p:sp>
        <p:nvSpPr>
          <p:cNvPr id="72" name="Footer Placeholder 71"/>
          <p:cNvSpPr>
            <a:spLocks noGrp="1"/>
          </p:cNvSpPr>
          <p:nvPr>
            <p:ph type="ftr" sz="quarter" idx="12"/>
          </p:nvPr>
        </p:nvSpPr>
        <p:spPr/>
        <p:txBody>
          <a:bodyPr/>
          <a:lstStyle/>
          <a:p>
            <a:pPr>
              <a:tabLst>
                <a:tab pos="4916488" algn="ctr"/>
                <a:tab pos="8281988" algn="r"/>
              </a:tabLst>
            </a:pPr>
            <a:r>
              <a:rPr lang="en-US" sz="2000" i="1" dirty="0"/>
              <a:t>Gospel of Grace Fellowship	</a:t>
            </a:r>
            <a:r>
              <a:rPr lang="en-US" sz="2000" i="1" dirty="0" err="1"/>
              <a:t>ggf.chuch</a:t>
            </a:r>
            <a:r>
              <a:rPr lang="en-US" sz="2000" i="1" dirty="0"/>
              <a:t>	</a:t>
            </a:r>
            <a:fld id="{9BEC43AB-E12E-4E03-BE92-53D879A5609E}" type="slidenum">
              <a:rPr lang="en-US" sz="2000" i="1" smtClean="0"/>
              <a:pPr>
                <a:tabLst>
                  <a:tab pos="4916488" algn="ctr"/>
                  <a:tab pos="8281988" algn="r"/>
                </a:tabLst>
              </a:pPr>
              <a:t>5</a:t>
            </a:fld>
            <a:endParaRPr lang="en-US" sz="2000" i="1"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pPr lvl="0"/>
            <a:r>
              <a:rPr lang="en-US" dirty="0" smtClean="0"/>
              <a:t>A Tent and Then a House</a:t>
            </a:r>
            <a:endParaRPr lang="en-US" dirty="0"/>
          </a:p>
        </p:txBody>
      </p:sp>
      <p:sp>
        <p:nvSpPr>
          <p:cNvPr id="19" name="Text Placeholder 18"/>
          <p:cNvSpPr>
            <a:spLocks noGrp="1"/>
          </p:cNvSpPr>
          <p:nvPr>
            <p:ph type="body" sz="quarter" idx="10"/>
          </p:nvPr>
        </p:nvSpPr>
        <p:spPr/>
        <p:txBody>
          <a:bodyPr/>
          <a:lstStyle/>
          <a:p>
            <a:pPr lvl="0"/>
            <a:r>
              <a:rPr lang="en-US" smtClean="0"/>
              <a:t>Acts 7:46, 47 (ESV)</a:t>
            </a:r>
          </a:p>
          <a:p>
            <a:pPr lvl="1"/>
            <a:r>
              <a:rPr lang="en-US" smtClean="0"/>
              <a:t>He found favor in God’s sight and asked that he might provide a dwelling place for the God  of Jacob. But it was Solomon who built Him a house. </a:t>
            </a:r>
            <a:endParaRPr lang="en-US" dirty="0"/>
          </a:p>
        </p:txBody>
      </p:sp>
      <p:sp>
        <p:nvSpPr>
          <p:cNvPr id="18" name="Text Placeholder 17"/>
          <p:cNvSpPr>
            <a:spLocks noGrp="1"/>
          </p:cNvSpPr>
          <p:nvPr>
            <p:ph type="body" sz="quarter" idx="11"/>
          </p:nvPr>
        </p:nvSpPr>
        <p:spPr>
          <a:xfrm>
            <a:off x="457200" y="3173506"/>
            <a:ext cx="8229600" cy="3151094"/>
          </a:xfrm>
        </p:spPr>
        <p:txBody>
          <a:bodyPr/>
          <a:lstStyle/>
          <a:p>
            <a:pPr lvl="0"/>
            <a:r>
              <a:rPr lang="en-US" dirty="0" smtClean="0"/>
              <a:t>“dwelling place” is </a:t>
            </a:r>
            <a:r>
              <a:rPr lang="en-US" i="1" dirty="0" err="1" smtClean="0"/>
              <a:t>ske_no_ma</a:t>
            </a:r>
            <a:r>
              <a:rPr lang="en-US" dirty="0" smtClean="0"/>
              <a:t> “pitched tent”</a:t>
            </a:r>
          </a:p>
          <a:p>
            <a:pPr lvl="0"/>
            <a:r>
              <a:rPr lang="en-US" dirty="0" smtClean="0"/>
              <a:t>Solomon built an </a:t>
            </a:r>
            <a:r>
              <a:rPr lang="en-US" i="1" dirty="0" err="1" smtClean="0"/>
              <a:t>oikos</a:t>
            </a:r>
            <a:r>
              <a:rPr lang="en-US" dirty="0" smtClean="0"/>
              <a:t> “house”</a:t>
            </a:r>
          </a:p>
          <a:p>
            <a:pPr lvl="0"/>
            <a:r>
              <a:rPr lang="en-US" dirty="0" smtClean="0"/>
              <a:t>See 2Samuel 7:1-17 for David’s desire to build</a:t>
            </a:r>
          </a:p>
          <a:p>
            <a:pPr lvl="0"/>
            <a:r>
              <a:rPr lang="en-US" dirty="0" smtClean="0"/>
              <a:t>See 1Kings 8:1-11 and 1Kings 8:22-27 for Solomon’s temple</a:t>
            </a:r>
          </a:p>
          <a:p>
            <a:pPr lvl="0"/>
            <a:r>
              <a:rPr lang="en-US" dirty="0" smtClean="0"/>
              <a:t>Jeremiah 7:1-10  = wrong use of the temple</a:t>
            </a:r>
          </a:p>
        </p:txBody>
      </p:sp>
      <p:sp>
        <p:nvSpPr>
          <p:cNvPr id="36" name="Footer Placeholder 35"/>
          <p:cNvSpPr>
            <a:spLocks noGrp="1"/>
          </p:cNvSpPr>
          <p:nvPr>
            <p:ph type="ftr" sz="quarter" idx="12"/>
          </p:nvPr>
        </p:nvSpPr>
        <p:spPr/>
        <p:txBody>
          <a:bodyPr/>
          <a:lstStyle/>
          <a:p>
            <a:pPr>
              <a:tabLst>
                <a:tab pos="4916488" algn="ctr"/>
                <a:tab pos="8281988" algn="r"/>
              </a:tabLst>
            </a:pPr>
            <a:r>
              <a:rPr lang="en-US" sz="2000" i="1" dirty="0"/>
              <a:t>Gospel of Grace Fellowship	</a:t>
            </a:r>
            <a:r>
              <a:rPr lang="en-US" sz="2000" i="1" dirty="0" err="1"/>
              <a:t>ggf.chuch</a:t>
            </a:r>
            <a:r>
              <a:rPr lang="en-US" sz="2000" i="1" dirty="0"/>
              <a:t>	</a:t>
            </a:r>
            <a:fld id="{9BEC43AB-E12E-4E03-BE92-53D879A5609E}" type="slidenum">
              <a:rPr lang="en-US" sz="2000" i="1" smtClean="0"/>
              <a:pPr>
                <a:tabLst>
                  <a:tab pos="4916488" algn="ctr"/>
                  <a:tab pos="8281988" algn="r"/>
                </a:tabLst>
              </a:pPr>
              <a:t>6</a:t>
            </a:fld>
            <a:endParaRPr lang="en-US" sz="2000" i="1"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“Made With Hands”</a:t>
            </a:r>
            <a:endParaRPr lang="en-US" dirty="0"/>
          </a:p>
        </p:txBody>
      </p:sp>
      <p:sp>
        <p:nvSpPr>
          <p:cNvPr id="3" name="Text Placeholder 2"/>
          <p:cNvSpPr>
            <a:spLocks noGrp="1"/>
          </p:cNvSpPr>
          <p:nvPr>
            <p:ph type="body" sz="quarter" idx="10"/>
          </p:nvPr>
        </p:nvSpPr>
        <p:spPr/>
        <p:txBody>
          <a:bodyPr/>
          <a:lstStyle/>
          <a:p>
            <a:pPr lvl="0"/>
            <a:r>
              <a:rPr lang="en-US" dirty="0" smtClean="0"/>
              <a:t>Acts 7:48 (ESV)</a:t>
            </a:r>
          </a:p>
          <a:p>
            <a:pPr lvl="1"/>
            <a:r>
              <a:rPr lang="en-US" dirty="0" smtClean="0"/>
              <a:t>Yet the Most High does not dwell in houses </a:t>
            </a:r>
            <a:r>
              <a:rPr lang="en-US" dirty="0" smtClean="0">
                <a:solidFill>
                  <a:srgbClr val="C00000"/>
                </a:solidFill>
              </a:rPr>
              <a:t>made by hands</a:t>
            </a:r>
            <a:r>
              <a:rPr lang="en-US" dirty="0" smtClean="0"/>
              <a:t>, as the prophet says, . . .</a:t>
            </a:r>
            <a:endParaRPr lang="en-US" dirty="0"/>
          </a:p>
        </p:txBody>
      </p:sp>
      <p:sp>
        <p:nvSpPr>
          <p:cNvPr id="5" name="Text Placeholder 4"/>
          <p:cNvSpPr>
            <a:spLocks noGrp="1"/>
          </p:cNvSpPr>
          <p:nvPr>
            <p:ph type="body" sz="quarter" idx="11"/>
          </p:nvPr>
        </p:nvSpPr>
        <p:spPr>
          <a:xfrm>
            <a:off x="457200" y="2837329"/>
            <a:ext cx="8229600" cy="3487271"/>
          </a:xfrm>
        </p:spPr>
        <p:txBody>
          <a:bodyPr/>
          <a:lstStyle/>
          <a:p>
            <a:pPr lvl="0"/>
            <a:r>
              <a:rPr lang="en-US" dirty="0" smtClean="0"/>
              <a:t>“hand-made” can denote idols (Acts 7:41, 19:26)</a:t>
            </a:r>
          </a:p>
          <a:p>
            <a:pPr lvl="0"/>
            <a:r>
              <a:rPr lang="en-US" dirty="0" smtClean="0"/>
              <a:t>God is transcendent</a:t>
            </a:r>
          </a:p>
          <a:p>
            <a:pPr lvl="0"/>
            <a:r>
              <a:rPr lang="en-US" dirty="0" smtClean="0"/>
              <a:t>The claim in Luke/Acts is that God’s purposes are not tied to the temple precinct, but that He is bringing salvation to the end of the earth (Acts 1:8)</a:t>
            </a:r>
          </a:p>
          <a:p>
            <a:pPr lvl="0"/>
            <a:r>
              <a:rPr lang="en-US" dirty="0" smtClean="0"/>
              <a:t>The temple can not restrict, confine or be used to manipulate God (see Mark 11:17)</a:t>
            </a:r>
          </a:p>
          <a:p>
            <a:endParaRPr lang="en-US" dirty="0"/>
          </a:p>
        </p:txBody>
      </p:sp>
      <p:sp>
        <p:nvSpPr>
          <p:cNvPr id="14" name="Footer Placeholder 13"/>
          <p:cNvSpPr>
            <a:spLocks noGrp="1"/>
          </p:cNvSpPr>
          <p:nvPr>
            <p:ph type="ftr" sz="quarter" idx="12"/>
          </p:nvPr>
        </p:nvSpPr>
        <p:spPr/>
        <p:txBody>
          <a:bodyPr/>
          <a:lstStyle/>
          <a:p>
            <a:pPr>
              <a:tabLst>
                <a:tab pos="4916488" algn="ctr"/>
                <a:tab pos="8281988" algn="r"/>
              </a:tabLst>
            </a:pPr>
            <a:r>
              <a:rPr lang="en-US" sz="2000" i="1" dirty="0"/>
              <a:t>Gospel of Grace Fellowship	</a:t>
            </a:r>
            <a:r>
              <a:rPr lang="en-US" sz="2000" i="1" dirty="0" err="1"/>
              <a:t>ggf.chuch</a:t>
            </a:r>
            <a:r>
              <a:rPr lang="en-US" sz="2000" i="1" dirty="0"/>
              <a:t>	</a:t>
            </a:r>
            <a:fld id="{9BEC43AB-E12E-4E03-BE92-53D879A5609E}" type="slidenum">
              <a:rPr lang="en-US" sz="2000" i="1" smtClean="0"/>
              <a:pPr>
                <a:tabLst>
                  <a:tab pos="4916488" algn="ctr"/>
                  <a:tab pos="8281988" algn="r"/>
                </a:tabLst>
              </a:pPr>
              <a:t>7</a:t>
            </a:fld>
            <a:endParaRPr lang="en-US" sz="2000" i="1"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r>
              <a:rPr lang="en-US" dirty="0" smtClean="0"/>
              <a:t>God Is the Transcendent Creator</a:t>
            </a:r>
            <a:endParaRPr lang="en-US" dirty="0"/>
          </a:p>
        </p:txBody>
      </p:sp>
      <p:sp>
        <p:nvSpPr>
          <p:cNvPr id="14" name="Text Placeholder 13"/>
          <p:cNvSpPr>
            <a:spLocks noGrp="1"/>
          </p:cNvSpPr>
          <p:nvPr>
            <p:ph type="body" sz="quarter" idx="10"/>
          </p:nvPr>
        </p:nvSpPr>
        <p:spPr/>
        <p:txBody>
          <a:bodyPr/>
          <a:lstStyle/>
          <a:p>
            <a:pPr lvl="0"/>
            <a:r>
              <a:rPr lang="en-US" smtClean="0"/>
              <a:t>Acts 7:49, 50 (ESV)</a:t>
            </a:r>
          </a:p>
          <a:p>
            <a:pPr lvl="1"/>
            <a:r>
              <a:rPr lang="en-US" smtClean="0"/>
              <a:t>‘Heaven is my throne, and the earth is my footstool. What kind of house will you build for me, says the Lord, or what is the place of my rest? Did not my hand make all these things?’ </a:t>
            </a:r>
          </a:p>
          <a:p>
            <a:pPr lvl="0"/>
            <a:endParaRPr lang="en-US" smtClean="0"/>
          </a:p>
          <a:p>
            <a:endParaRPr lang="en-US" dirty="0"/>
          </a:p>
        </p:txBody>
      </p:sp>
      <p:sp>
        <p:nvSpPr>
          <p:cNvPr id="15" name="Text Placeholder 14"/>
          <p:cNvSpPr>
            <a:spLocks noGrp="1"/>
          </p:cNvSpPr>
          <p:nvPr>
            <p:ph type="body" sz="quarter" idx="11"/>
          </p:nvPr>
        </p:nvSpPr>
        <p:spPr/>
        <p:txBody>
          <a:bodyPr/>
          <a:lstStyle/>
          <a:p>
            <a:pPr lvl="0"/>
            <a:r>
              <a:rPr lang="en-US" dirty="0" smtClean="0"/>
              <a:t>Implied answer: Yes!</a:t>
            </a:r>
          </a:p>
          <a:p>
            <a:pPr lvl="0"/>
            <a:r>
              <a:rPr lang="en-US" dirty="0" smtClean="0"/>
              <a:t>The temple was a house for Israel where they would meet God</a:t>
            </a:r>
          </a:p>
          <a:p>
            <a:pPr lvl="0"/>
            <a:r>
              <a:rPr lang="en-US" dirty="0" smtClean="0"/>
              <a:t>This is from Isaiah 66:1, 2</a:t>
            </a:r>
          </a:p>
          <a:p>
            <a:endParaRPr lang="en-US" dirty="0"/>
          </a:p>
        </p:txBody>
      </p:sp>
      <p:sp>
        <p:nvSpPr>
          <p:cNvPr id="21" name="Footer Placeholder 20"/>
          <p:cNvSpPr>
            <a:spLocks noGrp="1"/>
          </p:cNvSpPr>
          <p:nvPr>
            <p:ph type="ftr" sz="quarter" idx="12"/>
          </p:nvPr>
        </p:nvSpPr>
        <p:spPr/>
        <p:txBody>
          <a:bodyPr/>
          <a:lstStyle/>
          <a:p>
            <a:pPr>
              <a:tabLst>
                <a:tab pos="4916488" algn="ctr"/>
                <a:tab pos="8281988" algn="r"/>
              </a:tabLst>
            </a:pPr>
            <a:r>
              <a:rPr lang="en-US" sz="2000" i="1" dirty="0"/>
              <a:t>Gospel of Grace Fellowship	</a:t>
            </a:r>
            <a:r>
              <a:rPr lang="en-US" sz="2000" i="1" dirty="0" err="1"/>
              <a:t>ggf.chuch</a:t>
            </a:r>
            <a:r>
              <a:rPr lang="en-US" sz="2000" i="1" dirty="0"/>
              <a:t>	</a:t>
            </a:r>
            <a:fld id="{9BEC43AB-E12E-4E03-BE92-53D879A5609E}" type="slidenum">
              <a:rPr lang="en-US" sz="2000" i="1" smtClean="0"/>
              <a:pPr>
                <a:tabLst>
                  <a:tab pos="4916488" algn="ctr"/>
                  <a:tab pos="8281988" algn="r"/>
                </a:tabLst>
              </a:pPr>
              <a:t>8</a:t>
            </a:fld>
            <a:endParaRPr lang="en-US" sz="2000" i="1"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ct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s" id="{CEC8E6C5-861F-44B0-88D6-2AF10EA4EE19}" vid="{CB8340EE-1CCE-468C-AD42-FD9ACD7093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Acts</Template>
  <TotalTime>11919</TotalTime>
  <Words>767</Words>
  <Application>Microsoft Office PowerPoint</Application>
  <PresentationFormat>On-screen Show (4:3)</PresentationFormat>
  <Paragraphs>66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Arabic Typesetting</vt:lpstr>
      <vt:lpstr>Arial</vt:lpstr>
      <vt:lpstr>Blackadder ITC</vt:lpstr>
      <vt:lpstr>Calibri</vt:lpstr>
      <vt:lpstr>Verdana</vt:lpstr>
      <vt:lpstr>Acts</vt:lpstr>
      <vt:lpstr>Where Is the House of God?</vt:lpstr>
      <vt:lpstr>They Took Up Moloch’s “Tent”</vt:lpstr>
      <vt:lpstr>They Had Substituted Moloch’s Tent  for the Tent of Witness</vt:lpstr>
      <vt:lpstr>Which “Tent” Is Now Valid?</vt:lpstr>
      <vt:lpstr>The Tent Is Brought to Canaan</vt:lpstr>
      <vt:lpstr>A Tent and Then a House</vt:lpstr>
      <vt:lpstr>“Made With Hands”</vt:lpstr>
      <vt:lpstr>God Is the Transcendent Creator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Christy</cp:lastModifiedBy>
  <cp:revision>485</cp:revision>
  <cp:lastPrinted>2016-04-08T20:48:29Z</cp:lastPrinted>
  <dcterms:created xsi:type="dcterms:W3CDTF">2014-11-11T16:23:07Z</dcterms:created>
  <dcterms:modified xsi:type="dcterms:W3CDTF">2016-04-08T20:48:34Z</dcterms:modified>
</cp:coreProperties>
</file>