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Lst>
  <p:notesMasterIdLst>
    <p:notesMasterId r:id="rId22"/>
  </p:notesMasterIdLst>
  <p:handoutMasterIdLst>
    <p:handoutMasterId r:id="rId23"/>
  </p:handoutMasterIdLst>
  <p:sldIdLst>
    <p:sldId id="257" r:id="rId3"/>
    <p:sldId id="270" r:id="rId4"/>
    <p:sldId id="271" r:id="rId5"/>
    <p:sldId id="272" r:id="rId6"/>
    <p:sldId id="273" r:id="rId7"/>
    <p:sldId id="274" r:id="rId8"/>
    <p:sldId id="280" r:id="rId9"/>
    <p:sldId id="259" r:id="rId10"/>
    <p:sldId id="260" r:id="rId11"/>
    <p:sldId id="262" r:id="rId12"/>
    <p:sldId id="275" r:id="rId13"/>
    <p:sldId id="264" r:id="rId14"/>
    <p:sldId id="265" r:id="rId15"/>
    <p:sldId id="266" r:id="rId16"/>
    <p:sldId id="276" r:id="rId17"/>
    <p:sldId id="278" r:id="rId18"/>
    <p:sldId id="279" r:id="rId19"/>
    <p:sldId id="277" r:id="rId20"/>
    <p:sldId id="267" r:id="rId21"/>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94660"/>
  </p:normalViewPr>
  <p:slideViewPr>
    <p:cSldViewPr snapToGrid="0">
      <p:cViewPr varScale="1">
        <p:scale>
          <a:sx n="82" d="100"/>
          <a:sy n="82" d="100"/>
        </p:scale>
        <p:origin x="-104" y="-1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725"/>
          </a:xfrm>
          <a:prstGeom prst="rect">
            <a:avLst/>
          </a:prstGeom>
        </p:spPr>
        <p:txBody>
          <a:bodyPr vert="horz" lIns="91440" tIns="45720" rIns="91440" bIns="45720" rtlCol="0"/>
          <a:lstStyle>
            <a:lvl1pPr algn="r">
              <a:defRPr sz="1200"/>
            </a:lvl1pPr>
          </a:lstStyle>
          <a:p>
            <a:fld id="{808B0DE7-9528-4998-8FF8-5F4DB9B4914A}" type="datetimeFigureOut">
              <a:rPr lang="en-US" smtClean="0"/>
              <a:t>9/21/15</a:t>
            </a:fld>
            <a:endParaRPr lang="en-US"/>
          </a:p>
        </p:txBody>
      </p:sp>
      <p:sp>
        <p:nvSpPr>
          <p:cNvPr id="4" name="Footer Placeholder 3"/>
          <p:cNvSpPr>
            <a:spLocks noGrp="1"/>
          </p:cNvSpPr>
          <p:nvPr>
            <p:ph type="ftr" sz="quarter" idx="2"/>
          </p:nvPr>
        </p:nvSpPr>
        <p:spPr>
          <a:xfrm>
            <a:off x="0" y="8829675"/>
            <a:ext cx="2971800"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675"/>
            <a:ext cx="2971800" cy="466725"/>
          </a:xfrm>
          <a:prstGeom prst="rect">
            <a:avLst/>
          </a:prstGeom>
        </p:spPr>
        <p:txBody>
          <a:bodyPr vert="horz" lIns="91440" tIns="45720" rIns="91440" bIns="45720" rtlCol="0" anchor="b"/>
          <a:lstStyle>
            <a:lvl1pPr algn="r">
              <a:defRPr sz="1200"/>
            </a:lvl1pPr>
          </a:lstStyle>
          <a:p>
            <a:fld id="{144E664D-58C4-47DC-A83C-8AF2658FC8CE}" type="slidenum">
              <a:rPr lang="en-US" smtClean="0"/>
              <a:t>‹#›</a:t>
            </a:fld>
            <a:endParaRPr lang="en-US"/>
          </a:p>
        </p:txBody>
      </p:sp>
    </p:spTree>
    <p:extLst>
      <p:ext uri="{BB962C8B-B14F-4D97-AF65-F5344CB8AC3E}">
        <p14:creationId xmlns:p14="http://schemas.microsoft.com/office/powerpoint/2010/main" val="25880787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5"/>
          </a:xfrm>
          <a:prstGeom prst="rect">
            <a:avLst/>
          </a:prstGeom>
        </p:spPr>
        <p:txBody>
          <a:bodyPr vert="horz" lIns="92757" tIns="46378" rIns="92757" bIns="46378" rtlCol="0"/>
          <a:lstStyle>
            <a:lvl1pPr algn="l">
              <a:defRPr sz="1200"/>
            </a:lvl1pPr>
          </a:lstStyle>
          <a:p>
            <a:endParaRPr lang="en-US"/>
          </a:p>
        </p:txBody>
      </p:sp>
      <p:sp>
        <p:nvSpPr>
          <p:cNvPr id="3" name="Date Placeholder 2"/>
          <p:cNvSpPr>
            <a:spLocks noGrp="1"/>
          </p:cNvSpPr>
          <p:nvPr>
            <p:ph type="dt" idx="1"/>
          </p:nvPr>
        </p:nvSpPr>
        <p:spPr>
          <a:xfrm>
            <a:off x="3884613" y="0"/>
            <a:ext cx="2971800" cy="466435"/>
          </a:xfrm>
          <a:prstGeom prst="rect">
            <a:avLst/>
          </a:prstGeom>
        </p:spPr>
        <p:txBody>
          <a:bodyPr vert="horz" lIns="92757" tIns="46378" rIns="92757" bIns="46378" rtlCol="0"/>
          <a:lstStyle>
            <a:lvl1pPr algn="r">
              <a:defRPr sz="1200"/>
            </a:lvl1pPr>
          </a:lstStyle>
          <a:p>
            <a:fld id="{07FD398E-14AF-4EE6-AB18-2087BE38168D}" type="datetimeFigureOut">
              <a:rPr lang="en-US" smtClean="0"/>
              <a:t>9/21/15</a:t>
            </a:fld>
            <a:endParaRPr lang="en-US"/>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2757" tIns="46378" rIns="92757" bIns="46378"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2757" tIns="46378" rIns="92757" bIns="4637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6434"/>
          </a:xfrm>
          <a:prstGeom prst="rect">
            <a:avLst/>
          </a:prstGeom>
        </p:spPr>
        <p:txBody>
          <a:bodyPr vert="horz" lIns="92757" tIns="46378" rIns="92757" bIns="46378"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4"/>
          </a:xfrm>
          <a:prstGeom prst="rect">
            <a:avLst/>
          </a:prstGeom>
        </p:spPr>
        <p:txBody>
          <a:bodyPr vert="horz" lIns="92757" tIns="46378" rIns="92757" bIns="46378" rtlCol="0" anchor="b"/>
          <a:lstStyle>
            <a:lvl1pPr algn="r">
              <a:defRPr sz="1200"/>
            </a:lvl1pPr>
          </a:lstStyle>
          <a:p>
            <a:fld id="{B1A17A2D-2792-49F0-8A1B-46BC30D92824}" type="slidenum">
              <a:rPr lang="en-US" smtClean="0"/>
              <a:t>‹#›</a:t>
            </a:fld>
            <a:endParaRPr lang="en-US"/>
          </a:p>
        </p:txBody>
      </p:sp>
    </p:spTree>
    <p:extLst>
      <p:ext uri="{BB962C8B-B14F-4D97-AF65-F5344CB8AC3E}">
        <p14:creationId xmlns:p14="http://schemas.microsoft.com/office/powerpoint/2010/main" val="27338235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everyone! As you can see Eric is away enjoying a weekend with his family so he asked if I would share some more about the Roman Catholic system.  I thought this would be a great time to talk a bit about the RC papacy since we will soon be engulfed in a media frenzy surrounding the upcoming visit the end of this month of Pope Francis.  You and I may have friends, family members, co-workers asking about this curious man and all the attention he seems to get everywhere he goes.  We may even be asked by some about the Christian faith in relation to the Pope.  So often the world associates Christianity with the papacy and Roman Catholicism.  Notice on any news channel (Fox included) – on an important holiday associated with Christianity such as Christmas or Easter – what’s the first thing the stations show – the Pope celebrating Mass at the Vatican or somewhere around the world as if somehow this is what true Christianity looks like.  As we have shown before (and we will touch on again) the Roman Catholic church is not another denomination of Christianity – it is an apostate, heretical system that has a different gospel than the one we find in Scripture. John MacArthur has said about Roman Catholicism: “In the long war on the truth, the most formidable, relentless and deceptive enemy has been Roman Catholicism.  It is an apostate, corrupt, heretical, false Christianity.  It is a front for the kingdom of Satan.  The true church of the Lord Jesus Christ has always understood this.” – It took me a while to appreciate this statement but the longer I am exposed to expository preaching the more sense it makes.</a:t>
            </a:r>
          </a:p>
          <a:p>
            <a:r>
              <a:rPr lang="en-US" dirty="0" smtClean="0"/>
              <a:t>What we want to do for this morning is listen to a 41 minute sermon by John MacArthur entitled “Usurping the Seat of Christ” which he delivered back on March 17, 2013, only 4 days after Pope Francis was elected Pope by the Cardinals.</a:t>
            </a:r>
          </a:p>
          <a:p>
            <a:r>
              <a:rPr lang="en-US" dirty="0" smtClean="0"/>
              <a:t>What is a “Usurper”?  Someone who seizes and holds an office or title without legal right – in this case Pope Francis as the newest “Holy Father” of the Roman Catholic Church.</a:t>
            </a:r>
          </a:p>
          <a:p>
            <a:r>
              <a:rPr lang="en-US" dirty="0" smtClean="0"/>
              <a:t>After listening to the sermon we will discuss further the Papacy – especially considering a Christian response to the visit from Pope </a:t>
            </a:r>
          </a:p>
          <a:p>
            <a:r>
              <a:rPr lang="en-US" dirty="0" smtClean="0"/>
              <a:t>Francis.</a:t>
            </a:r>
            <a:endParaRPr lang="en-US" dirty="0"/>
          </a:p>
        </p:txBody>
      </p:sp>
      <p:sp>
        <p:nvSpPr>
          <p:cNvPr id="4" name="Slide Number Placeholder 3"/>
          <p:cNvSpPr>
            <a:spLocks noGrp="1"/>
          </p:cNvSpPr>
          <p:nvPr>
            <p:ph type="sldNum" sz="quarter" idx="10"/>
          </p:nvPr>
        </p:nvSpPr>
        <p:spPr/>
        <p:txBody>
          <a:bodyPr/>
          <a:lstStyle/>
          <a:p>
            <a:fld id="{34F010B0-0E12-42F5-B6F7-9ABF38D2BB27}" type="slidenum">
              <a:rPr lang="en-US" smtClean="0">
                <a:solidFill>
                  <a:prstClr val="black"/>
                </a:solidFill>
              </a:rPr>
              <a:pPr/>
              <a:t>1</a:t>
            </a:fld>
            <a:endParaRPr lang="en-US">
              <a:solidFill>
                <a:prstClr val="black"/>
              </a:solidFill>
            </a:endParaRPr>
          </a:p>
        </p:txBody>
      </p:sp>
      <p:sp>
        <p:nvSpPr>
          <p:cNvPr id="5" name="Date Placeholder 4"/>
          <p:cNvSpPr>
            <a:spLocks noGrp="1"/>
          </p:cNvSpPr>
          <p:nvPr>
            <p:ph type="dt" idx="11"/>
          </p:nvPr>
        </p:nvSpPr>
        <p:spPr/>
        <p:txBody>
          <a:bodyPr/>
          <a:lstStyle/>
          <a:p>
            <a:fld id="{34D80175-0AEB-4EB4-8593-FF45A8CC28BF}" type="datetime1">
              <a:rPr lang="en-US" smtClean="0">
                <a:solidFill>
                  <a:prstClr val="black"/>
                </a:solidFill>
              </a:rPr>
              <a:pPr/>
              <a:t>9/21/15</a:t>
            </a:fld>
            <a:endParaRPr lang="en-US">
              <a:solidFill>
                <a:prstClr val="black"/>
              </a:solidFill>
            </a:endParaRPr>
          </a:p>
        </p:txBody>
      </p:sp>
    </p:spTree>
    <p:extLst>
      <p:ext uri="{BB962C8B-B14F-4D97-AF65-F5344CB8AC3E}">
        <p14:creationId xmlns:p14="http://schemas.microsoft.com/office/powerpoint/2010/main" val="19867436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an area of approximately 44 hectares (110 acres), and a population of 842,[3] it is the smallest internationally recognized independent state in the world by both area and population.</a:t>
            </a:r>
          </a:p>
          <a:p>
            <a:endParaRPr lang="en-US" dirty="0" smtClean="0"/>
          </a:p>
          <a:p>
            <a:r>
              <a:rPr lang="en-US" dirty="0" smtClean="0"/>
              <a:t>It is an ecclesiastical[3] or sacerdotal-monarchical[7] state ruled by the Bishop of Rome – the Pope. The highest state functionaries are all Catholic clergy of various national origins. </a:t>
            </a:r>
          </a:p>
          <a:p>
            <a:r>
              <a:rPr lang="en-US" dirty="0" smtClean="0"/>
              <a:t>My </a:t>
            </a:r>
            <a:r>
              <a:rPr lang="en-US" dirty="0" err="1" smtClean="0"/>
              <a:t>quess</a:t>
            </a:r>
            <a:r>
              <a:rPr lang="en-US" dirty="0" smtClean="0"/>
              <a:t> is the Edina High School campus we are sitting at is larger than Vatican City</a:t>
            </a:r>
            <a:endParaRPr lang="en-US" dirty="0"/>
          </a:p>
        </p:txBody>
      </p:sp>
      <p:sp>
        <p:nvSpPr>
          <p:cNvPr id="4" name="Slide Number Placeholder 3"/>
          <p:cNvSpPr>
            <a:spLocks noGrp="1"/>
          </p:cNvSpPr>
          <p:nvPr>
            <p:ph type="sldNum" sz="quarter" idx="10"/>
          </p:nvPr>
        </p:nvSpPr>
        <p:spPr/>
        <p:txBody>
          <a:bodyPr/>
          <a:lstStyle/>
          <a:p>
            <a:fld id="{34F010B0-0E12-42F5-B6F7-9ABF38D2BB27}" type="slidenum">
              <a:rPr lang="en-US" smtClean="0">
                <a:solidFill>
                  <a:prstClr val="black"/>
                </a:solidFill>
              </a:rPr>
              <a:pPr/>
              <a:t>10</a:t>
            </a:fld>
            <a:endParaRPr lang="en-US">
              <a:solidFill>
                <a:prstClr val="black"/>
              </a:solidFill>
            </a:endParaRPr>
          </a:p>
        </p:txBody>
      </p:sp>
      <p:sp>
        <p:nvSpPr>
          <p:cNvPr id="5" name="Date Placeholder 4"/>
          <p:cNvSpPr>
            <a:spLocks noGrp="1"/>
          </p:cNvSpPr>
          <p:nvPr>
            <p:ph type="dt" idx="11"/>
          </p:nvPr>
        </p:nvSpPr>
        <p:spPr/>
        <p:txBody>
          <a:bodyPr/>
          <a:lstStyle/>
          <a:p>
            <a:fld id="{1B2A9D0C-CFF9-4BB8-AD4D-1AEBEB3622CC}" type="datetime1">
              <a:rPr lang="en-US" smtClean="0">
                <a:solidFill>
                  <a:prstClr val="black"/>
                </a:solidFill>
              </a:rPr>
              <a:pPr/>
              <a:t>9/21/15</a:t>
            </a:fld>
            <a:endParaRPr lang="en-US">
              <a:solidFill>
                <a:prstClr val="black"/>
              </a:solidFill>
            </a:endParaRPr>
          </a:p>
        </p:txBody>
      </p:sp>
    </p:spTree>
    <p:extLst>
      <p:ext uri="{BB962C8B-B14F-4D97-AF65-F5344CB8AC3E}">
        <p14:creationId xmlns:p14="http://schemas.microsoft.com/office/powerpoint/2010/main" val="9735282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keys[edit]</a:t>
            </a:r>
          </a:p>
          <a:p>
            <a:endParaRPr lang="en-US" dirty="0" smtClean="0"/>
          </a:p>
          <a:p>
            <a:r>
              <a:rPr lang="en-US" dirty="0" smtClean="0"/>
              <a:t>The keys refer to the promise of Christ to Peter, "I will entrust to you the keys of the kingdom of heaven. Whatever you declare bound on earth shall be bound in heaven; whatever you declare loosed on earth shall be loosed in heaven."[27] They are a symbol of the power the Catholic Church believes that Christ gave to Saint Peter and his successors,[28] with the gold key signifying that the power reaches to heaven and the silver key that it extends to all the faithful on earth, the interlacing indicating the linking between the two aspects of the power, and the handles of the key being at the base to symbolize the power being in the hands of the pope.[18]</a:t>
            </a:r>
          </a:p>
          <a:p>
            <a:endParaRPr lang="en-US" dirty="0" smtClean="0"/>
          </a:p>
          <a:p>
            <a:r>
              <a:rPr lang="en-US" dirty="0" smtClean="0"/>
              <a:t>The tiara[edit]</a:t>
            </a:r>
          </a:p>
          <a:p>
            <a:endParaRPr lang="en-US" dirty="0" smtClean="0"/>
          </a:p>
          <a:p>
            <a:r>
              <a:rPr lang="en-US" dirty="0" smtClean="0"/>
              <a:t>While actual wearing of the Papal tiara has been discontinued by Pope John Paul I and his successors, it remains a papal heraldic symbol. A crown was added to the headgear of the Pope in 1130 to symbolize sovereignty over the Papal States. In 1301, Pope Boniface VIII, at that time in conflict with Philip the Fair of France, added a second crown to indicate that his spiritual authority was superior to any civil power. In 1342, Pope Benedict XII added a third crown to symbolize the superiority of papal religious authority over that of non-religious monarchs. The original significance of the three crowns was lost over time and they came to represent instead the Pope's powers as priest, ruler and teacher.[28]</a:t>
            </a:r>
          </a:p>
          <a:p>
            <a:endParaRPr lang="en-US" dirty="0"/>
          </a:p>
        </p:txBody>
      </p:sp>
      <p:sp>
        <p:nvSpPr>
          <p:cNvPr id="4" name="Slide Number Placeholder 3"/>
          <p:cNvSpPr>
            <a:spLocks noGrp="1"/>
          </p:cNvSpPr>
          <p:nvPr>
            <p:ph type="sldNum" sz="quarter" idx="10"/>
          </p:nvPr>
        </p:nvSpPr>
        <p:spPr/>
        <p:txBody>
          <a:bodyPr/>
          <a:lstStyle/>
          <a:p>
            <a:fld id="{B1A17A2D-2792-49F0-8A1B-46BC30D92824}" type="slidenum">
              <a:rPr lang="en-US" smtClean="0"/>
              <a:t>11</a:t>
            </a:fld>
            <a:endParaRPr lang="en-US"/>
          </a:p>
        </p:txBody>
      </p:sp>
    </p:spTree>
    <p:extLst>
      <p:ext uri="{BB962C8B-B14F-4D97-AF65-F5344CB8AC3E}">
        <p14:creationId xmlns:p14="http://schemas.microsoft.com/office/powerpoint/2010/main" val="4101528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papal church is a magnificently rich, splendidly housed political</a:t>
            </a:r>
            <a:r>
              <a:rPr lang="en-US" baseline="0" dirty="0" smtClean="0"/>
              <a:t> an</a:t>
            </a:r>
            <a:r>
              <a:rPr lang="en-US" dirty="0" smtClean="0"/>
              <a:t>d ecclesiastical power, with headquarters in Rome.  It stands in stark</a:t>
            </a:r>
            <a:r>
              <a:rPr lang="en-US" baseline="0" dirty="0" smtClean="0"/>
              <a:t> contrast to what started there in the first century, with some pastors ministering to small congregations.  The differences are striking.  The early home churches under their pastors looked to the authority of God’s Word as received in the gospel accounts of the life of the Lord and the writings of the apostles, together with the Old Testament.  They had a true and living faith in God’s grace through the Gospel (See page 53 of Richard Bennett’s Catholicism for entire quote if needed) this decree established the policy of religious freedom for both paganism and Christianity.  This caused the gospel to become diluted, pagan practices introduced – true Christianity was whitewashed with an external form of piety</a:t>
            </a:r>
            <a:endParaRPr lang="en-US" dirty="0"/>
          </a:p>
        </p:txBody>
      </p:sp>
      <p:sp>
        <p:nvSpPr>
          <p:cNvPr id="4" name="Slide Number Placeholder 3"/>
          <p:cNvSpPr>
            <a:spLocks noGrp="1"/>
          </p:cNvSpPr>
          <p:nvPr>
            <p:ph type="sldNum" sz="quarter" idx="10"/>
          </p:nvPr>
        </p:nvSpPr>
        <p:spPr/>
        <p:txBody>
          <a:bodyPr/>
          <a:lstStyle/>
          <a:p>
            <a:fld id="{34F010B0-0E12-42F5-B6F7-9ABF38D2BB27}" type="slidenum">
              <a:rPr lang="en-US" smtClean="0">
                <a:solidFill>
                  <a:prstClr val="black"/>
                </a:solidFill>
              </a:rPr>
              <a:pPr/>
              <a:t>12</a:t>
            </a:fld>
            <a:endParaRPr lang="en-US">
              <a:solidFill>
                <a:prstClr val="black"/>
              </a:solidFill>
            </a:endParaRPr>
          </a:p>
        </p:txBody>
      </p:sp>
      <p:sp>
        <p:nvSpPr>
          <p:cNvPr id="5" name="Date Placeholder 4"/>
          <p:cNvSpPr>
            <a:spLocks noGrp="1"/>
          </p:cNvSpPr>
          <p:nvPr>
            <p:ph type="dt" idx="11"/>
          </p:nvPr>
        </p:nvSpPr>
        <p:spPr/>
        <p:txBody>
          <a:bodyPr/>
          <a:lstStyle/>
          <a:p>
            <a:fld id="{1B2A9D0C-CFF9-4BB8-AD4D-1AEBEB3622CC}" type="datetime1">
              <a:rPr lang="en-US" smtClean="0">
                <a:solidFill>
                  <a:prstClr val="black"/>
                </a:solidFill>
              </a:rPr>
              <a:pPr/>
              <a:t>9/21/15</a:t>
            </a:fld>
            <a:endParaRPr lang="en-US">
              <a:solidFill>
                <a:prstClr val="black"/>
              </a:solidFill>
            </a:endParaRPr>
          </a:p>
        </p:txBody>
      </p:sp>
    </p:spTree>
    <p:extLst>
      <p:ext uri="{BB962C8B-B14F-4D97-AF65-F5344CB8AC3E}">
        <p14:creationId xmlns:p14="http://schemas.microsoft.com/office/powerpoint/2010/main" val="8261579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page 76 &amp; 77 RB Catholicism </a:t>
            </a:r>
          </a:p>
          <a:p>
            <a:r>
              <a:rPr lang="en-US" dirty="0" smtClean="0"/>
              <a:t>Much of what papal Rome has achieved since the </a:t>
            </a:r>
            <a:r>
              <a:rPr lang="en-US" dirty="0" err="1" smtClean="0"/>
              <a:t>Reormation</a:t>
            </a:r>
            <a:r>
              <a:rPr lang="en-US" dirty="0" smtClean="0"/>
              <a:t> and in modern times has been due to the planning and strategy of the Jesuits (pg. 77)</a:t>
            </a:r>
            <a:endParaRPr lang="en-US" dirty="0"/>
          </a:p>
        </p:txBody>
      </p:sp>
      <p:sp>
        <p:nvSpPr>
          <p:cNvPr id="4" name="Slide Number Placeholder 3"/>
          <p:cNvSpPr>
            <a:spLocks noGrp="1"/>
          </p:cNvSpPr>
          <p:nvPr>
            <p:ph type="sldNum" sz="quarter" idx="10"/>
          </p:nvPr>
        </p:nvSpPr>
        <p:spPr/>
        <p:txBody>
          <a:bodyPr/>
          <a:lstStyle/>
          <a:p>
            <a:fld id="{34F010B0-0E12-42F5-B6F7-9ABF38D2BB27}" type="slidenum">
              <a:rPr lang="en-US" smtClean="0">
                <a:solidFill>
                  <a:prstClr val="black"/>
                </a:solidFill>
              </a:rPr>
              <a:pPr/>
              <a:t>13</a:t>
            </a:fld>
            <a:endParaRPr lang="en-US">
              <a:solidFill>
                <a:prstClr val="black"/>
              </a:solidFill>
            </a:endParaRPr>
          </a:p>
        </p:txBody>
      </p:sp>
      <p:sp>
        <p:nvSpPr>
          <p:cNvPr id="5" name="Date Placeholder 4"/>
          <p:cNvSpPr>
            <a:spLocks noGrp="1"/>
          </p:cNvSpPr>
          <p:nvPr>
            <p:ph type="dt" idx="11"/>
          </p:nvPr>
        </p:nvSpPr>
        <p:spPr/>
        <p:txBody>
          <a:bodyPr/>
          <a:lstStyle/>
          <a:p>
            <a:fld id="{1B2A9D0C-CFF9-4BB8-AD4D-1AEBEB3622CC}" type="datetime1">
              <a:rPr lang="en-US" smtClean="0">
                <a:solidFill>
                  <a:prstClr val="black"/>
                </a:solidFill>
              </a:rPr>
              <a:pPr/>
              <a:t>9/21/15</a:t>
            </a:fld>
            <a:endParaRPr lang="en-US">
              <a:solidFill>
                <a:prstClr val="black"/>
              </a:solidFill>
            </a:endParaRPr>
          </a:p>
        </p:txBody>
      </p:sp>
    </p:spTree>
    <p:extLst>
      <p:ext uri="{BB962C8B-B14F-4D97-AF65-F5344CB8AC3E}">
        <p14:creationId xmlns:p14="http://schemas.microsoft.com/office/powerpoint/2010/main" val="9770219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page 78 RB Catholicism, page 84 as well.  Page 88 on socialism</a:t>
            </a:r>
          </a:p>
          <a:p>
            <a:r>
              <a:rPr lang="en-US" dirty="0" smtClean="0"/>
              <a:t>Talk about the dynamic of the Reformation and how this changed everything about people and nations operated</a:t>
            </a:r>
            <a:r>
              <a:rPr lang="en-US" baseline="0" dirty="0" smtClean="0"/>
              <a:t> on a daily basis (see </a:t>
            </a:r>
            <a:r>
              <a:rPr lang="en-US" baseline="0" dirty="0" err="1" smtClean="0"/>
              <a:t>pg</a:t>
            </a:r>
            <a:r>
              <a:rPr lang="en-US" baseline="0" dirty="0" smtClean="0"/>
              <a:t> 15 of </a:t>
            </a:r>
            <a:r>
              <a:rPr lang="en-US" baseline="0" dirty="0" err="1" smtClean="0"/>
              <a:t>Ecc</a:t>
            </a:r>
            <a:r>
              <a:rPr lang="en-US" baseline="0" dirty="0" smtClean="0"/>
              <a:t> Mega)</a:t>
            </a:r>
          </a:p>
          <a:p>
            <a:r>
              <a:rPr lang="en-US" baseline="0" dirty="0" smtClean="0"/>
              <a:t>Read page 18! VERY IMPORTANT!</a:t>
            </a:r>
            <a:endParaRPr lang="en-US" dirty="0"/>
          </a:p>
        </p:txBody>
      </p:sp>
      <p:sp>
        <p:nvSpPr>
          <p:cNvPr id="4" name="Slide Number Placeholder 3"/>
          <p:cNvSpPr>
            <a:spLocks noGrp="1"/>
          </p:cNvSpPr>
          <p:nvPr>
            <p:ph type="sldNum" sz="quarter" idx="10"/>
          </p:nvPr>
        </p:nvSpPr>
        <p:spPr/>
        <p:txBody>
          <a:bodyPr/>
          <a:lstStyle/>
          <a:p>
            <a:fld id="{34F010B0-0E12-42F5-B6F7-9ABF38D2BB27}" type="slidenum">
              <a:rPr lang="en-US" smtClean="0">
                <a:solidFill>
                  <a:prstClr val="black"/>
                </a:solidFill>
              </a:rPr>
              <a:pPr/>
              <a:t>14</a:t>
            </a:fld>
            <a:endParaRPr lang="en-US">
              <a:solidFill>
                <a:prstClr val="black"/>
              </a:solidFill>
            </a:endParaRPr>
          </a:p>
        </p:txBody>
      </p:sp>
      <p:sp>
        <p:nvSpPr>
          <p:cNvPr id="5" name="Date Placeholder 4"/>
          <p:cNvSpPr>
            <a:spLocks noGrp="1"/>
          </p:cNvSpPr>
          <p:nvPr>
            <p:ph type="dt" idx="11"/>
          </p:nvPr>
        </p:nvSpPr>
        <p:spPr/>
        <p:txBody>
          <a:bodyPr/>
          <a:lstStyle/>
          <a:p>
            <a:fld id="{1B2A9D0C-CFF9-4BB8-AD4D-1AEBEB3622CC}" type="datetime1">
              <a:rPr lang="en-US" smtClean="0">
                <a:solidFill>
                  <a:prstClr val="black"/>
                </a:solidFill>
              </a:rPr>
              <a:pPr/>
              <a:t>9/21/15</a:t>
            </a:fld>
            <a:endParaRPr lang="en-US">
              <a:solidFill>
                <a:prstClr val="black"/>
              </a:solidFill>
            </a:endParaRPr>
          </a:p>
        </p:txBody>
      </p:sp>
    </p:spTree>
    <p:extLst>
      <p:ext uri="{BB962C8B-B14F-4D97-AF65-F5344CB8AC3E}">
        <p14:creationId xmlns:p14="http://schemas.microsoft.com/office/powerpoint/2010/main" val="18429374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Economics &amp; the Papacy  This “universal ownership of all goods” – a principle coming out of the ecumenical council of Vatican II and emphatically teaches (end of page 86 and all of page 87)</a:t>
            </a:r>
          </a:p>
          <a:p>
            <a:r>
              <a:rPr lang="en-US" dirty="0" smtClean="0"/>
              <a:t>See </a:t>
            </a:r>
            <a:r>
              <a:rPr lang="en-US" dirty="0" err="1" smtClean="0"/>
              <a:t>Eccle</a:t>
            </a:r>
            <a:r>
              <a:rPr lang="en-US" dirty="0" smtClean="0"/>
              <a:t> </a:t>
            </a:r>
            <a:r>
              <a:rPr lang="en-US" dirty="0" err="1" smtClean="0"/>
              <a:t>Megla</a:t>
            </a:r>
            <a:r>
              <a:rPr lang="en-US" dirty="0" smtClean="0"/>
              <a:t> and talk about capitalism and the outworking of the true gospel on </a:t>
            </a:r>
          </a:p>
          <a:p>
            <a:r>
              <a:rPr lang="en-US" dirty="0" smtClean="0"/>
              <a:t>Environment and the Papacy WASHINGTON—U.S. House Democrats are pushing Pope Francis to address the minimum wage, hunger and the environment in his historic speech to Congress later this month, hoping his embrace will give momentum to three party priorities.</a:t>
            </a:r>
          </a:p>
          <a:p>
            <a:r>
              <a:rPr lang="en-US" dirty="0" smtClean="0"/>
              <a:t>In a letter to the pontiff, 94 House Democrats lauded Francis’s schedule during his six-day U.S. trip, which includes visits to a Philadelphia prison and a school in New York’s Harlem neighborhood.</a:t>
            </a:r>
          </a:p>
          <a:p>
            <a:r>
              <a:rPr lang="en-US" dirty="0" smtClean="0"/>
              <a:t>“Your powerful example of solidarity with the poor and the marginalized will undoubtedly help inform our current debates around major U.S. policy affecting all Americans,” the lawmakers wrote.</a:t>
            </a:r>
          </a:p>
          <a:p>
            <a:r>
              <a:rPr lang="en-US" dirty="0" smtClean="0"/>
              <a:t>“Your message of hope could not come at a more crucial time, in particular to those in our nation that are struggling on a minimum wage salary, or relying on public assistance to put food on the table.”</a:t>
            </a:r>
          </a:p>
          <a:p>
            <a:r>
              <a:rPr lang="en-US" dirty="0" smtClean="0"/>
              <a:t>The Democrats cited instances in which Republicans have blocked Democratic efforts to increase the federal minimum wage and bolster food and environment programs. “We look forward with great anticipation to your visit and to your words on all these issues,” they said.</a:t>
            </a:r>
          </a:p>
          <a:p>
            <a:r>
              <a:rPr lang="en-US" dirty="0" smtClean="0"/>
              <a:t>Francis’s visit will include a Sept. 24 address to Congress, the first by a pope, and is certain to bring throngs of people to the capital. He arrives in the U.S. on Sept. 22.</a:t>
            </a:r>
          </a:p>
          <a:p>
            <a:endParaRPr lang="en-US" dirty="0"/>
          </a:p>
        </p:txBody>
      </p:sp>
      <p:sp>
        <p:nvSpPr>
          <p:cNvPr id="4" name="Slide Number Placeholder 3"/>
          <p:cNvSpPr>
            <a:spLocks noGrp="1"/>
          </p:cNvSpPr>
          <p:nvPr>
            <p:ph type="sldNum" sz="quarter" idx="10"/>
          </p:nvPr>
        </p:nvSpPr>
        <p:spPr/>
        <p:txBody>
          <a:bodyPr/>
          <a:lstStyle/>
          <a:p>
            <a:fld id="{B1A17A2D-2792-49F0-8A1B-46BC30D92824}" type="slidenum">
              <a:rPr lang="en-US" smtClean="0"/>
              <a:t>15</a:t>
            </a:fld>
            <a:endParaRPr lang="en-US"/>
          </a:p>
        </p:txBody>
      </p:sp>
    </p:spTree>
    <p:extLst>
      <p:ext uri="{BB962C8B-B14F-4D97-AF65-F5344CB8AC3E}">
        <p14:creationId xmlns:p14="http://schemas.microsoft.com/office/powerpoint/2010/main" val="26808271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A17A2D-2792-49F0-8A1B-46BC30D92824}" type="slidenum">
              <a:rPr lang="en-US" smtClean="0"/>
              <a:t>16</a:t>
            </a:fld>
            <a:endParaRPr lang="en-US"/>
          </a:p>
        </p:txBody>
      </p:sp>
    </p:spTree>
    <p:extLst>
      <p:ext uri="{BB962C8B-B14F-4D97-AF65-F5344CB8AC3E}">
        <p14:creationId xmlns:p14="http://schemas.microsoft.com/office/powerpoint/2010/main" val="21954720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Like Bob has said there are no second class Christians</a:t>
            </a:r>
            <a:endParaRPr lang="en-US" dirty="0"/>
          </a:p>
        </p:txBody>
      </p:sp>
      <p:sp>
        <p:nvSpPr>
          <p:cNvPr id="4" name="Slide Number Placeholder 3"/>
          <p:cNvSpPr>
            <a:spLocks noGrp="1"/>
          </p:cNvSpPr>
          <p:nvPr>
            <p:ph type="sldNum" sz="quarter" idx="10"/>
          </p:nvPr>
        </p:nvSpPr>
        <p:spPr/>
        <p:txBody>
          <a:bodyPr/>
          <a:lstStyle/>
          <a:p>
            <a:fld id="{B1A17A2D-2792-49F0-8A1B-46BC30D92824}" type="slidenum">
              <a:rPr lang="en-US" smtClean="0"/>
              <a:t>17</a:t>
            </a:fld>
            <a:endParaRPr lang="en-US"/>
          </a:p>
        </p:txBody>
      </p:sp>
    </p:spTree>
    <p:extLst>
      <p:ext uri="{BB962C8B-B14F-4D97-AF65-F5344CB8AC3E}">
        <p14:creationId xmlns:p14="http://schemas.microsoft.com/office/powerpoint/2010/main" val="6074225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goes back to the garden in Genesis 3 – Has God said????</a:t>
            </a:r>
            <a:endParaRPr lang="en-US" dirty="0"/>
          </a:p>
        </p:txBody>
      </p:sp>
      <p:sp>
        <p:nvSpPr>
          <p:cNvPr id="4" name="Slide Number Placeholder 3"/>
          <p:cNvSpPr>
            <a:spLocks noGrp="1"/>
          </p:cNvSpPr>
          <p:nvPr>
            <p:ph type="sldNum" sz="quarter" idx="10"/>
          </p:nvPr>
        </p:nvSpPr>
        <p:spPr/>
        <p:txBody>
          <a:bodyPr/>
          <a:lstStyle/>
          <a:p>
            <a:fld id="{B1A17A2D-2792-49F0-8A1B-46BC30D92824}" type="slidenum">
              <a:rPr lang="en-US" smtClean="0"/>
              <a:t>18</a:t>
            </a:fld>
            <a:endParaRPr lang="en-US"/>
          </a:p>
        </p:txBody>
      </p:sp>
    </p:spTree>
    <p:extLst>
      <p:ext uri="{BB962C8B-B14F-4D97-AF65-F5344CB8AC3E}">
        <p14:creationId xmlns:p14="http://schemas.microsoft.com/office/powerpoint/2010/main" val="38626313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page 78 RB Catholicism, page 84 as well.  Page 88 on socialism</a:t>
            </a:r>
            <a:endParaRPr lang="en-US" dirty="0"/>
          </a:p>
        </p:txBody>
      </p:sp>
      <p:sp>
        <p:nvSpPr>
          <p:cNvPr id="4" name="Slide Number Placeholder 3"/>
          <p:cNvSpPr>
            <a:spLocks noGrp="1"/>
          </p:cNvSpPr>
          <p:nvPr>
            <p:ph type="sldNum" sz="quarter" idx="10"/>
          </p:nvPr>
        </p:nvSpPr>
        <p:spPr/>
        <p:txBody>
          <a:bodyPr/>
          <a:lstStyle/>
          <a:p>
            <a:fld id="{34F010B0-0E12-42F5-B6F7-9ABF38D2BB27}" type="slidenum">
              <a:rPr lang="en-US" smtClean="0">
                <a:solidFill>
                  <a:prstClr val="black"/>
                </a:solidFill>
              </a:rPr>
              <a:pPr/>
              <a:t>19</a:t>
            </a:fld>
            <a:endParaRPr lang="en-US">
              <a:solidFill>
                <a:prstClr val="black"/>
              </a:solidFill>
            </a:endParaRPr>
          </a:p>
        </p:txBody>
      </p:sp>
      <p:sp>
        <p:nvSpPr>
          <p:cNvPr id="5" name="Date Placeholder 4"/>
          <p:cNvSpPr>
            <a:spLocks noGrp="1"/>
          </p:cNvSpPr>
          <p:nvPr>
            <p:ph type="dt" idx="11"/>
          </p:nvPr>
        </p:nvSpPr>
        <p:spPr/>
        <p:txBody>
          <a:bodyPr/>
          <a:lstStyle/>
          <a:p>
            <a:fld id="{1B2A9D0C-CFF9-4BB8-AD4D-1AEBEB3622CC}" type="datetime1">
              <a:rPr lang="en-US" smtClean="0">
                <a:solidFill>
                  <a:prstClr val="black"/>
                </a:solidFill>
              </a:rPr>
              <a:pPr/>
              <a:t>9/21/15</a:t>
            </a:fld>
            <a:endParaRPr lang="en-US">
              <a:solidFill>
                <a:prstClr val="black"/>
              </a:solidFill>
            </a:endParaRPr>
          </a:p>
        </p:txBody>
      </p:sp>
    </p:spTree>
    <p:extLst>
      <p:ext uri="{BB962C8B-B14F-4D97-AF65-F5344CB8AC3E}">
        <p14:creationId xmlns:p14="http://schemas.microsoft.com/office/powerpoint/2010/main" val="1012329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next few slides will just prepare you for the onslaught of bowing &amp; kissing and various other reverential actions that await “His Holiness” – yikes!</a:t>
            </a:r>
            <a:endParaRPr lang="en-US" dirty="0"/>
          </a:p>
        </p:txBody>
      </p:sp>
      <p:sp>
        <p:nvSpPr>
          <p:cNvPr id="4" name="Slide Number Placeholder 3"/>
          <p:cNvSpPr>
            <a:spLocks noGrp="1"/>
          </p:cNvSpPr>
          <p:nvPr>
            <p:ph type="sldNum" sz="quarter" idx="10"/>
          </p:nvPr>
        </p:nvSpPr>
        <p:spPr/>
        <p:txBody>
          <a:bodyPr/>
          <a:lstStyle/>
          <a:p>
            <a:fld id="{B1A17A2D-2792-49F0-8A1B-46BC30D92824}" type="slidenum">
              <a:rPr lang="en-US" smtClean="0"/>
              <a:t>2</a:t>
            </a:fld>
            <a:endParaRPr lang="en-US"/>
          </a:p>
        </p:txBody>
      </p:sp>
    </p:spTree>
    <p:extLst>
      <p:ext uri="{BB962C8B-B14F-4D97-AF65-F5344CB8AC3E}">
        <p14:creationId xmlns:p14="http://schemas.microsoft.com/office/powerpoint/2010/main" val="2626688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A17A2D-2792-49F0-8A1B-46BC30D92824}" type="slidenum">
              <a:rPr lang="en-US" smtClean="0"/>
              <a:t>3</a:t>
            </a:fld>
            <a:endParaRPr lang="en-US"/>
          </a:p>
        </p:txBody>
      </p:sp>
    </p:spTree>
    <p:extLst>
      <p:ext uri="{BB962C8B-B14F-4D97-AF65-F5344CB8AC3E}">
        <p14:creationId xmlns:p14="http://schemas.microsoft.com/office/powerpoint/2010/main" val="1659150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A17A2D-2792-49F0-8A1B-46BC30D92824}" type="slidenum">
              <a:rPr lang="en-US" smtClean="0"/>
              <a:t>4</a:t>
            </a:fld>
            <a:endParaRPr lang="en-US"/>
          </a:p>
        </p:txBody>
      </p:sp>
    </p:spTree>
    <p:extLst>
      <p:ext uri="{BB962C8B-B14F-4D97-AF65-F5344CB8AC3E}">
        <p14:creationId xmlns:p14="http://schemas.microsoft.com/office/powerpoint/2010/main" val="2228394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A17A2D-2792-49F0-8A1B-46BC30D92824}" type="slidenum">
              <a:rPr lang="en-US" smtClean="0"/>
              <a:t>5</a:t>
            </a:fld>
            <a:endParaRPr lang="en-US"/>
          </a:p>
        </p:txBody>
      </p:sp>
    </p:spTree>
    <p:extLst>
      <p:ext uri="{BB962C8B-B14F-4D97-AF65-F5344CB8AC3E}">
        <p14:creationId xmlns:p14="http://schemas.microsoft.com/office/powerpoint/2010/main" val="38316558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chair that Benedict is sitting in reminds me that a special chair has been brought in for Pope Francis’ visit</a:t>
            </a:r>
            <a:endParaRPr lang="en-US" dirty="0"/>
          </a:p>
        </p:txBody>
      </p:sp>
      <p:sp>
        <p:nvSpPr>
          <p:cNvPr id="4" name="Slide Number Placeholder 3"/>
          <p:cNvSpPr>
            <a:spLocks noGrp="1"/>
          </p:cNvSpPr>
          <p:nvPr>
            <p:ph type="sldNum" sz="quarter" idx="10"/>
          </p:nvPr>
        </p:nvSpPr>
        <p:spPr/>
        <p:txBody>
          <a:bodyPr/>
          <a:lstStyle/>
          <a:p>
            <a:fld id="{B1A17A2D-2792-49F0-8A1B-46BC30D92824}" type="slidenum">
              <a:rPr lang="en-US" smtClean="0"/>
              <a:t>6</a:t>
            </a:fld>
            <a:endParaRPr lang="en-US"/>
          </a:p>
        </p:txBody>
      </p:sp>
    </p:spTree>
    <p:extLst>
      <p:ext uri="{BB962C8B-B14F-4D97-AF65-F5344CB8AC3E}">
        <p14:creationId xmlns:p14="http://schemas.microsoft.com/office/powerpoint/2010/main" val="21400236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Chair! The chair was constructed by a group of immigrant day laborers in a garage in Port Chester. The Archdiocese of New York said immigrants were specifically chosen because of Francis' concern over those who are marginalized and for his desire for justice in the world</a:t>
            </a:r>
          </a:p>
          <a:p>
            <a:endParaRPr lang="en-US" dirty="0" smtClean="0"/>
          </a:p>
          <a:p>
            <a:r>
              <a:rPr lang="en-US" dirty="0" smtClean="0"/>
              <a:t>Read more: http://www.dailymail.co.uk/news/article-3220202/Chair-built-Pope-Francis-NYC-Mass-unveiled-s-revealed-D-C-mass-Spanish.html#ixzz3kxAvJzYV </a:t>
            </a:r>
          </a:p>
          <a:p>
            <a:r>
              <a:rPr lang="en-US" dirty="0" smtClean="0"/>
              <a:t>Follow us: @</a:t>
            </a:r>
            <a:r>
              <a:rPr lang="en-US" dirty="0" err="1" smtClean="0"/>
              <a:t>MailOnline</a:t>
            </a:r>
            <a:r>
              <a:rPr lang="en-US" dirty="0" smtClean="0"/>
              <a:t> on Twitter | </a:t>
            </a:r>
            <a:r>
              <a:rPr lang="en-US" dirty="0" err="1" smtClean="0"/>
              <a:t>DailyMail</a:t>
            </a:r>
            <a:r>
              <a:rPr lang="en-US" dirty="0" smtClean="0"/>
              <a:t> on Facebook</a:t>
            </a:r>
          </a:p>
          <a:p>
            <a:endParaRPr lang="en-US" dirty="0"/>
          </a:p>
        </p:txBody>
      </p:sp>
      <p:sp>
        <p:nvSpPr>
          <p:cNvPr id="4" name="Slide Number Placeholder 3"/>
          <p:cNvSpPr>
            <a:spLocks noGrp="1"/>
          </p:cNvSpPr>
          <p:nvPr>
            <p:ph type="sldNum" sz="quarter" idx="10"/>
          </p:nvPr>
        </p:nvSpPr>
        <p:spPr/>
        <p:txBody>
          <a:bodyPr/>
          <a:lstStyle/>
          <a:p>
            <a:fld id="{B1A17A2D-2792-49F0-8A1B-46BC30D92824}" type="slidenum">
              <a:rPr lang="en-US" smtClean="0"/>
              <a:t>7</a:t>
            </a:fld>
            <a:endParaRPr lang="en-US"/>
          </a:p>
        </p:txBody>
      </p:sp>
    </p:spTree>
    <p:extLst>
      <p:ext uri="{BB962C8B-B14F-4D97-AF65-F5344CB8AC3E}">
        <p14:creationId xmlns:p14="http://schemas.microsoft.com/office/powerpoint/2010/main" val="20587999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F010B0-0E12-42F5-B6F7-9ABF38D2BB27}" type="slidenum">
              <a:rPr lang="en-US" smtClean="0">
                <a:solidFill>
                  <a:prstClr val="black"/>
                </a:solidFill>
              </a:rPr>
              <a:pPr/>
              <a:t>8</a:t>
            </a:fld>
            <a:endParaRPr lang="en-US">
              <a:solidFill>
                <a:prstClr val="black"/>
              </a:solidFill>
            </a:endParaRPr>
          </a:p>
        </p:txBody>
      </p:sp>
      <p:sp>
        <p:nvSpPr>
          <p:cNvPr id="5" name="Date Placeholder 4"/>
          <p:cNvSpPr>
            <a:spLocks noGrp="1"/>
          </p:cNvSpPr>
          <p:nvPr>
            <p:ph type="dt" idx="11"/>
          </p:nvPr>
        </p:nvSpPr>
        <p:spPr/>
        <p:txBody>
          <a:bodyPr/>
          <a:lstStyle/>
          <a:p>
            <a:fld id="{1B2A9D0C-CFF9-4BB8-AD4D-1AEBEB3622CC}" type="datetime1">
              <a:rPr lang="en-US" smtClean="0">
                <a:solidFill>
                  <a:prstClr val="black"/>
                </a:solidFill>
              </a:rPr>
              <a:pPr/>
              <a:t>9/21/15</a:t>
            </a:fld>
            <a:endParaRPr lang="en-US">
              <a:solidFill>
                <a:prstClr val="black"/>
              </a:solidFill>
            </a:endParaRPr>
          </a:p>
        </p:txBody>
      </p:sp>
    </p:spTree>
    <p:extLst>
      <p:ext uri="{BB962C8B-B14F-4D97-AF65-F5344CB8AC3E}">
        <p14:creationId xmlns:p14="http://schemas.microsoft.com/office/powerpoint/2010/main" val="3066732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Holy See is the vast organizational structure of the Church, of which the Pope is the head. The Vatican references the small area of land in Rome where the headquarters of the Holy See are located. The Lateran Pacts, ratified in 1929, Italy gave the land of the Vatican City to the Holy See. It is helpful to think about the distinction as such: when the Pope (or his delegates) are talking on moral/cultural/religious matters, they are acting on behalf of the Holy See. When they are discussing merely geographical/passports/stamps/police/gov... things, they are talking as the Vatican City. In a sense, when people commonly talk about "the Vatican said so-and-so about X contentious issues" they 99/100 times really mean "the Holy See said...." </a:t>
            </a:r>
          </a:p>
          <a:p>
            <a:endParaRPr lang="en-US" dirty="0" smtClean="0"/>
          </a:p>
          <a:p>
            <a:r>
              <a:rPr lang="en-US" dirty="0" smtClean="0"/>
              <a:t> Further, what makes understanding the Holy See so difficult is that the Holy See operates a lot like a multi-national corporation and has a truly unique place in geopolitical history. Due to the vast importance of the Catholic Church in the last 1,500 years of history, countries maintain country-like relations with the Holy See, although it truly operates like a corporation, not a country. Unlike any other religion in the world, countries basically have diplomatic relations with the organization of a religion. </a:t>
            </a:r>
          </a:p>
          <a:p>
            <a:endParaRPr lang="en-US" dirty="0"/>
          </a:p>
        </p:txBody>
      </p:sp>
      <p:sp>
        <p:nvSpPr>
          <p:cNvPr id="4" name="Slide Number Placeholder 3"/>
          <p:cNvSpPr>
            <a:spLocks noGrp="1"/>
          </p:cNvSpPr>
          <p:nvPr>
            <p:ph type="sldNum" sz="quarter" idx="10"/>
          </p:nvPr>
        </p:nvSpPr>
        <p:spPr/>
        <p:txBody>
          <a:bodyPr/>
          <a:lstStyle/>
          <a:p>
            <a:fld id="{34F010B0-0E12-42F5-B6F7-9ABF38D2BB27}" type="slidenum">
              <a:rPr lang="en-US" smtClean="0">
                <a:solidFill>
                  <a:prstClr val="black"/>
                </a:solidFill>
              </a:rPr>
              <a:pPr/>
              <a:t>9</a:t>
            </a:fld>
            <a:endParaRPr lang="en-US">
              <a:solidFill>
                <a:prstClr val="black"/>
              </a:solidFill>
            </a:endParaRPr>
          </a:p>
        </p:txBody>
      </p:sp>
      <p:sp>
        <p:nvSpPr>
          <p:cNvPr id="5" name="Date Placeholder 4"/>
          <p:cNvSpPr>
            <a:spLocks noGrp="1"/>
          </p:cNvSpPr>
          <p:nvPr>
            <p:ph type="dt" idx="11"/>
          </p:nvPr>
        </p:nvSpPr>
        <p:spPr/>
        <p:txBody>
          <a:bodyPr/>
          <a:lstStyle/>
          <a:p>
            <a:fld id="{1B2A9D0C-CFF9-4BB8-AD4D-1AEBEB3622CC}" type="datetime1">
              <a:rPr lang="en-US" smtClean="0">
                <a:solidFill>
                  <a:prstClr val="black"/>
                </a:solidFill>
              </a:rPr>
              <a:pPr/>
              <a:t>9/21/15</a:t>
            </a:fld>
            <a:endParaRPr lang="en-US">
              <a:solidFill>
                <a:prstClr val="black"/>
              </a:solidFill>
            </a:endParaRPr>
          </a:p>
        </p:txBody>
      </p:sp>
    </p:spTree>
    <p:extLst>
      <p:ext uri="{BB962C8B-B14F-4D97-AF65-F5344CB8AC3E}">
        <p14:creationId xmlns:p14="http://schemas.microsoft.com/office/powerpoint/2010/main" val="2899380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 name="Rectangle 12"/>
          <p:cNvSpPr/>
          <p:nvPr userDrawn="1"/>
        </p:nvSpPr>
        <p:spPr>
          <a:xfrm>
            <a:off x="0" y="3657600"/>
            <a:ext cx="12192000" cy="3200400"/>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0" name="Right Tri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latin typeface="Calibri" panose="020F0502020204030204" pitchFamily="34" charset="0"/>
            </a:endParaRPr>
          </a:p>
        </p:txBody>
      </p:sp>
      <p:sp>
        <p:nvSpPr>
          <p:cNvPr id="9" name="Title 8"/>
          <p:cNvSpPr>
            <a:spLocks noGrp="1"/>
          </p:cNvSpPr>
          <p:nvPr>
            <p:ph type="ctrTitle"/>
          </p:nvPr>
        </p:nvSpPr>
        <p:spPr>
          <a:xfrm>
            <a:off x="0" y="1"/>
            <a:ext cx="12192000" cy="3582362"/>
          </a:xfrm>
          <a:solidFill>
            <a:srgbClr val="527B80"/>
          </a:solidFill>
        </p:spPr>
        <p:txBody>
          <a:bodyPr vert="horz" anchor="b">
            <a:normAutofit/>
            <a:scene3d>
              <a:camera prst="orthographicFront"/>
              <a:lightRig rig="soft" dir="t"/>
            </a:scene3d>
            <a:sp3d prstMaterial="softEdge">
              <a:bevelT w="25400" h="25400"/>
            </a:sp3d>
          </a:bodyPr>
          <a:lstStyle>
            <a:lvl1pPr algn="ctr">
              <a:defRPr sz="5400" b="1">
                <a:solidFill>
                  <a:schemeClr val="bg1"/>
                </a:solidFill>
                <a:effectLst>
                  <a:outerShdw blurRad="31750" dist="25400" dir="5400000" algn="tl" rotWithShape="0">
                    <a:srgbClr val="000000">
                      <a:alpha val="25000"/>
                    </a:srgbClr>
                  </a:outerShdw>
                </a:effectLst>
                <a:latin typeface="Calibri" panose="020F0502020204030204" pitchFamily="34" charset="0"/>
              </a:defRPr>
            </a:lvl1pPr>
            <a:extLst/>
          </a:lstStyle>
          <a:p>
            <a:r>
              <a:rPr kumimoji="0" lang="en-US" dirty="0" smtClean="0"/>
              <a:t>Click to edit Master title style</a:t>
            </a:r>
            <a:endParaRPr kumimoji="0" lang="en-US" dirty="0"/>
          </a:p>
        </p:txBody>
      </p:sp>
      <p:sp>
        <p:nvSpPr>
          <p:cNvPr id="17" name="Subtitle 16"/>
          <p:cNvSpPr>
            <a:spLocks noGrp="1"/>
          </p:cNvSpPr>
          <p:nvPr>
            <p:ph type="subTitle" idx="1"/>
          </p:nvPr>
        </p:nvSpPr>
        <p:spPr>
          <a:xfrm>
            <a:off x="914400" y="3733800"/>
            <a:ext cx="10363200" cy="1199704"/>
          </a:xfrm>
        </p:spPr>
        <p:txBody>
          <a:bodyPr lIns="45720" rIns="45720">
            <a:normAutofit/>
          </a:bodyPr>
          <a:lstStyle>
            <a:lvl1pPr marL="0" marR="64008" indent="0" algn="ctr">
              <a:buNone/>
              <a:defRPr sz="3200">
                <a:solidFill>
                  <a:schemeClr val="bg1"/>
                </a:solidFill>
                <a:latin typeface="Calibri" panose="020F0502020204030204"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dirty="0" smtClean="0"/>
              <a:t>Click to edit Master subtitle style</a:t>
            </a:r>
            <a:endParaRPr kumimoji="0" lang="en-US" dirty="0"/>
          </a:p>
        </p:txBody>
      </p:sp>
    </p:spTree>
    <p:extLst>
      <p:ext uri="{BB962C8B-B14F-4D97-AF65-F5344CB8AC3E}">
        <p14:creationId xmlns:p14="http://schemas.microsoft.com/office/powerpoint/2010/main" val="1138478661"/>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74320" indent="-274320">
              <a:buClr>
                <a:srgbClr val="558797"/>
              </a:buClr>
              <a:buSzPct val="80000"/>
              <a:buFont typeface="Wingdings" panose="05000000000000000000" pitchFamily="2" charset="2"/>
              <a:buChar char="§"/>
              <a:defRPr kumimoji="0" lang="en-US" sz="2800" kern="1200" dirty="0" smtClean="0">
                <a:solidFill>
                  <a:schemeClr val="tx1"/>
                </a:solidFill>
                <a:latin typeface="Calibri" panose="020F0502020204030204" pitchFamily="34" charset="0"/>
                <a:ea typeface="+mn-ea"/>
                <a:cs typeface="+mn-cs"/>
              </a:defRPr>
            </a:lvl1pPr>
            <a:lvl2pPr marL="274320" indent="-274320">
              <a:buFont typeface="Arial" panose="020B0604020202020204" pitchFamily="34" charset="0"/>
              <a:buChar char="•"/>
              <a:defRPr kumimoji="0" lang="en-US" sz="2800" kern="1200" dirty="0" smtClean="0">
                <a:solidFill>
                  <a:schemeClr val="tx1"/>
                </a:solidFill>
                <a:latin typeface="Calibri" panose="020F0502020204030204" pitchFamily="34" charset="0"/>
                <a:ea typeface="+mn-ea"/>
                <a:cs typeface="+mn-cs"/>
              </a:defRPr>
            </a:lvl2pPr>
            <a:lvl3pPr marL="928116" indent="-342900">
              <a:buFont typeface="Calibri" panose="020F0502020204030204" pitchFamily="34" charset="0"/>
              <a:buChar char="•"/>
              <a:defRPr sz="2400">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extLst/>
          </a:lstStyle>
          <a:p>
            <a:pPr lvl="0" eaLnBrk="1" latinLnBrk="0" hangingPunct="1"/>
            <a:r>
              <a:rPr lang="en-US" dirty="0" smtClean="0"/>
              <a:t>Click to edit Master text styles</a:t>
            </a:r>
          </a:p>
          <a:p>
            <a:pPr marL="859536" lvl="2" indent="-274320" algn="l" rtl="0" eaLnBrk="1" latinLnBrk="0" hangingPunct="1">
              <a:spcBef>
                <a:spcPts val="400"/>
              </a:spcBef>
              <a:spcAft>
                <a:spcPts val="0"/>
              </a:spcAft>
              <a:buClr>
                <a:srgbClr val="558797"/>
              </a:buClr>
              <a:buSzPct val="80000"/>
              <a:buFont typeface="Wingdings" panose="05000000000000000000" pitchFamily="2" charset="2"/>
              <a:buChar char="§"/>
            </a:pPr>
            <a:r>
              <a:rPr lang="en-US" dirty="0" smtClean="0"/>
              <a:t>Second level</a:t>
            </a:r>
          </a:p>
        </p:txBody>
      </p:sp>
      <p:sp>
        <p:nvSpPr>
          <p:cNvPr id="7" name="Title 6"/>
          <p:cNvSpPr>
            <a:spLocks noGrp="1"/>
          </p:cNvSpPr>
          <p:nvPr>
            <p:ph type="title"/>
          </p:nvPr>
        </p:nvSpPr>
        <p:spPr/>
        <p:txBody>
          <a:bodyPr rtlCol="0">
            <a:normAutofit/>
          </a:bodyPr>
          <a:lstStyle>
            <a:lvl1pPr>
              <a:defRPr sz="3600">
                <a:solidFill>
                  <a:schemeClr val="bg1"/>
                </a:solidFill>
                <a:effectLst/>
                <a:latin typeface="Calibri" panose="020F0502020204030204" pitchFamily="34" charset="0"/>
              </a:defRPr>
            </a:lvl1pPr>
            <a:extLst/>
          </a:lstStyle>
          <a:p>
            <a:r>
              <a:rPr kumimoji="0" lang="en-US" dirty="0" smtClean="0"/>
              <a:t>Click to edit Master title style</a:t>
            </a:r>
            <a:endParaRPr kumimoji="0" lang="en-US" dirty="0"/>
          </a:p>
        </p:txBody>
      </p:sp>
    </p:spTree>
    <p:extLst>
      <p:ext uri="{BB962C8B-B14F-4D97-AF65-F5344CB8AC3E}">
        <p14:creationId xmlns:p14="http://schemas.microsoft.com/office/powerpoint/2010/main" val="2160780226"/>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0" y="6356352"/>
            <a:ext cx="2743200" cy="365125"/>
          </a:xfrm>
          <a:prstGeom prst="rect">
            <a:avLst/>
          </a:prstGeom>
        </p:spPr>
        <p:txBody>
          <a:bodyPr/>
          <a:lstStyle/>
          <a:p>
            <a:r>
              <a:rPr lang="en-US">
                <a:solidFill>
                  <a:prstClr val="black"/>
                </a:solidFill>
              </a:rPr>
              <a:t>1/21/2015</a:t>
            </a: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E5731889-3648-4268-8399-212CA670BB0B}"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07146036"/>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 name="Rectangle 12"/>
          <p:cNvSpPr/>
          <p:nvPr userDrawn="1"/>
        </p:nvSpPr>
        <p:spPr>
          <a:xfrm>
            <a:off x="0" y="3657600"/>
            <a:ext cx="12192000" cy="3200400"/>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0" name="Right Tri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latin typeface="Calibri" panose="020F0502020204030204" pitchFamily="34" charset="0"/>
            </a:endParaRPr>
          </a:p>
        </p:txBody>
      </p:sp>
      <p:sp>
        <p:nvSpPr>
          <p:cNvPr id="9" name="Title 8"/>
          <p:cNvSpPr>
            <a:spLocks noGrp="1"/>
          </p:cNvSpPr>
          <p:nvPr>
            <p:ph type="ctrTitle"/>
          </p:nvPr>
        </p:nvSpPr>
        <p:spPr>
          <a:xfrm>
            <a:off x="0" y="1"/>
            <a:ext cx="12192000" cy="3582362"/>
          </a:xfrm>
          <a:solidFill>
            <a:srgbClr val="527B80"/>
          </a:solidFill>
        </p:spPr>
        <p:txBody>
          <a:bodyPr vert="horz" anchor="b">
            <a:normAutofit/>
            <a:scene3d>
              <a:camera prst="orthographicFront"/>
              <a:lightRig rig="soft" dir="t"/>
            </a:scene3d>
            <a:sp3d prstMaterial="softEdge">
              <a:bevelT w="25400" h="25400"/>
            </a:sp3d>
          </a:bodyPr>
          <a:lstStyle>
            <a:lvl1pPr algn="ctr">
              <a:defRPr sz="5400" b="1">
                <a:solidFill>
                  <a:schemeClr val="bg1"/>
                </a:solidFill>
                <a:effectLst>
                  <a:outerShdw blurRad="31750" dist="25400" dir="5400000" algn="tl" rotWithShape="0">
                    <a:srgbClr val="000000">
                      <a:alpha val="25000"/>
                    </a:srgbClr>
                  </a:outerShdw>
                </a:effectLst>
                <a:latin typeface="Calibri" panose="020F0502020204030204" pitchFamily="34" charset="0"/>
              </a:defRPr>
            </a:lvl1pPr>
            <a:extLst/>
          </a:lstStyle>
          <a:p>
            <a:r>
              <a:rPr kumimoji="0" lang="en-US" dirty="0" smtClean="0"/>
              <a:t>Click to edit Master title style</a:t>
            </a:r>
            <a:endParaRPr kumimoji="0" lang="en-US" dirty="0"/>
          </a:p>
        </p:txBody>
      </p:sp>
      <p:sp>
        <p:nvSpPr>
          <p:cNvPr id="17" name="Subtitle 16"/>
          <p:cNvSpPr>
            <a:spLocks noGrp="1"/>
          </p:cNvSpPr>
          <p:nvPr>
            <p:ph type="subTitle" idx="1"/>
          </p:nvPr>
        </p:nvSpPr>
        <p:spPr>
          <a:xfrm>
            <a:off x="914400" y="3733800"/>
            <a:ext cx="10363200" cy="1199704"/>
          </a:xfrm>
        </p:spPr>
        <p:txBody>
          <a:bodyPr lIns="45720" rIns="45720">
            <a:normAutofit/>
          </a:bodyPr>
          <a:lstStyle>
            <a:lvl1pPr marL="0" marR="64008" indent="0" algn="ctr">
              <a:buNone/>
              <a:defRPr sz="3200">
                <a:solidFill>
                  <a:schemeClr val="bg1"/>
                </a:solidFill>
                <a:latin typeface="Calibri" panose="020F0502020204030204"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dirty="0" smtClean="0"/>
              <a:t>Click to edit Master subtitle style</a:t>
            </a:r>
            <a:endParaRPr kumimoji="0" lang="en-US" dirty="0"/>
          </a:p>
        </p:txBody>
      </p:sp>
    </p:spTree>
    <p:extLst>
      <p:ext uri="{BB962C8B-B14F-4D97-AF65-F5344CB8AC3E}">
        <p14:creationId xmlns:p14="http://schemas.microsoft.com/office/powerpoint/2010/main" val="840570268"/>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74320" indent="-274320">
              <a:buClr>
                <a:srgbClr val="558797"/>
              </a:buClr>
              <a:buSzPct val="80000"/>
              <a:buFont typeface="Wingdings" panose="05000000000000000000" pitchFamily="2" charset="2"/>
              <a:buChar char="§"/>
              <a:defRPr kumimoji="0" lang="en-US" sz="2800" kern="1200" dirty="0" smtClean="0">
                <a:solidFill>
                  <a:schemeClr val="tx1"/>
                </a:solidFill>
                <a:latin typeface="Calibri" panose="020F0502020204030204" pitchFamily="34" charset="0"/>
                <a:ea typeface="+mn-ea"/>
                <a:cs typeface="+mn-cs"/>
              </a:defRPr>
            </a:lvl1pPr>
            <a:lvl2pPr marL="274320" indent="-274320">
              <a:buFont typeface="Arial" panose="020B0604020202020204" pitchFamily="34" charset="0"/>
              <a:buChar char="•"/>
              <a:defRPr kumimoji="0" lang="en-US" sz="2800" kern="1200" dirty="0" smtClean="0">
                <a:solidFill>
                  <a:schemeClr val="tx1"/>
                </a:solidFill>
                <a:latin typeface="Calibri" panose="020F0502020204030204" pitchFamily="34" charset="0"/>
                <a:ea typeface="+mn-ea"/>
                <a:cs typeface="+mn-cs"/>
              </a:defRPr>
            </a:lvl2pPr>
            <a:lvl3pPr marL="928116" indent="-342900">
              <a:buFont typeface="Calibri" panose="020F0502020204030204" pitchFamily="34" charset="0"/>
              <a:buChar char="•"/>
              <a:defRPr sz="2400">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extLst/>
          </a:lstStyle>
          <a:p>
            <a:pPr lvl="0" eaLnBrk="1" latinLnBrk="0" hangingPunct="1"/>
            <a:r>
              <a:rPr lang="en-US" dirty="0" smtClean="0"/>
              <a:t>Click to edit Master text styles</a:t>
            </a:r>
          </a:p>
          <a:p>
            <a:pPr marL="859536" lvl="2" indent="-274320" algn="l" rtl="0" eaLnBrk="1" latinLnBrk="0" hangingPunct="1">
              <a:spcBef>
                <a:spcPts val="400"/>
              </a:spcBef>
              <a:spcAft>
                <a:spcPts val="0"/>
              </a:spcAft>
              <a:buClr>
                <a:srgbClr val="558797"/>
              </a:buClr>
              <a:buSzPct val="80000"/>
              <a:buFont typeface="Wingdings" panose="05000000000000000000" pitchFamily="2" charset="2"/>
              <a:buChar char="§"/>
            </a:pPr>
            <a:r>
              <a:rPr lang="en-US" dirty="0" smtClean="0"/>
              <a:t>Second level</a:t>
            </a:r>
          </a:p>
        </p:txBody>
      </p:sp>
      <p:sp>
        <p:nvSpPr>
          <p:cNvPr id="7" name="Title 6"/>
          <p:cNvSpPr>
            <a:spLocks noGrp="1"/>
          </p:cNvSpPr>
          <p:nvPr>
            <p:ph type="title"/>
          </p:nvPr>
        </p:nvSpPr>
        <p:spPr/>
        <p:txBody>
          <a:bodyPr rtlCol="0">
            <a:normAutofit/>
          </a:bodyPr>
          <a:lstStyle>
            <a:lvl1pPr>
              <a:defRPr sz="3600">
                <a:solidFill>
                  <a:schemeClr val="bg1"/>
                </a:solidFill>
                <a:effectLst/>
                <a:latin typeface="Calibri" panose="020F0502020204030204" pitchFamily="34" charset="0"/>
              </a:defRPr>
            </a:lvl1pPr>
            <a:extLst/>
          </a:lstStyle>
          <a:p>
            <a:r>
              <a:rPr kumimoji="0" lang="en-US" dirty="0" smtClean="0"/>
              <a:t>Click to edit Master title style</a:t>
            </a:r>
            <a:endParaRPr kumimoji="0" lang="en-US" dirty="0"/>
          </a:p>
        </p:txBody>
      </p:sp>
    </p:spTree>
    <p:extLst>
      <p:ext uri="{BB962C8B-B14F-4D97-AF65-F5344CB8AC3E}">
        <p14:creationId xmlns:p14="http://schemas.microsoft.com/office/powerpoint/2010/main" val="820467768"/>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0" y="6356352"/>
            <a:ext cx="2743200" cy="365125"/>
          </a:xfrm>
          <a:prstGeom prst="rect">
            <a:avLst/>
          </a:prstGeom>
        </p:spPr>
        <p:txBody>
          <a:bodyPr/>
          <a:lstStyle/>
          <a:p>
            <a:r>
              <a:rPr lang="en-US">
                <a:solidFill>
                  <a:prstClr val="black"/>
                </a:solidFill>
              </a:rPr>
              <a:t>1/21/2015</a:t>
            </a: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E5731889-3648-4268-8399-212CA670BB0B}"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956312888"/>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4" Type="http://schemas.openxmlformats.org/officeDocument/2006/relationships/theme" Target="../theme/theme2.xml"/><Relationship Id="rId1" Type="http://schemas.openxmlformats.org/officeDocument/2006/relationships/slideLayout" Target="../slideLayouts/slideLayout4.xml"/><Relationship Id="rId2"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609600" y="152400"/>
            <a:ext cx="10972800" cy="838200"/>
          </a:xfrm>
          <a:prstGeom prst="rect">
            <a:avLst/>
          </a:prstGeom>
          <a:solidFill>
            <a:srgbClr val="527B80"/>
          </a:solidFill>
        </p:spPr>
        <p:txBody>
          <a:bodyPr vert="horz" anchor="ctr">
            <a:normAutofit/>
            <a:scene3d>
              <a:camera prst="orthographicFront"/>
              <a:lightRig rig="soft" dir="t"/>
            </a:scene3d>
            <a:sp3d prstMaterial="softEdge">
              <a:bevelT w="25400" h="25400"/>
            </a:sp3d>
          </a:bodyPr>
          <a:lstStyle>
            <a:extLst/>
          </a:lstStyle>
          <a:p>
            <a:r>
              <a:rPr kumimoji="0" lang="en-US" dirty="0" smtClean="0"/>
              <a:t>Click to edit Master title style</a:t>
            </a:r>
            <a:endParaRPr kumimoji="0" lang="en-US" dirty="0"/>
          </a:p>
        </p:txBody>
      </p:sp>
      <p:sp>
        <p:nvSpPr>
          <p:cNvPr id="30" name="Text Placeholder 29"/>
          <p:cNvSpPr>
            <a:spLocks noGrp="1"/>
          </p:cNvSpPr>
          <p:nvPr>
            <p:ph type="body" idx="1"/>
          </p:nvPr>
        </p:nvSpPr>
        <p:spPr>
          <a:xfrm>
            <a:off x="626533" y="1493839"/>
            <a:ext cx="10972800" cy="4525963"/>
          </a:xfrm>
          <a:prstGeom prst="rect">
            <a:avLst/>
          </a:prstGeom>
        </p:spPr>
        <p:txBody>
          <a:bodyPr vert="horz">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p:txBody>
      </p:sp>
      <p:sp>
        <p:nvSpPr>
          <p:cNvPr id="2" name="Rectangle 1"/>
          <p:cNvSpPr/>
          <p:nvPr userDrawn="1"/>
        </p:nvSpPr>
        <p:spPr>
          <a:xfrm>
            <a:off x="626533" y="6477001"/>
            <a:ext cx="10972800" cy="334961"/>
          </a:xfrm>
          <a:prstGeom prst="rect">
            <a:avLst/>
          </a:prstGeom>
          <a:solidFill>
            <a:srgbClr val="527B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8056563" algn="r"/>
              </a:tabLst>
            </a:pPr>
            <a:r>
              <a:rPr lang="en-US" sz="1800" dirty="0">
                <a:solidFill>
                  <a:prstClr val="white"/>
                </a:solidFill>
                <a:latin typeface="Calibri" panose="020F0502020204030204" pitchFamily="34" charset="0"/>
              </a:rPr>
              <a:t>Biblical Christianity vs. Roman Catholicism	</a:t>
            </a:r>
            <a:fld id="{9CE20FAC-34EA-42D9-B5AB-2217CF3EFB20}" type="slidenum">
              <a:rPr lang="en-US" sz="1800">
                <a:solidFill>
                  <a:prstClr val="white"/>
                </a:solidFill>
                <a:latin typeface="Calibri" panose="020F0502020204030204" pitchFamily="34" charset="0"/>
              </a:rPr>
              <a:pPr>
                <a:tabLst>
                  <a:tab pos="8056563" algn="r"/>
                </a:tabLst>
              </a:pPr>
              <a:t>‹#›</a:t>
            </a:fld>
            <a:endParaRPr lang="en-US" sz="1800" dirty="0">
              <a:solidFill>
                <a:prstClr val="white"/>
              </a:solidFill>
              <a:latin typeface="Calibri" panose="020F0502020204030204" pitchFamily="34" charset="0"/>
            </a:endParaRPr>
          </a:p>
        </p:txBody>
      </p:sp>
    </p:spTree>
    <p:extLst>
      <p:ext uri="{BB962C8B-B14F-4D97-AF65-F5344CB8AC3E}">
        <p14:creationId xmlns:p14="http://schemas.microsoft.com/office/powerpoint/2010/main" val="8478685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iming>
    <p:tnLst>
      <p:par>
        <p:cTn xmlns:p14="http://schemas.microsoft.com/office/powerpoint/2010/main" id="1" dur="indefinite" restart="never" nodeType="tmRoot"/>
      </p:par>
    </p:tnLst>
  </p:timing>
  <p:hf sldNum="0" hdr="0" ftr="0"/>
  <p:txStyles>
    <p:titleStyle>
      <a:lvl1pPr algn="ctr" rtl="0" eaLnBrk="1" latinLnBrk="0" hangingPunct="1">
        <a:spcBef>
          <a:spcPct val="0"/>
        </a:spcBef>
        <a:buNone/>
        <a:defRPr kumimoji="0" sz="4000" b="1" kern="1200">
          <a:solidFill>
            <a:schemeClr val="bg1"/>
          </a:solidFill>
          <a:effectLst>
            <a:outerShdw blurRad="31750" dist="25400" dir="5400000" algn="tl" rotWithShape="0">
              <a:srgbClr val="000000">
                <a:alpha val="25000"/>
              </a:srgbClr>
            </a:outerShdw>
          </a:effectLst>
          <a:latin typeface="Calibri" panose="020F0502020204030204" pitchFamily="34" charset="0"/>
          <a:ea typeface="+mj-ea"/>
          <a:cs typeface="+mj-cs"/>
        </a:defRPr>
      </a:lvl1pPr>
      <a:extLst/>
    </p:titleStyle>
    <p:bodyStyle>
      <a:lvl1pPr marL="365760" indent="-256032" algn="l" rtl="0" eaLnBrk="1" latinLnBrk="0" hangingPunct="1">
        <a:spcBef>
          <a:spcPts val="400"/>
        </a:spcBef>
        <a:spcAft>
          <a:spcPts val="0"/>
        </a:spcAft>
        <a:buClr>
          <a:srgbClr val="486B70"/>
        </a:buClr>
        <a:buSzPct val="80000"/>
        <a:buFont typeface="Wingdings" panose="05000000000000000000" pitchFamily="2" charset="2"/>
        <a:buChar char="§"/>
        <a:defRPr kumimoji="0" sz="2800" kern="1200">
          <a:solidFill>
            <a:schemeClr val="tx1"/>
          </a:solidFill>
          <a:latin typeface="Calibri" panose="020F0502020204030204" pitchFamily="34" charset="0"/>
          <a:ea typeface="+mn-ea"/>
          <a:cs typeface="+mn-cs"/>
        </a:defRPr>
      </a:lvl1pPr>
      <a:lvl2pPr marL="621792" indent="-228600" algn="l" rtl="0" eaLnBrk="1" latinLnBrk="0" hangingPunct="1">
        <a:spcBef>
          <a:spcPts val="324"/>
        </a:spcBef>
        <a:buClr>
          <a:srgbClr val="486B70"/>
        </a:buClr>
        <a:buFont typeface="Verdana" panose="020B0604030504040204" pitchFamily="34" charset="0"/>
        <a:buChar char="-"/>
        <a:defRPr kumimoji="0" sz="2400" kern="1200">
          <a:solidFill>
            <a:schemeClr val="tx1"/>
          </a:solidFill>
          <a:latin typeface="Calibri" panose="020F0502020204030204" pitchFamily="34" charset="0"/>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Calibri" panose="020F0502020204030204" pitchFamily="34" charset="0"/>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Calibri" panose="020F0502020204030204" pitchFamily="34" charset="0"/>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Calibri" panose="020F0502020204030204" pitchFamily="34" charset="0"/>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609600" y="152400"/>
            <a:ext cx="10972800" cy="838200"/>
          </a:xfrm>
          <a:prstGeom prst="rect">
            <a:avLst/>
          </a:prstGeom>
          <a:solidFill>
            <a:srgbClr val="527B80"/>
          </a:solidFill>
        </p:spPr>
        <p:txBody>
          <a:bodyPr vert="horz" anchor="ctr">
            <a:normAutofit/>
            <a:scene3d>
              <a:camera prst="orthographicFront"/>
              <a:lightRig rig="soft" dir="t"/>
            </a:scene3d>
            <a:sp3d prstMaterial="softEdge">
              <a:bevelT w="25400" h="25400"/>
            </a:sp3d>
          </a:bodyPr>
          <a:lstStyle>
            <a:extLst/>
          </a:lstStyle>
          <a:p>
            <a:r>
              <a:rPr kumimoji="0" lang="en-US" dirty="0" smtClean="0"/>
              <a:t>Click to edit Master title style</a:t>
            </a:r>
            <a:endParaRPr kumimoji="0" lang="en-US" dirty="0"/>
          </a:p>
        </p:txBody>
      </p:sp>
      <p:sp>
        <p:nvSpPr>
          <p:cNvPr id="30" name="Text Placeholder 29"/>
          <p:cNvSpPr>
            <a:spLocks noGrp="1"/>
          </p:cNvSpPr>
          <p:nvPr>
            <p:ph type="body" idx="1"/>
          </p:nvPr>
        </p:nvSpPr>
        <p:spPr>
          <a:xfrm>
            <a:off x="626533" y="1493839"/>
            <a:ext cx="10972800" cy="4525963"/>
          </a:xfrm>
          <a:prstGeom prst="rect">
            <a:avLst/>
          </a:prstGeom>
        </p:spPr>
        <p:txBody>
          <a:bodyPr vert="horz">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p:txBody>
      </p:sp>
      <p:sp>
        <p:nvSpPr>
          <p:cNvPr id="2" name="Rectangle 1"/>
          <p:cNvSpPr/>
          <p:nvPr userDrawn="1"/>
        </p:nvSpPr>
        <p:spPr>
          <a:xfrm>
            <a:off x="626533" y="6477001"/>
            <a:ext cx="10972800" cy="334961"/>
          </a:xfrm>
          <a:prstGeom prst="rect">
            <a:avLst/>
          </a:prstGeom>
          <a:solidFill>
            <a:srgbClr val="527B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8056563" algn="r"/>
              </a:tabLst>
            </a:pPr>
            <a:r>
              <a:rPr lang="en-US" sz="1800" dirty="0">
                <a:solidFill>
                  <a:prstClr val="white"/>
                </a:solidFill>
                <a:latin typeface="Calibri" panose="020F0502020204030204" pitchFamily="34" charset="0"/>
              </a:rPr>
              <a:t>Biblical Christianity vs. Roman Catholicism	</a:t>
            </a:r>
            <a:fld id="{9CE20FAC-34EA-42D9-B5AB-2217CF3EFB20}" type="slidenum">
              <a:rPr lang="en-US" sz="1800">
                <a:solidFill>
                  <a:prstClr val="white"/>
                </a:solidFill>
                <a:latin typeface="Calibri" panose="020F0502020204030204" pitchFamily="34" charset="0"/>
              </a:rPr>
              <a:pPr>
                <a:tabLst>
                  <a:tab pos="8056563" algn="r"/>
                </a:tabLst>
              </a:pPr>
              <a:t>‹#›</a:t>
            </a:fld>
            <a:endParaRPr lang="en-US" sz="1800" dirty="0">
              <a:solidFill>
                <a:prstClr val="white"/>
              </a:solidFill>
              <a:latin typeface="Calibri" panose="020F0502020204030204" pitchFamily="34" charset="0"/>
            </a:endParaRPr>
          </a:p>
        </p:txBody>
      </p:sp>
    </p:spTree>
    <p:extLst>
      <p:ext uri="{BB962C8B-B14F-4D97-AF65-F5344CB8AC3E}">
        <p14:creationId xmlns:p14="http://schemas.microsoft.com/office/powerpoint/2010/main" val="4138732084"/>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timing>
    <p:tnLst>
      <p:par>
        <p:cTn xmlns:p14="http://schemas.microsoft.com/office/powerpoint/2010/main" id="1" dur="indefinite" restart="never" nodeType="tmRoot"/>
      </p:par>
    </p:tnLst>
  </p:timing>
  <p:hf sldNum="0" hdr="0" ftr="0"/>
  <p:txStyles>
    <p:titleStyle>
      <a:lvl1pPr algn="ctr" rtl="0" eaLnBrk="1" latinLnBrk="0" hangingPunct="1">
        <a:spcBef>
          <a:spcPct val="0"/>
        </a:spcBef>
        <a:buNone/>
        <a:defRPr kumimoji="0" sz="4000" b="1" kern="1200">
          <a:solidFill>
            <a:schemeClr val="bg1"/>
          </a:solidFill>
          <a:effectLst>
            <a:outerShdw blurRad="31750" dist="25400" dir="5400000" algn="tl" rotWithShape="0">
              <a:srgbClr val="000000">
                <a:alpha val="25000"/>
              </a:srgbClr>
            </a:outerShdw>
          </a:effectLst>
          <a:latin typeface="Calibri" panose="020F0502020204030204" pitchFamily="34" charset="0"/>
          <a:ea typeface="+mj-ea"/>
          <a:cs typeface="+mj-cs"/>
        </a:defRPr>
      </a:lvl1pPr>
      <a:extLst/>
    </p:titleStyle>
    <p:bodyStyle>
      <a:lvl1pPr marL="365760" indent="-256032" algn="l" rtl="0" eaLnBrk="1" latinLnBrk="0" hangingPunct="1">
        <a:spcBef>
          <a:spcPts val="400"/>
        </a:spcBef>
        <a:spcAft>
          <a:spcPts val="0"/>
        </a:spcAft>
        <a:buClr>
          <a:srgbClr val="486B70"/>
        </a:buClr>
        <a:buSzPct val="80000"/>
        <a:buFont typeface="Wingdings" panose="05000000000000000000" pitchFamily="2" charset="2"/>
        <a:buChar char="§"/>
        <a:defRPr kumimoji="0" sz="2800" kern="1200">
          <a:solidFill>
            <a:schemeClr val="tx1"/>
          </a:solidFill>
          <a:latin typeface="Calibri" panose="020F0502020204030204" pitchFamily="34" charset="0"/>
          <a:ea typeface="+mn-ea"/>
          <a:cs typeface="+mn-cs"/>
        </a:defRPr>
      </a:lvl1pPr>
      <a:lvl2pPr marL="621792" indent="-228600" algn="l" rtl="0" eaLnBrk="1" latinLnBrk="0" hangingPunct="1">
        <a:spcBef>
          <a:spcPts val="324"/>
        </a:spcBef>
        <a:buClr>
          <a:srgbClr val="486B70"/>
        </a:buClr>
        <a:buFont typeface="Verdana" panose="020B0604030504040204" pitchFamily="34" charset="0"/>
        <a:buChar char="-"/>
        <a:defRPr kumimoji="0" sz="2400" kern="1200">
          <a:solidFill>
            <a:schemeClr val="tx1"/>
          </a:solidFill>
          <a:latin typeface="Calibri" panose="020F0502020204030204" pitchFamily="34" charset="0"/>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Calibri" panose="020F0502020204030204" pitchFamily="34" charset="0"/>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Calibri" panose="020F0502020204030204" pitchFamily="34" charset="0"/>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Calibri" panose="020F0502020204030204" pitchFamily="34" charset="0"/>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14.emf"/></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nchorCtr="0">
            <a:normAutofit/>
          </a:bodyPr>
          <a:lstStyle/>
          <a:p>
            <a:r>
              <a:rPr lang="en-US" sz="4400" dirty="0" smtClean="0">
                <a:effectLst/>
              </a:rPr>
              <a:t>                                          Who is The Holy Father?…</a:t>
            </a:r>
            <a:r>
              <a:rPr lang="en-US" dirty="0" smtClean="0">
                <a:effectLst/>
              </a:rPr>
              <a:t/>
            </a:r>
            <a:br>
              <a:rPr lang="en-US" dirty="0" smtClean="0">
                <a:effectLst/>
              </a:rPr>
            </a:br>
            <a:r>
              <a:rPr lang="en-US" dirty="0" smtClean="0">
                <a:effectLst/>
              </a:rPr>
              <a:t> </a:t>
            </a:r>
            <a:br>
              <a:rPr lang="en-US" dirty="0" smtClean="0">
                <a:effectLst/>
              </a:rPr>
            </a:br>
            <a:r>
              <a:rPr lang="en-US" sz="3200" dirty="0" smtClean="0">
                <a:effectLst/>
              </a:rPr>
              <a:t>                                                      </a:t>
            </a:r>
            <a:br>
              <a:rPr lang="en-US" sz="3200" dirty="0" smtClean="0">
                <a:effectLst/>
              </a:rPr>
            </a:br>
            <a:r>
              <a:rPr lang="en-US" sz="3200" dirty="0">
                <a:effectLst/>
              </a:rPr>
              <a:t> </a:t>
            </a:r>
            <a:r>
              <a:rPr lang="en-US" sz="3200" dirty="0" smtClean="0">
                <a:effectLst/>
              </a:rPr>
              <a:t>                                                A look at the Papacy </a:t>
            </a:r>
            <a:br>
              <a:rPr lang="en-US" sz="3200" dirty="0" smtClean="0">
                <a:effectLst/>
              </a:rPr>
            </a:br>
            <a:r>
              <a:rPr lang="en-US" sz="3200" dirty="0" smtClean="0">
                <a:effectLst/>
              </a:rPr>
              <a:t>                                                 in advance of Pope Francis’ visit to the USA</a:t>
            </a:r>
            <a:endParaRPr lang="en-US" sz="3200" dirty="0"/>
          </a:p>
        </p:txBody>
      </p:sp>
      <p:sp>
        <p:nvSpPr>
          <p:cNvPr id="3" name="Subtitle 2"/>
          <p:cNvSpPr>
            <a:spLocks noGrp="1"/>
          </p:cNvSpPr>
          <p:nvPr>
            <p:ph type="subTitle" idx="1"/>
          </p:nvPr>
        </p:nvSpPr>
        <p:spPr>
          <a:xfrm>
            <a:off x="2209800" y="3733800"/>
            <a:ext cx="7772400" cy="2819400"/>
          </a:xfrm>
        </p:spPr>
        <p:txBody>
          <a:bodyPr>
            <a:noAutofit/>
          </a:bodyPr>
          <a:lstStyle/>
          <a:p>
            <a:r>
              <a:rPr lang="en-US" sz="2800" i="1" dirty="0"/>
              <a:t>…contend earnestly for the faith which was once for all delivered to the saints</a:t>
            </a:r>
            <a:r>
              <a:rPr lang="en-US" sz="2800" dirty="0"/>
              <a:t>. </a:t>
            </a:r>
            <a:r>
              <a:rPr lang="en-US" sz="2800" dirty="0">
                <a:ea typeface="+mj-ea"/>
                <a:cs typeface="+mj-cs"/>
              </a:rPr>
              <a:t>Jude 3</a:t>
            </a:r>
            <a:endParaRPr lang="en-US" sz="2800" dirty="0"/>
          </a:p>
          <a:p>
            <a:endParaRPr lang="en-US" sz="2400" dirty="0"/>
          </a:p>
          <a:p>
            <a:r>
              <a:rPr lang="en-US" sz="2400" dirty="0"/>
              <a:t>by Dan Flaherty</a:t>
            </a:r>
          </a:p>
          <a:p>
            <a:r>
              <a:rPr lang="en-US" sz="2400" dirty="0"/>
              <a:t>Gospel of Grace Fellowship</a:t>
            </a:r>
          </a:p>
          <a:p>
            <a:endParaRPr lang="en-US" sz="1200" dirty="0"/>
          </a:p>
          <a:p>
            <a:r>
              <a:rPr lang="en-US" sz="2400" dirty="0" smtClean="0"/>
              <a:t>September 6, </a:t>
            </a:r>
            <a:r>
              <a:rPr lang="en-US" sz="2400" dirty="0"/>
              <a:t>2015</a:t>
            </a:r>
          </a:p>
        </p:txBody>
      </p:sp>
      <p:sp>
        <p:nvSpPr>
          <p:cNvPr id="4" name="TextBox 3"/>
          <p:cNvSpPr txBox="1"/>
          <p:nvPr/>
        </p:nvSpPr>
        <p:spPr>
          <a:xfrm>
            <a:off x="4343401" y="4648200"/>
            <a:ext cx="184731" cy="369332"/>
          </a:xfrm>
          <a:prstGeom prst="rect">
            <a:avLst/>
          </a:prstGeom>
          <a:noFill/>
        </p:spPr>
        <p:txBody>
          <a:bodyPr wrap="none" rtlCol="0">
            <a:spAutoFit/>
          </a:bodyPr>
          <a:lstStyle/>
          <a:p>
            <a:endParaRPr lang="en-US" dirty="0">
              <a:solidFill>
                <a:prstClr val="black"/>
              </a:solidFill>
            </a:endParaRPr>
          </a:p>
        </p:txBody>
      </p:sp>
      <p:cxnSp>
        <p:nvCxnSpPr>
          <p:cNvPr id="6" name="Straight Connector 5"/>
          <p:cNvCxnSpPr/>
          <p:nvPr/>
        </p:nvCxnSpPr>
        <p:spPr>
          <a:xfrm>
            <a:off x="6096000" y="1579418"/>
            <a:ext cx="4876801" cy="27709"/>
          </a:xfrm>
          <a:prstGeom prst="line">
            <a:avLst/>
          </a:prstGeom>
          <a:ln>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3"/>
          <a:stretch>
            <a:fillRect/>
          </a:stretch>
        </p:blipFill>
        <p:spPr>
          <a:xfrm>
            <a:off x="493568" y="247650"/>
            <a:ext cx="4610100" cy="2400300"/>
          </a:xfrm>
          <a:prstGeom prst="rect">
            <a:avLst/>
          </a:prstGeom>
        </p:spPr>
      </p:pic>
    </p:spTree>
    <p:extLst>
      <p:ext uri="{BB962C8B-B14F-4D97-AF65-F5344CB8AC3E}">
        <p14:creationId xmlns:p14="http://schemas.microsoft.com/office/powerpoint/2010/main" val="212331680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lvl="0"/>
            <a:r>
              <a:rPr lang="en-US" dirty="0" smtClean="0"/>
              <a:t>The Papacy ruling from the Vatican…</a:t>
            </a:r>
            <a:endParaRPr lang="en-US" dirty="0"/>
          </a:p>
        </p:txBody>
      </p:sp>
      <p:pic>
        <p:nvPicPr>
          <p:cNvPr id="4" name="Content Placeholder 3"/>
          <p:cNvPicPr>
            <a:picLocks noGrp="1" noChangeAspect="1"/>
          </p:cNvPicPr>
          <p:nvPr>
            <p:ph idx="1"/>
          </p:nvPr>
        </p:nvPicPr>
        <p:blipFill>
          <a:blip r:embed="rId3"/>
          <a:stretch>
            <a:fillRect/>
          </a:stretch>
        </p:blipFill>
        <p:spPr>
          <a:xfrm>
            <a:off x="2590800" y="1139345"/>
            <a:ext cx="7010399" cy="4192805"/>
          </a:xfrm>
          <a:prstGeom prst="rect">
            <a:avLst/>
          </a:prstGeom>
        </p:spPr>
      </p:pic>
      <p:sp>
        <p:nvSpPr>
          <p:cNvPr id="6" name="TextBox 5"/>
          <p:cNvSpPr txBox="1"/>
          <p:nvPr/>
        </p:nvSpPr>
        <p:spPr>
          <a:xfrm>
            <a:off x="512617" y="5480895"/>
            <a:ext cx="11166764" cy="646331"/>
          </a:xfrm>
          <a:prstGeom prst="rect">
            <a:avLst/>
          </a:prstGeom>
          <a:noFill/>
        </p:spPr>
        <p:txBody>
          <a:bodyPr wrap="square" rtlCol="0">
            <a:spAutoFit/>
          </a:bodyPr>
          <a:lstStyle/>
          <a:p>
            <a:r>
              <a:rPr lang="en-US" dirty="0" smtClean="0"/>
              <a:t>Vatican City is the smallest sovereign country on earth – both physically (110 acres) and by population (842 from July, 2014 census)</a:t>
            </a:r>
            <a:endParaRPr lang="en-US" dirty="0"/>
          </a:p>
        </p:txBody>
      </p:sp>
    </p:spTree>
    <p:extLst>
      <p:ext uri="{BB962C8B-B14F-4D97-AF65-F5344CB8AC3E}">
        <p14:creationId xmlns:p14="http://schemas.microsoft.com/office/powerpoint/2010/main" val="333470825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7564147" y="1778486"/>
            <a:ext cx="3773751" cy="4170025"/>
          </a:xfrm>
          <a:prstGeom prst="rect">
            <a:avLst/>
          </a:prstGeom>
        </p:spPr>
      </p:pic>
      <p:sp>
        <p:nvSpPr>
          <p:cNvPr id="3" name="Title 2"/>
          <p:cNvSpPr>
            <a:spLocks noGrp="1"/>
          </p:cNvSpPr>
          <p:nvPr>
            <p:ph type="title"/>
          </p:nvPr>
        </p:nvSpPr>
        <p:spPr/>
        <p:txBody>
          <a:bodyPr>
            <a:normAutofit/>
          </a:bodyPr>
          <a:lstStyle/>
          <a:p>
            <a:r>
              <a:rPr lang="en-US" dirty="0" smtClean="0"/>
              <a:t>The Flag and Coat of Arms of the Vatican City State</a:t>
            </a:r>
            <a:endParaRPr lang="en-US" dirty="0"/>
          </a:p>
        </p:txBody>
      </p:sp>
      <p:pic>
        <p:nvPicPr>
          <p:cNvPr id="6" name="Picture 5"/>
          <p:cNvPicPr>
            <a:picLocks noChangeAspect="1"/>
          </p:cNvPicPr>
          <p:nvPr/>
        </p:nvPicPr>
        <p:blipFill>
          <a:blip r:embed="rId4"/>
          <a:stretch>
            <a:fillRect/>
          </a:stretch>
        </p:blipFill>
        <p:spPr>
          <a:xfrm>
            <a:off x="1333500" y="1482248"/>
            <a:ext cx="4762500" cy="4762500"/>
          </a:xfrm>
          <a:prstGeom prst="rect">
            <a:avLst/>
          </a:prstGeom>
        </p:spPr>
      </p:pic>
    </p:spTree>
    <p:extLst>
      <p:ext uri="{BB962C8B-B14F-4D97-AF65-F5344CB8AC3E}">
        <p14:creationId xmlns:p14="http://schemas.microsoft.com/office/powerpoint/2010/main" val="122620323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lvl="0"/>
            <a:r>
              <a:rPr lang="en-US" dirty="0" smtClean="0"/>
              <a:t>A Brief History of the Papacy</a:t>
            </a:r>
            <a:endParaRPr lang="en-US" dirty="0"/>
          </a:p>
        </p:txBody>
      </p:sp>
      <p:sp>
        <p:nvSpPr>
          <p:cNvPr id="2" name="Content Placeholder 1"/>
          <p:cNvSpPr>
            <a:spLocks noGrp="1"/>
          </p:cNvSpPr>
          <p:nvPr>
            <p:ph idx="1"/>
          </p:nvPr>
        </p:nvSpPr>
        <p:spPr>
          <a:xfrm>
            <a:off x="720436" y="1794164"/>
            <a:ext cx="10972800" cy="4525963"/>
          </a:xfrm>
        </p:spPr>
        <p:txBody>
          <a:bodyPr>
            <a:normAutofit fontScale="92500" lnSpcReduction="10000"/>
          </a:bodyPr>
          <a:lstStyle/>
          <a:p>
            <a:pPr marL="0" indent="0" algn="ctr">
              <a:buNone/>
            </a:pPr>
            <a:r>
              <a:rPr lang="en-US" b="1" dirty="0" smtClean="0"/>
              <a:t>The Gradual Rise of Papal Rome</a:t>
            </a:r>
          </a:p>
          <a:p>
            <a:r>
              <a:rPr lang="en-US" sz="2400" dirty="0" smtClean="0"/>
              <a:t>Emperor Constantine and Emperor </a:t>
            </a:r>
            <a:r>
              <a:rPr lang="en-US" sz="2400" dirty="0" err="1" smtClean="0"/>
              <a:t>Licinius</a:t>
            </a:r>
            <a:r>
              <a:rPr lang="en-US" sz="2400" dirty="0" smtClean="0"/>
              <a:t> in AD 313 – Issued the Edit of Milan </a:t>
            </a:r>
            <a:r>
              <a:rPr lang="en-US" dirty="0" smtClean="0"/>
              <a:t>– </a:t>
            </a:r>
          </a:p>
          <a:p>
            <a:r>
              <a:rPr lang="en-US" sz="2400" dirty="0" smtClean="0"/>
              <a:t>Removal of the seat of power from Rome to Constantinople AD 330 </a:t>
            </a:r>
          </a:p>
          <a:p>
            <a:r>
              <a:rPr lang="en-US" sz="2400" dirty="0" smtClean="0"/>
              <a:t>Barbarian invasions in the 5</a:t>
            </a:r>
            <a:r>
              <a:rPr lang="en-US" sz="2400" baseline="30000" dirty="0" smtClean="0"/>
              <a:t>th</a:t>
            </a:r>
            <a:r>
              <a:rPr lang="en-US" sz="2400" dirty="0" smtClean="0"/>
              <a:t> century left a leadership vacuum in Rome which the Bishop of Rome filled</a:t>
            </a:r>
          </a:p>
          <a:p>
            <a:r>
              <a:rPr lang="en-US" sz="2400" dirty="0" smtClean="0"/>
              <a:t>Emperor Justinian I (527-65) laid the legal foundations in giving power to the Bishop of Rome</a:t>
            </a:r>
          </a:p>
          <a:p>
            <a:r>
              <a:rPr lang="en-US" sz="2400" dirty="0" smtClean="0"/>
              <a:t>Fraudulent Documents and the Rise of the Papacy in the 8</a:t>
            </a:r>
            <a:r>
              <a:rPr lang="en-US" sz="2400" baseline="30000" dirty="0" smtClean="0"/>
              <a:t>th</a:t>
            </a:r>
            <a:r>
              <a:rPr lang="en-US" sz="2400" dirty="0" smtClean="0"/>
              <a:t> century – Temporal power grows</a:t>
            </a:r>
          </a:p>
          <a:p>
            <a:r>
              <a:rPr lang="en-US" sz="2400" dirty="0" smtClean="0"/>
              <a:t>Lust for power grows – Pope Gregory VII (also known as Hildebrand) – claims the reign of the Pope was in fact the reign of God on earth</a:t>
            </a:r>
          </a:p>
          <a:p>
            <a:r>
              <a:rPr lang="en-US" sz="2400" dirty="0" smtClean="0"/>
              <a:t>The 605 years of the Inquisition – The Papacy drunk with the blood of the saints</a:t>
            </a:r>
          </a:p>
          <a:p>
            <a:r>
              <a:rPr lang="en-US" sz="2400" dirty="0" smtClean="0"/>
              <a:t>The Reformation of the 16</a:t>
            </a:r>
            <a:r>
              <a:rPr lang="en-US" sz="2400" baseline="30000" dirty="0" smtClean="0"/>
              <a:t>th</a:t>
            </a:r>
            <a:r>
              <a:rPr lang="en-US" sz="2400" dirty="0" smtClean="0"/>
              <a:t> century restores the Gospel with the Scriptures, learned men and the invention of the printing press </a:t>
            </a:r>
            <a:endParaRPr lang="en-US" dirty="0"/>
          </a:p>
        </p:txBody>
      </p:sp>
    </p:spTree>
    <p:extLst>
      <p:ext uri="{BB962C8B-B14F-4D97-AF65-F5344CB8AC3E}">
        <p14:creationId xmlns:p14="http://schemas.microsoft.com/office/powerpoint/2010/main" val="122731634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lvl="0"/>
            <a:r>
              <a:rPr lang="en-US" dirty="0" smtClean="0"/>
              <a:t>The Counter Reformation </a:t>
            </a:r>
            <a:endParaRPr lang="en-US" dirty="0"/>
          </a:p>
        </p:txBody>
      </p:sp>
      <p:sp>
        <p:nvSpPr>
          <p:cNvPr id="2" name="Content Placeholder 1"/>
          <p:cNvSpPr>
            <a:spLocks noGrp="1"/>
          </p:cNvSpPr>
          <p:nvPr>
            <p:ph idx="1"/>
          </p:nvPr>
        </p:nvSpPr>
        <p:spPr>
          <a:xfrm>
            <a:off x="720436" y="1794164"/>
            <a:ext cx="10972800" cy="4525963"/>
          </a:xfrm>
        </p:spPr>
        <p:txBody>
          <a:bodyPr>
            <a:normAutofit/>
          </a:bodyPr>
          <a:lstStyle/>
          <a:p>
            <a:pPr marL="0" indent="0" algn="ctr">
              <a:buNone/>
            </a:pPr>
            <a:r>
              <a:rPr lang="en-US" b="1" dirty="0" smtClean="0"/>
              <a:t>The Jesuit Order of Ignatius of Loyola </a:t>
            </a:r>
          </a:p>
          <a:p>
            <a:r>
              <a:rPr lang="en-US" sz="2400" dirty="0" smtClean="0"/>
              <a:t>Formed in 1530 – officially recognized by Pope Paul III a decade later</a:t>
            </a:r>
          </a:p>
          <a:p>
            <a:r>
              <a:rPr lang="en-US" sz="2400" dirty="0" smtClean="0"/>
              <a:t>Primary task to train his followers to high proficiency in various professions with the aim of converting the children of Bible believers back to Catholicism – in places where the Reformation had taken hold the Jesuits relentlessly sought to undermine what had been achieved  - the Jesuits’ objective – then and now – is indoctrination</a:t>
            </a:r>
          </a:p>
          <a:p>
            <a:r>
              <a:rPr lang="en-US" sz="2400" dirty="0" smtClean="0"/>
              <a:t>Self Discipline &amp; Mystical Experiences – Intended to draw people back to Rome</a:t>
            </a:r>
          </a:p>
          <a:p>
            <a:endParaRPr lang="en-US" dirty="0"/>
          </a:p>
        </p:txBody>
      </p:sp>
    </p:spTree>
    <p:extLst>
      <p:ext uri="{BB962C8B-B14F-4D97-AF65-F5344CB8AC3E}">
        <p14:creationId xmlns:p14="http://schemas.microsoft.com/office/powerpoint/2010/main" val="221002283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lvl="0"/>
            <a:r>
              <a:rPr lang="en-US" dirty="0" smtClean="0"/>
              <a:t>The Papacy Reorganized to Meet the Modern World </a:t>
            </a:r>
            <a:endParaRPr lang="en-US" dirty="0"/>
          </a:p>
        </p:txBody>
      </p:sp>
      <p:sp>
        <p:nvSpPr>
          <p:cNvPr id="2" name="Content Placeholder 1"/>
          <p:cNvSpPr>
            <a:spLocks noGrp="1"/>
          </p:cNvSpPr>
          <p:nvPr>
            <p:ph idx="1"/>
          </p:nvPr>
        </p:nvSpPr>
        <p:spPr>
          <a:xfrm>
            <a:off x="720436" y="1794164"/>
            <a:ext cx="10972800" cy="4525963"/>
          </a:xfrm>
        </p:spPr>
        <p:txBody>
          <a:bodyPr>
            <a:normAutofit fontScale="92500" lnSpcReduction="10000"/>
          </a:bodyPr>
          <a:lstStyle/>
          <a:p>
            <a:r>
              <a:rPr lang="en-US" dirty="0" smtClean="0"/>
              <a:t>Papal Rome loses it’s civil power in 1798 but not it’s ambition to rule the world – both spiritually and temporally</a:t>
            </a:r>
          </a:p>
          <a:p>
            <a:r>
              <a:rPr lang="en-US" dirty="0" smtClean="0"/>
              <a:t>Benito Mussolini signs the Lateran Treaty with Pope Pius XI and the Roman Catholic Church becomes a modern civil state</a:t>
            </a:r>
          </a:p>
          <a:p>
            <a:r>
              <a:rPr lang="en-US" dirty="0" smtClean="0"/>
              <a:t>Vatican involvement in world affairs – yes, even in the modern era - has led to conflict, turmoil, and misery</a:t>
            </a:r>
          </a:p>
          <a:p>
            <a:r>
              <a:rPr lang="en-US" dirty="0" smtClean="0"/>
              <a:t>Papal Power through Civil Law in many nations – “Concordats”</a:t>
            </a:r>
          </a:p>
          <a:p>
            <a:r>
              <a:rPr lang="en-US" dirty="0" smtClean="0"/>
              <a:t>Power through Economic teaching</a:t>
            </a:r>
          </a:p>
          <a:p>
            <a:r>
              <a:rPr lang="en-US" dirty="0" smtClean="0"/>
              <a:t>Power through Ecological alarmist teaching and laws </a:t>
            </a:r>
          </a:p>
          <a:p>
            <a:r>
              <a:rPr lang="en-US" dirty="0" smtClean="0"/>
              <a:t>He’s coming to the USA this September to lecture all of us – whether Catholic or not – on what we need to do for the “common good” – Be warned!</a:t>
            </a:r>
            <a:endParaRPr lang="en-US" dirty="0"/>
          </a:p>
        </p:txBody>
      </p:sp>
    </p:spTree>
    <p:extLst>
      <p:ext uri="{BB962C8B-B14F-4D97-AF65-F5344CB8AC3E}">
        <p14:creationId xmlns:p14="http://schemas.microsoft.com/office/powerpoint/2010/main" val="255709433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Speech before the Joint session of Congress September 24, 2015 – first time in history a pope has addressed the US Congress – the Democrats are pushing for the pope to address minimum wage, hunger and environment issues.</a:t>
            </a:r>
          </a:p>
          <a:p>
            <a:r>
              <a:rPr lang="en-US" dirty="0" smtClean="0"/>
              <a:t>Speech at the UN – Environmentalism, Global warming, Sustainable Development, Agenda 21, redistribution of wealth, etc…</a:t>
            </a:r>
          </a:p>
          <a:p>
            <a:pPr marL="0" indent="0">
              <a:buNone/>
            </a:pPr>
            <a:endParaRPr lang="en-US" dirty="0"/>
          </a:p>
        </p:txBody>
      </p:sp>
      <p:sp>
        <p:nvSpPr>
          <p:cNvPr id="3" name="Title 2"/>
          <p:cNvSpPr>
            <a:spLocks noGrp="1"/>
          </p:cNvSpPr>
          <p:nvPr>
            <p:ph type="title"/>
          </p:nvPr>
        </p:nvSpPr>
        <p:spPr/>
        <p:txBody>
          <a:bodyPr/>
          <a:lstStyle/>
          <a:p>
            <a:r>
              <a:rPr lang="en-US" dirty="0" smtClean="0"/>
              <a:t>Pope Francis comes to the USA</a:t>
            </a:r>
            <a:endParaRPr lang="en-US" dirty="0"/>
          </a:p>
        </p:txBody>
      </p:sp>
    </p:spTree>
    <p:extLst>
      <p:ext uri="{BB962C8B-B14F-4D97-AF65-F5344CB8AC3E}">
        <p14:creationId xmlns:p14="http://schemas.microsoft.com/office/powerpoint/2010/main" val="26243909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He </a:t>
            </a:r>
            <a:r>
              <a:rPr lang="en-US" dirty="0"/>
              <a:t>is called “Holy Father”.  He has usurped the title intended for God.  </a:t>
            </a:r>
            <a:endParaRPr lang="en-US" dirty="0" smtClean="0"/>
          </a:p>
          <a:p>
            <a:r>
              <a:rPr lang="en-US" dirty="0" smtClean="0"/>
              <a:t>He </a:t>
            </a:r>
            <a:r>
              <a:rPr lang="en-US" dirty="0"/>
              <a:t>is called the </a:t>
            </a:r>
            <a:r>
              <a:rPr lang="en-US" dirty="0" smtClean="0"/>
              <a:t>“Head </a:t>
            </a:r>
            <a:r>
              <a:rPr lang="en-US" dirty="0"/>
              <a:t>of the </a:t>
            </a:r>
            <a:r>
              <a:rPr lang="en-US" dirty="0" smtClean="0"/>
              <a:t>Church</a:t>
            </a:r>
            <a:r>
              <a:rPr lang="en-US" dirty="0"/>
              <a:t>”.  He’s usurped a title intended for Jesus Christ the Son.  </a:t>
            </a:r>
            <a:endParaRPr lang="en-US" dirty="0" smtClean="0"/>
          </a:p>
          <a:p>
            <a:r>
              <a:rPr lang="en-US" dirty="0" smtClean="0"/>
              <a:t>He’s </a:t>
            </a:r>
            <a:r>
              <a:rPr lang="en-US" dirty="0"/>
              <a:t>called the “Vicar of Christ”, vicar connected to the word vicarious – the one who stands in the place of Christ.  And he has stolen that from the Holy Spirit.  </a:t>
            </a:r>
            <a:endParaRPr lang="en-US" dirty="0" smtClean="0"/>
          </a:p>
          <a:p>
            <a:pPr marL="0" indent="0" algn="ctr">
              <a:buNone/>
            </a:pPr>
            <a:r>
              <a:rPr lang="en-US" b="1" dirty="0" smtClean="0"/>
              <a:t>He </a:t>
            </a:r>
            <a:r>
              <a:rPr lang="en-US" b="1" dirty="0"/>
              <a:t>has set himself in the place of God, he has set himself in the place of Christ and he has set himself in the place of the Holy Spirit and that is overstepping your bounds</a:t>
            </a:r>
            <a:r>
              <a:rPr lang="en-US" b="1" dirty="0" smtClean="0"/>
              <a:t>.”</a:t>
            </a:r>
            <a:r>
              <a:rPr lang="en-US" b="1" dirty="0"/>
              <a:t> </a:t>
            </a:r>
            <a:endParaRPr lang="en-US" b="1" dirty="0" smtClean="0"/>
          </a:p>
          <a:p>
            <a:pPr marL="0" indent="0" algn="ctr">
              <a:buNone/>
            </a:pPr>
            <a:r>
              <a:rPr lang="en-US" sz="2400" dirty="0" smtClean="0"/>
              <a:t>(taken from </a:t>
            </a:r>
            <a:r>
              <a:rPr lang="en-US" sz="2400" dirty="0"/>
              <a:t>a sermon from John MacArthur – “the Pope &amp; the Papacy</a:t>
            </a:r>
            <a:r>
              <a:rPr lang="en-US" sz="2400" dirty="0" smtClean="0"/>
              <a:t>”)</a:t>
            </a:r>
            <a:endParaRPr lang="en-US" sz="2400" dirty="0"/>
          </a:p>
        </p:txBody>
      </p:sp>
      <p:sp>
        <p:nvSpPr>
          <p:cNvPr id="3" name="Title 2"/>
          <p:cNvSpPr>
            <a:spLocks noGrp="1"/>
          </p:cNvSpPr>
          <p:nvPr>
            <p:ph type="title"/>
          </p:nvPr>
        </p:nvSpPr>
        <p:spPr/>
        <p:txBody>
          <a:bodyPr>
            <a:normAutofit fontScale="90000"/>
          </a:bodyPr>
          <a:lstStyle/>
          <a:p>
            <a:r>
              <a:rPr lang="en-US" dirty="0"/>
              <a:t>Titles of the Pope and how he has stolen them from </a:t>
            </a:r>
            <a:r>
              <a:rPr lang="en-US" dirty="0" smtClean="0"/>
              <a:t/>
            </a:r>
            <a:br>
              <a:rPr lang="en-US" dirty="0" smtClean="0"/>
            </a:br>
            <a:r>
              <a:rPr lang="en-US" dirty="0" smtClean="0"/>
              <a:t>God </a:t>
            </a:r>
            <a:r>
              <a:rPr lang="en-US" dirty="0"/>
              <a:t>the Father, God the Son, and God the Holy Spirit </a:t>
            </a:r>
          </a:p>
        </p:txBody>
      </p:sp>
    </p:spTree>
    <p:extLst>
      <p:ext uri="{BB962C8B-B14F-4D97-AF65-F5344CB8AC3E}">
        <p14:creationId xmlns:p14="http://schemas.microsoft.com/office/powerpoint/2010/main" val="10530036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6533" y="990601"/>
            <a:ext cx="10972800" cy="5438480"/>
          </a:xfrm>
        </p:spPr>
        <p:txBody>
          <a:bodyPr>
            <a:normAutofit fontScale="62500" lnSpcReduction="20000"/>
          </a:bodyPr>
          <a:lstStyle/>
          <a:p>
            <a:r>
              <a:rPr lang="en-US" b="1" dirty="0" smtClean="0"/>
              <a:t>True </a:t>
            </a:r>
            <a:r>
              <a:rPr lang="en-US" b="1" dirty="0"/>
              <a:t>Ecumenism</a:t>
            </a:r>
            <a:r>
              <a:rPr lang="en-US" dirty="0"/>
              <a:t>:   There is a genuine unity of all true believers throughout the world.  There is but one true faith.  All believers are converted by the Holy Spirit, and by the same work of grace have been placed in Christ. Though all do not have the same measure of wisdom and spiritual knowledge, yet they are all believers who trust in God alone and His written Word alone.  They are saved by the all-holy God, by grace alone, through faith alone, in Christ alone, and all praise is to God alone.  These five biblical principles (the </a:t>
            </a:r>
            <a:r>
              <a:rPr lang="en-US" dirty="0" err="1"/>
              <a:t>solas</a:t>
            </a:r>
            <a:r>
              <a:rPr lang="en-US" dirty="0"/>
              <a:t>, or ‘alones’ of the Reformation) show forth the foundation of true unity in the Lord.  They have helped the persecuted church throughout the centuries to hold fast to the simplicity of the gospel.  True ecumenism is sharing fellowship or working together in adherence to these five basic biblical principles that maintain the foundation of true unity in the Lord.  To the degree to which these key basic biblical standards are embraced, true unity will be evident</a:t>
            </a:r>
            <a:r>
              <a:rPr lang="en-US" dirty="0" smtClean="0"/>
              <a:t>.</a:t>
            </a:r>
          </a:p>
          <a:p>
            <a:pPr marL="0" indent="0">
              <a:buNone/>
            </a:pPr>
            <a:endParaRPr lang="en-US" dirty="0"/>
          </a:p>
          <a:p>
            <a:r>
              <a:rPr lang="en-US" b="1" dirty="0"/>
              <a:t>False Ecumenism</a:t>
            </a:r>
            <a:r>
              <a:rPr lang="en-US" dirty="0"/>
              <a:t>:  False ecumenism, on the other hand, is typically institutionalized and joins professing Christian groups in a purported ‘common cause’.  In such endeavors, few are concerned that some of the parties involved are unconverted.  While claiming to confess the Lord Jesus Christ according to the Scriptures, these groups often in fact compromise the five biblical principles that display the basis for true unity in the Lord.  The extent to which these principles are not upheld usually shows the inclination of a church or group to submit to Rome.  The World Council of Churches is such an institution.  Within it, there is no agreement on any of the five biblical principles. The Church of Rome, likewise in apostasy, repudiates all five biblical standards.  Counterfeiting the body of the Lord Jesus Christ, Rome is intent on finding successful ways to bind all ‘believers’ to a visible and formal unity achieved through the dominion of ecclesiastical machinery.  This institutionalized ‘unity’ generates only infidelity to the Lord and the gospel</a:t>
            </a:r>
            <a:r>
              <a:rPr lang="en-US" dirty="0" smtClean="0"/>
              <a:t>.”</a:t>
            </a:r>
          </a:p>
          <a:p>
            <a:pPr marL="0" indent="0" algn="ctr">
              <a:buNone/>
            </a:pPr>
            <a:endParaRPr lang="en-US" dirty="0" smtClean="0"/>
          </a:p>
          <a:p>
            <a:pPr marL="0" indent="0" algn="ctr">
              <a:buNone/>
            </a:pPr>
            <a:r>
              <a:rPr lang="en-US" dirty="0" smtClean="0"/>
              <a:t> (taken from </a:t>
            </a:r>
            <a:r>
              <a:rPr lang="en-US" dirty="0"/>
              <a:t>“Catholicism – East of Eden” by Richard Bennett, pg. 261)</a:t>
            </a:r>
          </a:p>
          <a:p>
            <a:endParaRPr lang="en-US" dirty="0"/>
          </a:p>
        </p:txBody>
      </p:sp>
      <p:sp>
        <p:nvSpPr>
          <p:cNvPr id="3" name="Title 2"/>
          <p:cNvSpPr>
            <a:spLocks noGrp="1"/>
          </p:cNvSpPr>
          <p:nvPr>
            <p:ph type="title"/>
          </p:nvPr>
        </p:nvSpPr>
        <p:spPr/>
        <p:txBody>
          <a:bodyPr/>
          <a:lstStyle/>
          <a:p>
            <a:r>
              <a:rPr lang="en-US" dirty="0" smtClean="0"/>
              <a:t>True Ecumenism vs. False Ecumenism</a:t>
            </a:r>
            <a:endParaRPr lang="en-US" dirty="0"/>
          </a:p>
        </p:txBody>
      </p:sp>
    </p:spTree>
    <p:extLst>
      <p:ext uri="{BB962C8B-B14F-4D97-AF65-F5344CB8AC3E}">
        <p14:creationId xmlns:p14="http://schemas.microsoft.com/office/powerpoint/2010/main" val="172986297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62500" lnSpcReduction="20000"/>
          </a:bodyPr>
          <a:lstStyle/>
          <a:p>
            <a:r>
              <a:rPr lang="en-US" dirty="0" smtClean="0"/>
              <a:t>“</a:t>
            </a:r>
            <a:r>
              <a:rPr lang="en-US" dirty="0"/>
              <a:t>What is the papacy but a beautiful false front and a deceptively glittering holiness under which the wretched devil lies in hiding?  The devil always desires to imitate God in this way.  He cannot bear to observe God speaking.  If he cannot prevent it or hinder God’s Word by force, he opposes it with a semblance of piety, takes the very words God has spoken and so twists them as to peddle his lies and poison under their name.”  (What Luther Says, II: 10007</a:t>
            </a:r>
            <a:r>
              <a:rPr lang="en-US" dirty="0" smtClean="0"/>
              <a:t>)</a:t>
            </a:r>
          </a:p>
          <a:p>
            <a:pPr marL="0" indent="0">
              <a:buNone/>
            </a:pPr>
            <a:endParaRPr lang="en-US" dirty="0"/>
          </a:p>
          <a:p>
            <a:r>
              <a:rPr lang="en-US" dirty="0"/>
              <a:t>“The negotiation about doctrinal agreement displeases me altogether, for this is utterly impossible unless the pop has the papacy abolished.  Therefore avoid and flee those who seek the middle of the road.  Think of me after I am dead and such middle of the road men arise, for nothing good will come of it.  There can be no compromise.”  (What Luther Says, II: 1019</a:t>
            </a:r>
            <a:r>
              <a:rPr lang="en-US" dirty="0" smtClean="0"/>
              <a:t>)</a:t>
            </a:r>
          </a:p>
          <a:p>
            <a:pPr marL="0" indent="0">
              <a:buNone/>
            </a:pPr>
            <a:endParaRPr lang="en-US" dirty="0"/>
          </a:p>
          <a:p>
            <a:r>
              <a:rPr lang="en-US" dirty="0"/>
              <a:t>“What kind of a church is the pope’s church?  It is an uncertain, vacillating and tottering church.  Indeed, it is a deceitful, lying church, doubting and unbelieving, without God’s Word.  For the pope with his wrong keys teaches his church to doubt and to be uncertain.  If it is a vacillating church, then it is not the church of faith, for the latter is founded upon a rock, and the gates of hell cannot prevail against it (Matt. 16:18).  If it is not the church of faith, then it is not the Christian church, but it must be unchristian, anti-Christian, and faithless church which destroys and ruins the real, holy, Christian church.  (Luther’s Works, vol. 40, Church and Ministry II, The Keys, p.348)</a:t>
            </a:r>
          </a:p>
          <a:p>
            <a:endParaRPr lang="en-US" dirty="0"/>
          </a:p>
        </p:txBody>
      </p:sp>
      <p:sp>
        <p:nvSpPr>
          <p:cNvPr id="3" name="Title 2"/>
          <p:cNvSpPr>
            <a:spLocks noGrp="1"/>
          </p:cNvSpPr>
          <p:nvPr>
            <p:ph type="title"/>
          </p:nvPr>
        </p:nvSpPr>
        <p:spPr/>
        <p:txBody>
          <a:bodyPr/>
          <a:lstStyle/>
          <a:p>
            <a:r>
              <a:rPr lang="en-US" dirty="0" smtClean="0"/>
              <a:t>Some warnings from Luther about the papacy</a:t>
            </a:r>
            <a:endParaRPr lang="en-US" dirty="0"/>
          </a:p>
        </p:txBody>
      </p:sp>
    </p:spTree>
    <p:extLst>
      <p:ext uri="{BB962C8B-B14F-4D97-AF65-F5344CB8AC3E}">
        <p14:creationId xmlns:p14="http://schemas.microsoft.com/office/powerpoint/2010/main" val="407367448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lvl="0"/>
            <a:r>
              <a:rPr lang="en-US" dirty="0" smtClean="0"/>
              <a:t>What’s Our Response to The Papacy? </a:t>
            </a:r>
            <a:endParaRPr lang="en-US" dirty="0"/>
          </a:p>
        </p:txBody>
      </p:sp>
      <p:pic>
        <p:nvPicPr>
          <p:cNvPr id="4" name="Content Placeholder 3"/>
          <p:cNvPicPr>
            <a:picLocks noGrp="1" noChangeAspect="1"/>
          </p:cNvPicPr>
          <p:nvPr>
            <p:ph idx="1"/>
          </p:nvPr>
        </p:nvPicPr>
        <p:blipFill>
          <a:blip r:embed="rId3"/>
          <a:stretch>
            <a:fillRect/>
          </a:stretch>
        </p:blipFill>
        <p:spPr>
          <a:xfrm>
            <a:off x="609600" y="1047161"/>
            <a:ext cx="10972800" cy="5329238"/>
          </a:xfrm>
          <a:prstGeom prst="rect">
            <a:avLst/>
          </a:prstGeom>
        </p:spPr>
      </p:pic>
    </p:spTree>
    <p:extLst>
      <p:ext uri="{BB962C8B-B14F-4D97-AF65-F5344CB8AC3E}">
        <p14:creationId xmlns:p14="http://schemas.microsoft.com/office/powerpoint/2010/main" val="287165261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World Bows to the Papacy</a:t>
            </a:r>
            <a:endParaRPr lang="en-US" dirty="0"/>
          </a:p>
        </p:txBody>
      </p:sp>
      <p:sp>
        <p:nvSpPr>
          <p:cNvPr id="5" name="TextBox 4"/>
          <p:cNvSpPr txBox="1"/>
          <p:nvPr/>
        </p:nvSpPr>
        <p:spPr>
          <a:xfrm>
            <a:off x="1386840" y="5684520"/>
            <a:ext cx="9220200" cy="369332"/>
          </a:xfrm>
          <a:prstGeom prst="rect">
            <a:avLst/>
          </a:prstGeom>
          <a:noFill/>
        </p:spPr>
        <p:txBody>
          <a:bodyPr wrap="square" rtlCol="0">
            <a:spAutoFit/>
          </a:bodyPr>
          <a:lstStyle/>
          <a:p>
            <a:pPr algn="ctr"/>
            <a:r>
              <a:rPr lang="en-US" dirty="0" smtClean="0"/>
              <a:t>President Obama bows to Pope Benedict XVI</a:t>
            </a:r>
            <a:endParaRPr lang="en-US" dirty="0"/>
          </a:p>
        </p:txBody>
      </p:sp>
      <p:pic>
        <p:nvPicPr>
          <p:cNvPr id="6" name="Content Placeholder 5"/>
          <p:cNvPicPr>
            <a:picLocks noGrp="1" noChangeAspect="1"/>
          </p:cNvPicPr>
          <p:nvPr>
            <p:ph idx="1"/>
          </p:nvPr>
        </p:nvPicPr>
        <p:blipFill>
          <a:blip r:embed="rId3"/>
          <a:stretch>
            <a:fillRect/>
          </a:stretch>
        </p:blipFill>
        <p:spPr>
          <a:xfrm>
            <a:off x="3003536" y="1277304"/>
            <a:ext cx="6183606" cy="4117656"/>
          </a:xfrm>
          <a:prstGeom prst="rect">
            <a:avLst/>
          </a:prstGeom>
        </p:spPr>
      </p:pic>
    </p:spTree>
    <p:extLst>
      <p:ext uri="{BB962C8B-B14F-4D97-AF65-F5344CB8AC3E}">
        <p14:creationId xmlns:p14="http://schemas.microsoft.com/office/powerpoint/2010/main" val="74282599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World Bows to the Papacy</a:t>
            </a:r>
            <a:endParaRPr lang="en-US" dirty="0"/>
          </a:p>
        </p:txBody>
      </p:sp>
      <p:sp>
        <p:nvSpPr>
          <p:cNvPr id="5" name="TextBox 4"/>
          <p:cNvSpPr txBox="1"/>
          <p:nvPr/>
        </p:nvSpPr>
        <p:spPr>
          <a:xfrm>
            <a:off x="1386840" y="5684520"/>
            <a:ext cx="9220200" cy="369332"/>
          </a:xfrm>
          <a:prstGeom prst="rect">
            <a:avLst/>
          </a:prstGeom>
          <a:noFill/>
        </p:spPr>
        <p:txBody>
          <a:bodyPr wrap="square" rtlCol="0">
            <a:spAutoFit/>
          </a:bodyPr>
          <a:lstStyle/>
          <a:p>
            <a:pPr algn="ctr"/>
            <a:r>
              <a:rPr lang="en-US" dirty="0" smtClean="0"/>
              <a:t>Rick Warren &amp; Pope Francis</a:t>
            </a:r>
            <a:endParaRPr lang="en-US" dirty="0"/>
          </a:p>
        </p:txBody>
      </p:sp>
      <p:pic>
        <p:nvPicPr>
          <p:cNvPr id="4" name="Content Placeholder 3"/>
          <p:cNvPicPr>
            <a:picLocks noGrp="1" noChangeAspect="1"/>
          </p:cNvPicPr>
          <p:nvPr>
            <p:ph idx="1"/>
          </p:nvPr>
        </p:nvPicPr>
        <p:blipFill>
          <a:blip r:embed="rId3"/>
          <a:stretch>
            <a:fillRect/>
          </a:stretch>
        </p:blipFill>
        <p:spPr>
          <a:xfrm>
            <a:off x="609600" y="1295400"/>
            <a:ext cx="4898784" cy="3683841"/>
          </a:xfrm>
          <a:prstGeom prst="rect">
            <a:avLst/>
          </a:prstGeom>
        </p:spPr>
      </p:pic>
      <p:pic>
        <p:nvPicPr>
          <p:cNvPr id="7" name="Picture 6"/>
          <p:cNvPicPr>
            <a:picLocks noChangeAspect="1"/>
          </p:cNvPicPr>
          <p:nvPr/>
        </p:nvPicPr>
        <p:blipFill>
          <a:blip r:embed="rId4"/>
          <a:stretch>
            <a:fillRect/>
          </a:stretch>
        </p:blipFill>
        <p:spPr>
          <a:xfrm>
            <a:off x="5508383" y="1833026"/>
            <a:ext cx="6683617" cy="2600110"/>
          </a:xfrm>
          <a:prstGeom prst="rect">
            <a:avLst/>
          </a:prstGeom>
        </p:spPr>
      </p:pic>
    </p:spTree>
    <p:extLst>
      <p:ext uri="{BB962C8B-B14F-4D97-AF65-F5344CB8AC3E}">
        <p14:creationId xmlns:p14="http://schemas.microsoft.com/office/powerpoint/2010/main" val="15210461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World Bows to the Papacy</a:t>
            </a:r>
            <a:endParaRPr lang="en-US" dirty="0"/>
          </a:p>
        </p:txBody>
      </p:sp>
      <p:sp>
        <p:nvSpPr>
          <p:cNvPr id="5" name="TextBox 4"/>
          <p:cNvSpPr txBox="1"/>
          <p:nvPr/>
        </p:nvSpPr>
        <p:spPr>
          <a:xfrm>
            <a:off x="1386840" y="5684520"/>
            <a:ext cx="9220200" cy="369332"/>
          </a:xfrm>
          <a:prstGeom prst="rect">
            <a:avLst/>
          </a:prstGeom>
          <a:noFill/>
        </p:spPr>
        <p:txBody>
          <a:bodyPr wrap="square" rtlCol="0">
            <a:spAutoFit/>
          </a:bodyPr>
          <a:lstStyle/>
          <a:p>
            <a:pPr algn="ctr"/>
            <a:r>
              <a:rPr lang="en-US" dirty="0" smtClean="0"/>
              <a:t>Kenneth Copeland &amp; James Robison with Pope Francis</a:t>
            </a:r>
            <a:endParaRPr lang="en-US" dirty="0"/>
          </a:p>
        </p:txBody>
      </p:sp>
      <p:pic>
        <p:nvPicPr>
          <p:cNvPr id="6" name="Content Placeholder 5"/>
          <p:cNvPicPr>
            <a:picLocks noGrp="1" noChangeAspect="1"/>
          </p:cNvPicPr>
          <p:nvPr>
            <p:ph idx="1"/>
          </p:nvPr>
        </p:nvPicPr>
        <p:blipFill>
          <a:blip r:embed="rId3"/>
          <a:stretch>
            <a:fillRect/>
          </a:stretch>
        </p:blipFill>
        <p:spPr>
          <a:xfrm>
            <a:off x="609600" y="1939158"/>
            <a:ext cx="5272773" cy="2916621"/>
          </a:xfrm>
          <a:prstGeom prst="rect">
            <a:avLst/>
          </a:prstGeom>
        </p:spPr>
      </p:pic>
      <p:pic>
        <p:nvPicPr>
          <p:cNvPr id="8" name="Picture 7"/>
          <p:cNvPicPr>
            <a:picLocks noChangeAspect="1"/>
          </p:cNvPicPr>
          <p:nvPr/>
        </p:nvPicPr>
        <p:blipFill>
          <a:blip r:embed="rId4"/>
          <a:stretch>
            <a:fillRect/>
          </a:stretch>
        </p:blipFill>
        <p:spPr>
          <a:xfrm>
            <a:off x="6085490" y="2323541"/>
            <a:ext cx="5968829" cy="2330123"/>
          </a:xfrm>
          <a:prstGeom prst="rect">
            <a:avLst/>
          </a:prstGeom>
        </p:spPr>
      </p:pic>
    </p:spTree>
    <p:extLst>
      <p:ext uri="{BB962C8B-B14F-4D97-AF65-F5344CB8AC3E}">
        <p14:creationId xmlns:p14="http://schemas.microsoft.com/office/powerpoint/2010/main" val="15751755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World Bows to the Papacy</a:t>
            </a:r>
            <a:endParaRPr lang="en-US" dirty="0"/>
          </a:p>
        </p:txBody>
      </p:sp>
      <p:sp>
        <p:nvSpPr>
          <p:cNvPr id="5" name="TextBox 4"/>
          <p:cNvSpPr txBox="1"/>
          <p:nvPr/>
        </p:nvSpPr>
        <p:spPr>
          <a:xfrm>
            <a:off x="1386840" y="5684520"/>
            <a:ext cx="9220200" cy="369332"/>
          </a:xfrm>
          <a:prstGeom prst="rect">
            <a:avLst/>
          </a:prstGeom>
          <a:noFill/>
        </p:spPr>
        <p:txBody>
          <a:bodyPr wrap="square" rtlCol="0">
            <a:spAutoFit/>
          </a:bodyPr>
          <a:lstStyle/>
          <a:p>
            <a:pPr algn="ctr"/>
            <a:r>
              <a:rPr lang="en-US" dirty="0" smtClean="0"/>
              <a:t>Nancy Pelosi kissing the ring of Pope Benedict XVI</a:t>
            </a:r>
            <a:endParaRPr lang="en-US" dirty="0"/>
          </a:p>
        </p:txBody>
      </p:sp>
      <p:pic>
        <p:nvPicPr>
          <p:cNvPr id="4" name="Content Placeholder 3"/>
          <p:cNvPicPr>
            <a:picLocks noGrp="1" noChangeAspect="1"/>
          </p:cNvPicPr>
          <p:nvPr>
            <p:ph idx="1"/>
          </p:nvPr>
        </p:nvPicPr>
        <p:blipFill>
          <a:blip r:embed="rId3"/>
          <a:stretch>
            <a:fillRect/>
          </a:stretch>
        </p:blipFill>
        <p:spPr>
          <a:xfrm>
            <a:off x="3392063" y="1255532"/>
            <a:ext cx="5405095" cy="4047377"/>
          </a:xfrm>
          <a:prstGeom prst="rect">
            <a:avLst/>
          </a:prstGeom>
        </p:spPr>
      </p:pic>
    </p:spTree>
    <p:extLst>
      <p:ext uri="{BB962C8B-B14F-4D97-AF65-F5344CB8AC3E}">
        <p14:creationId xmlns:p14="http://schemas.microsoft.com/office/powerpoint/2010/main" val="171597120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World Bows to the Papacy</a:t>
            </a:r>
            <a:endParaRPr lang="en-US" dirty="0"/>
          </a:p>
        </p:txBody>
      </p:sp>
      <p:sp>
        <p:nvSpPr>
          <p:cNvPr id="5" name="TextBox 4"/>
          <p:cNvSpPr txBox="1"/>
          <p:nvPr/>
        </p:nvSpPr>
        <p:spPr>
          <a:xfrm>
            <a:off x="1386840" y="5684520"/>
            <a:ext cx="9220200" cy="369332"/>
          </a:xfrm>
          <a:prstGeom prst="rect">
            <a:avLst/>
          </a:prstGeom>
          <a:noFill/>
        </p:spPr>
        <p:txBody>
          <a:bodyPr wrap="square" rtlCol="0">
            <a:spAutoFit/>
          </a:bodyPr>
          <a:lstStyle/>
          <a:p>
            <a:pPr algn="ctr"/>
            <a:r>
              <a:rPr lang="en-US" dirty="0" smtClean="0"/>
              <a:t>Jeb Bush kneels before Pope Benedict XVI</a:t>
            </a:r>
            <a:endParaRPr lang="en-US" dirty="0"/>
          </a:p>
        </p:txBody>
      </p:sp>
      <p:pic>
        <p:nvPicPr>
          <p:cNvPr id="6" name="Content Placeholder 5"/>
          <p:cNvPicPr>
            <a:picLocks noGrp="1" noChangeAspect="1"/>
          </p:cNvPicPr>
          <p:nvPr>
            <p:ph idx="1"/>
          </p:nvPr>
        </p:nvPicPr>
        <p:blipFill>
          <a:blip r:embed="rId3"/>
          <a:stretch>
            <a:fillRect/>
          </a:stretch>
        </p:blipFill>
        <p:spPr>
          <a:xfrm>
            <a:off x="3245634" y="1460081"/>
            <a:ext cx="5502611" cy="3754958"/>
          </a:xfrm>
          <a:prstGeom prst="rect">
            <a:avLst/>
          </a:prstGeom>
        </p:spPr>
      </p:pic>
    </p:spTree>
    <p:extLst>
      <p:ext uri="{BB962C8B-B14F-4D97-AF65-F5344CB8AC3E}">
        <p14:creationId xmlns:p14="http://schemas.microsoft.com/office/powerpoint/2010/main" val="75373086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World Bows to the Papacy</a:t>
            </a:r>
            <a:endParaRPr lang="en-US" dirty="0"/>
          </a:p>
        </p:txBody>
      </p:sp>
      <p:sp>
        <p:nvSpPr>
          <p:cNvPr id="5" name="TextBox 4"/>
          <p:cNvSpPr txBox="1"/>
          <p:nvPr/>
        </p:nvSpPr>
        <p:spPr>
          <a:xfrm>
            <a:off x="1386840" y="5684520"/>
            <a:ext cx="9220200" cy="369332"/>
          </a:xfrm>
          <a:prstGeom prst="rect">
            <a:avLst/>
          </a:prstGeom>
          <a:noFill/>
        </p:spPr>
        <p:txBody>
          <a:bodyPr wrap="square" rtlCol="0">
            <a:spAutoFit/>
          </a:bodyPr>
          <a:lstStyle/>
          <a:p>
            <a:pPr algn="ctr"/>
            <a:r>
              <a:rPr lang="en-US" dirty="0" smtClean="0"/>
              <a:t>The Chair that Pope Francis will use when “celebrating” Mass is unveiled</a:t>
            </a:r>
            <a:endParaRPr lang="en-US" dirty="0"/>
          </a:p>
        </p:txBody>
      </p:sp>
      <p:pic>
        <p:nvPicPr>
          <p:cNvPr id="4" name="Content Placeholder 3"/>
          <p:cNvPicPr>
            <a:picLocks noGrp="1" noChangeAspect="1"/>
          </p:cNvPicPr>
          <p:nvPr>
            <p:ph idx="1"/>
          </p:nvPr>
        </p:nvPicPr>
        <p:blipFill>
          <a:blip r:embed="rId3"/>
          <a:stretch>
            <a:fillRect/>
          </a:stretch>
        </p:blipFill>
        <p:spPr>
          <a:xfrm>
            <a:off x="609600" y="1231714"/>
            <a:ext cx="2938527" cy="3731075"/>
          </a:xfrm>
          <a:prstGeom prst="rect">
            <a:avLst/>
          </a:prstGeom>
        </p:spPr>
      </p:pic>
      <p:pic>
        <p:nvPicPr>
          <p:cNvPr id="7" name="Picture 6"/>
          <p:cNvPicPr>
            <a:picLocks noChangeAspect="1"/>
          </p:cNvPicPr>
          <p:nvPr/>
        </p:nvPicPr>
        <p:blipFill>
          <a:blip r:embed="rId4"/>
          <a:stretch>
            <a:fillRect/>
          </a:stretch>
        </p:blipFill>
        <p:spPr>
          <a:xfrm>
            <a:off x="3757307" y="1231713"/>
            <a:ext cx="2938527" cy="3731075"/>
          </a:xfrm>
          <a:prstGeom prst="rect">
            <a:avLst/>
          </a:prstGeom>
        </p:spPr>
      </p:pic>
      <p:pic>
        <p:nvPicPr>
          <p:cNvPr id="8" name="Picture 7"/>
          <p:cNvPicPr>
            <a:picLocks noChangeAspect="1"/>
          </p:cNvPicPr>
          <p:nvPr/>
        </p:nvPicPr>
        <p:blipFill>
          <a:blip r:embed="rId5"/>
          <a:stretch>
            <a:fillRect/>
          </a:stretch>
        </p:blipFill>
        <p:spPr>
          <a:xfrm>
            <a:off x="7039927" y="1231713"/>
            <a:ext cx="4542474" cy="3731075"/>
          </a:xfrm>
          <a:prstGeom prst="rect">
            <a:avLst/>
          </a:prstGeom>
        </p:spPr>
      </p:pic>
    </p:spTree>
    <p:extLst>
      <p:ext uri="{BB962C8B-B14F-4D97-AF65-F5344CB8AC3E}">
        <p14:creationId xmlns:p14="http://schemas.microsoft.com/office/powerpoint/2010/main" val="323224893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lvl="0"/>
            <a:r>
              <a:rPr lang="en-US" dirty="0" smtClean="0"/>
              <a:t>The Papacy …</a:t>
            </a:r>
            <a:endParaRPr lang="en-US" dirty="0"/>
          </a:p>
        </p:txBody>
      </p:sp>
      <p:pic>
        <p:nvPicPr>
          <p:cNvPr id="5" name="Content Placeholder 4"/>
          <p:cNvPicPr>
            <a:picLocks noGrp="1" noChangeAspect="1"/>
          </p:cNvPicPr>
          <p:nvPr>
            <p:ph idx="1"/>
          </p:nvPr>
        </p:nvPicPr>
        <p:blipFill>
          <a:blip r:embed="rId3"/>
          <a:stretch>
            <a:fillRect/>
          </a:stretch>
        </p:blipFill>
        <p:spPr>
          <a:xfrm>
            <a:off x="3702571" y="1122409"/>
            <a:ext cx="4551560" cy="3186091"/>
          </a:xfrm>
          <a:prstGeom prst="rect">
            <a:avLst/>
          </a:prstGeom>
        </p:spPr>
      </p:pic>
      <p:sp>
        <p:nvSpPr>
          <p:cNvPr id="6" name="TextBox 5"/>
          <p:cNvSpPr txBox="1"/>
          <p:nvPr/>
        </p:nvSpPr>
        <p:spPr>
          <a:xfrm>
            <a:off x="1205343" y="4440309"/>
            <a:ext cx="9992307" cy="1384995"/>
          </a:xfrm>
          <a:prstGeom prst="rect">
            <a:avLst/>
          </a:prstGeom>
          <a:noFill/>
        </p:spPr>
        <p:txBody>
          <a:bodyPr wrap="square" rtlCol="0">
            <a:spAutoFit/>
          </a:bodyPr>
          <a:lstStyle/>
          <a:p>
            <a:pPr algn="ctr"/>
            <a:r>
              <a:rPr lang="en-US" sz="2800" dirty="0" smtClean="0"/>
              <a:t>The Roman Catholic Church claims Pope Francis </a:t>
            </a:r>
          </a:p>
          <a:p>
            <a:pPr algn="ctr"/>
            <a:r>
              <a:rPr lang="en-US" sz="2800" dirty="0" smtClean="0"/>
              <a:t>(Jorge Mario Bergoglio from Argentina) is the 266</a:t>
            </a:r>
            <a:r>
              <a:rPr lang="en-US" sz="2800" baseline="30000" dirty="0" smtClean="0"/>
              <a:t>th</a:t>
            </a:r>
            <a:r>
              <a:rPr lang="en-US" sz="2800" dirty="0" smtClean="0"/>
              <a:t> Roman Pontiff – dating back to Peter the Apostle</a:t>
            </a:r>
          </a:p>
        </p:txBody>
      </p:sp>
    </p:spTree>
    <p:extLst>
      <p:ext uri="{BB962C8B-B14F-4D97-AF65-F5344CB8AC3E}">
        <p14:creationId xmlns:p14="http://schemas.microsoft.com/office/powerpoint/2010/main" val="375948197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lvl="0"/>
            <a:r>
              <a:rPr lang="en-US" dirty="0" smtClean="0"/>
              <a:t>Some definitions …</a:t>
            </a:r>
            <a:endParaRPr lang="en-US" dirty="0"/>
          </a:p>
        </p:txBody>
      </p:sp>
      <p:sp>
        <p:nvSpPr>
          <p:cNvPr id="2" name="Content Placeholder 1"/>
          <p:cNvSpPr>
            <a:spLocks noGrp="1"/>
          </p:cNvSpPr>
          <p:nvPr>
            <p:ph idx="1"/>
          </p:nvPr>
        </p:nvSpPr>
        <p:spPr>
          <a:xfrm>
            <a:off x="626533" y="1249680"/>
            <a:ext cx="10972800" cy="4770122"/>
          </a:xfrm>
        </p:spPr>
        <p:txBody>
          <a:bodyPr>
            <a:normAutofit fontScale="92500" lnSpcReduction="10000"/>
          </a:bodyPr>
          <a:lstStyle/>
          <a:p>
            <a:r>
              <a:rPr lang="en-US" b="1" dirty="0" smtClean="0"/>
              <a:t>Papacy</a:t>
            </a:r>
            <a:r>
              <a:rPr lang="en-US" dirty="0" smtClean="0"/>
              <a:t>: </a:t>
            </a:r>
          </a:p>
          <a:p>
            <a:pPr marL="0" indent="0">
              <a:buNone/>
            </a:pPr>
            <a:r>
              <a:rPr lang="en-US" dirty="0" smtClean="0"/>
              <a:t>1</a:t>
            </a:r>
            <a:r>
              <a:rPr lang="en-US" dirty="0"/>
              <a:t>. the office, dignity, or jurisdiction of the pope. </a:t>
            </a:r>
          </a:p>
          <a:p>
            <a:pPr marL="0" indent="0">
              <a:buNone/>
            </a:pPr>
            <a:r>
              <a:rPr lang="en-US" dirty="0"/>
              <a:t>2. the system of ecclesiastical government in which the pope is recognized as the supreme head. </a:t>
            </a:r>
          </a:p>
          <a:p>
            <a:pPr marL="0" indent="0">
              <a:buNone/>
            </a:pPr>
            <a:r>
              <a:rPr lang="en-US" dirty="0"/>
              <a:t>3. the period during which a certain pope is in office. </a:t>
            </a:r>
          </a:p>
          <a:p>
            <a:pPr marL="0" indent="0">
              <a:buNone/>
            </a:pPr>
            <a:r>
              <a:rPr lang="en-US" dirty="0"/>
              <a:t>4. the succession or line of the popes.</a:t>
            </a:r>
          </a:p>
          <a:p>
            <a:r>
              <a:rPr lang="en-US" b="1" dirty="0" smtClean="0"/>
              <a:t>Roman Curia</a:t>
            </a:r>
            <a:r>
              <a:rPr lang="en-US" dirty="0" smtClean="0"/>
              <a:t>: </a:t>
            </a:r>
            <a:r>
              <a:rPr lang="en-US" dirty="0"/>
              <a:t>the papal court and government of the Roman Catholic </a:t>
            </a:r>
            <a:r>
              <a:rPr lang="en-US" dirty="0" smtClean="0"/>
              <a:t>Church</a:t>
            </a:r>
          </a:p>
          <a:p>
            <a:r>
              <a:rPr lang="en-US" b="1" dirty="0" smtClean="0"/>
              <a:t>The </a:t>
            </a:r>
            <a:r>
              <a:rPr lang="en-US" b="1" dirty="0"/>
              <a:t>Holy </a:t>
            </a:r>
            <a:r>
              <a:rPr lang="en-US" b="1" dirty="0" smtClean="0"/>
              <a:t>See</a:t>
            </a:r>
            <a:r>
              <a:rPr lang="en-US" dirty="0" smtClean="0"/>
              <a:t>: </a:t>
            </a:r>
            <a:r>
              <a:rPr lang="en-US" dirty="0"/>
              <a:t>the vast organizational structure of the Church, of which the Pope is the head</a:t>
            </a:r>
            <a:r>
              <a:rPr lang="en-US" dirty="0" smtClean="0"/>
              <a:t>.</a:t>
            </a:r>
          </a:p>
          <a:p>
            <a:r>
              <a:rPr lang="en-US" b="1" dirty="0"/>
              <a:t>The Vatican</a:t>
            </a:r>
            <a:r>
              <a:rPr lang="en-US" dirty="0" smtClean="0"/>
              <a:t>: references </a:t>
            </a:r>
            <a:r>
              <a:rPr lang="en-US" dirty="0"/>
              <a:t>the small area of land in Rome where the headquarters of the Holy See are located.</a:t>
            </a:r>
          </a:p>
          <a:p>
            <a:endParaRPr lang="en-US" dirty="0"/>
          </a:p>
        </p:txBody>
      </p:sp>
    </p:spTree>
    <p:extLst>
      <p:ext uri="{BB962C8B-B14F-4D97-AF65-F5344CB8AC3E}">
        <p14:creationId xmlns:p14="http://schemas.microsoft.com/office/powerpoint/2010/main" val="2526758799"/>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1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681</TotalTime>
  <Words>3495</Words>
  <Application>Microsoft Macintosh PowerPoint</Application>
  <PresentationFormat>Custom</PresentationFormat>
  <Paragraphs>148</Paragraphs>
  <Slides>19</Slides>
  <Notes>19</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Concourse</vt:lpstr>
      <vt:lpstr>1_Concourse</vt:lpstr>
      <vt:lpstr>                                          Who is The Holy Father?…                                                                                                           A look at the Papacy                                                   in advance of Pope Francis’ visit to the USA</vt:lpstr>
      <vt:lpstr>The World Bows to the Papacy</vt:lpstr>
      <vt:lpstr>The World Bows to the Papacy</vt:lpstr>
      <vt:lpstr>The World Bows to the Papacy</vt:lpstr>
      <vt:lpstr>The World Bows to the Papacy</vt:lpstr>
      <vt:lpstr>The World Bows to the Papacy</vt:lpstr>
      <vt:lpstr>The World Bows to the Papacy</vt:lpstr>
      <vt:lpstr>The Papacy …</vt:lpstr>
      <vt:lpstr>Some definitions …</vt:lpstr>
      <vt:lpstr>The Papacy ruling from the Vatican…</vt:lpstr>
      <vt:lpstr>The Flag and Coat of Arms of the Vatican City State</vt:lpstr>
      <vt:lpstr>A Brief History of the Papacy</vt:lpstr>
      <vt:lpstr>The Counter Reformation </vt:lpstr>
      <vt:lpstr>The Papacy Reorganized to Meet the Modern World </vt:lpstr>
      <vt:lpstr>Pope Francis comes to the USA</vt:lpstr>
      <vt:lpstr>Titles of the Pope and how he has stolen them from  God the Father, God the Son, and God the Holy Spirit </vt:lpstr>
      <vt:lpstr>True Ecumenism vs. False Ecumenism</vt:lpstr>
      <vt:lpstr>Some warnings from Luther about the papacy</vt:lpstr>
      <vt:lpstr>What’s Our Response to The Papacy?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 is Your Holy Father? Biblical Christianity, Roman Catholicism, Authority, Head of the Church, WhosWhy Does it Matter?</dc:title>
  <dc:creator>Dan Flaherty</dc:creator>
  <cp:lastModifiedBy>g.peters1950</cp:lastModifiedBy>
  <cp:revision>55</cp:revision>
  <cp:lastPrinted>2015-09-06T12:16:38Z</cp:lastPrinted>
  <dcterms:created xsi:type="dcterms:W3CDTF">2015-08-31T20:30:34Z</dcterms:created>
  <dcterms:modified xsi:type="dcterms:W3CDTF">2015-09-21T17:35:17Z</dcterms:modified>
</cp:coreProperties>
</file>