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57"/>
  </p:notesMasterIdLst>
  <p:handoutMasterIdLst>
    <p:handoutMasterId r:id="rId58"/>
  </p:handoutMasterIdLst>
  <p:sldIdLst>
    <p:sldId id="256" r:id="rId2"/>
    <p:sldId id="257" r:id="rId3"/>
    <p:sldId id="288" r:id="rId4"/>
    <p:sldId id="259" r:id="rId5"/>
    <p:sldId id="289" r:id="rId6"/>
    <p:sldId id="303" r:id="rId7"/>
    <p:sldId id="310" r:id="rId8"/>
    <p:sldId id="313" r:id="rId9"/>
    <p:sldId id="309" r:id="rId10"/>
    <p:sldId id="311" r:id="rId11"/>
    <p:sldId id="304" r:id="rId12"/>
    <p:sldId id="306" r:id="rId13"/>
    <p:sldId id="307" r:id="rId14"/>
    <p:sldId id="308" r:id="rId15"/>
    <p:sldId id="321" r:id="rId16"/>
    <p:sldId id="322" r:id="rId17"/>
    <p:sldId id="323" r:id="rId18"/>
    <p:sldId id="305" r:id="rId19"/>
    <p:sldId id="302" r:id="rId20"/>
    <p:sldId id="315" r:id="rId21"/>
    <p:sldId id="316" r:id="rId22"/>
    <p:sldId id="276" r:id="rId23"/>
    <p:sldId id="260" r:id="rId24"/>
    <p:sldId id="278" r:id="rId25"/>
    <p:sldId id="279" r:id="rId26"/>
    <p:sldId id="280" r:id="rId27"/>
    <p:sldId id="281" r:id="rId28"/>
    <p:sldId id="282" r:id="rId29"/>
    <p:sldId id="283" r:id="rId30"/>
    <p:sldId id="284" r:id="rId31"/>
    <p:sldId id="285" r:id="rId32"/>
    <p:sldId id="286" r:id="rId33"/>
    <p:sldId id="291" r:id="rId34"/>
    <p:sldId id="263" r:id="rId35"/>
    <p:sldId id="300" r:id="rId36"/>
    <p:sldId id="265" r:id="rId37"/>
    <p:sldId id="267" r:id="rId38"/>
    <p:sldId id="266" r:id="rId39"/>
    <p:sldId id="296" r:id="rId40"/>
    <p:sldId id="292" r:id="rId41"/>
    <p:sldId id="297" r:id="rId42"/>
    <p:sldId id="293" r:id="rId43"/>
    <p:sldId id="298" r:id="rId44"/>
    <p:sldId id="294" r:id="rId45"/>
    <p:sldId id="299" r:id="rId46"/>
    <p:sldId id="295" r:id="rId47"/>
    <p:sldId id="273" r:id="rId48"/>
    <p:sldId id="271" r:id="rId49"/>
    <p:sldId id="272" r:id="rId50"/>
    <p:sldId id="301" r:id="rId51"/>
    <p:sldId id="317" r:id="rId52"/>
    <p:sldId id="319" r:id="rId53"/>
    <p:sldId id="324" r:id="rId54"/>
    <p:sldId id="318" r:id="rId55"/>
    <p:sldId id="32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E0C2B8"/>
    <a:srgbClr val="F4BA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7" autoAdjust="0"/>
    <p:restoredTop sz="68230" autoAdjust="0"/>
  </p:normalViewPr>
  <p:slideViewPr>
    <p:cSldViewPr snapToGrid="0">
      <p:cViewPr varScale="1">
        <p:scale>
          <a:sx n="78" d="100"/>
          <a:sy n="78" d="100"/>
        </p:scale>
        <p:origin x="1698" y="120"/>
      </p:cViewPr>
      <p:guideLst/>
    </p:cSldViewPr>
  </p:slideViewPr>
  <p:notesTextViewPr>
    <p:cViewPr>
      <p:scale>
        <a:sx n="3" d="2"/>
        <a:sy n="3" d="2"/>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nyce\Desktop\Copy%20of%202018%20YTD%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ILESHARE1-PC\Company\Budget\Power%20Point%20Presentation\2018%20YTD%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sz="2400"/>
              <a:t>Average Weekly Attendance,</a:t>
            </a:r>
            <a:r>
              <a:rPr lang="en-US" sz="2400" baseline="0"/>
              <a:t> Actual Annual Giving, and Annual Budget for 2014 - 2018 YTD</a:t>
            </a:r>
            <a:endParaRPr lang="en-US" sz="2400"/>
          </a:p>
        </c:rich>
      </c:tx>
      <c:overlay val="0"/>
    </c:title>
    <c:autoTitleDeleted val="0"/>
    <c:plotArea>
      <c:layout>
        <c:manualLayout>
          <c:layoutTarget val="inner"/>
          <c:xMode val="edge"/>
          <c:yMode val="edge"/>
          <c:x val="1.3015551394471456E-2"/>
          <c:y val="0.21814322514924572"/>
          <c:w val="0.97396889721105706"/>
          <c:h val="0.7130243459256238"/>
        </c:manualLayout>
      </c:layout>
      <c:barChart>
        <c:barDir val="col"/>
        <c:grouping val="clustered"/>
        <c:varyColors val="0"/>
        <c:ser>
          <c:idx val="0"/>
          <c:order val="0"/>
          <c:tx>
            <c:strRef>
              <c:f>Sheet1!$A$3</c:f>
              <c:strCache>
                <c:ptCount val="1"/>
                <c:pt idx="0">
                  <c:v>Average Weekly Attendance</c:v>
                </c:pt>
              </c:strCache>
            </c:strRef>
          </c:tx>
          <c:spPr>
            <a:solidFill>
              <a:schemeClr val="accent4">
                <a:lumMod val="60000"/>
                <a:lumOff val="40000"/>
              </a:schemeClr>
            </a:solidFill>
            <a:ln>
              <a:noFill/>
            </a:ln>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Sheet1!$B$1:$F$2</c:f>
              <c:strCache>
                <c:ptCount val="5"/>
                <c:pt idx="0">
                  <c:v>2014</c:v>
                </c:pt>
                <c:pt idx="1">
                  <c:v>2015</c:v>
                </c:pt>
                <c:pt idx="2">
                  <c:v>2016</c:v>
                </c:pt>
                <c:pt idx="3">
                  <c:v>2017</c:v>
                </c:pt>
                <c:pt idx="4">
                  <c:v>2018 YTD</c:v>
                </c:pt>
              </c:strCache>
            </c:strRef>
          </c:cat>
          <c:val>
            <c:numRef>
              <c:f>Sheet1!$B$3:$F$3</c:f>
              <c:numCache>
                <c:formatCode>General</c:formatCode>
                <c:ptCount val="5"/>
                <c:pt idx="0">
                  <c:v>207</c:v>
                </c:pt>
                <c:pt idx="1">
                  <c:v>199</c:v>
                </c:pt>
                <c:pt idx="2">
                  <c:v>209</c:v>
                </c:pt>
                <c:pt idx="3">
                  <c:v>193</c:v>
                </c:pt>
                <c:pt idx="4">
                  <c:v>205</c:v>
                </c:pt>
              </c:numCache>
            </c:numRef>
          </c:val>
          <c:extLst>
            <c:ext xmlns:c16="http://schemas.microsoft.com/office/drawing/2014/chart" uri="{C3380CC4-5D6E-409C-BE32-E72D297353CC}">
              <c16:uniqueId val="{00000000-841F-47F5-BCF9-795331E0F1C7}"/>
            </c:ext>
          </c:extLst>
        </c:ser>
        <c:ser>
          <c:idx val="1"/>
          <c:order val="1"/>
          <c:tx>
            <c:strRef>
              <c:f>Sheet1!$A$4</c:f>
              <c:strCache>
                <c:ptCount val="1"/>
                <c:pt idx="0">
                  <c:v>Actual Annual Giving</c:v>
                </c:pt>
              </c:strCache>
            </c:strRef>
          </c:tx>
          <c:spPr>
            <a:solidFill>
              <a:schemeClr val="tx1">
                <a:lumMod val="65000"/>
                <a:lumOff val="35000"/>
              </a:schemeClr>
            </a:solidFill>
            <a:ln>
              <a:noFill/>
            </a:ln>
          </c:spPr>
          <c:invertIfNegative val="0"/>
          <c:dLbls>
            <c:dLbl>
              <c:idx val="0"/>
              <c:tx>
                <c:rich>
                  <a:bodyPr/>
                  <a:lstStyle/>
                  <a:p>
                    <a:fld id="{DD71E53B-16B1-4CB3-A292-9C36C1E81469}"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41F-47F5-BCF9-795331E0F1C7}"/>
                </c:ext>
              </c:extLst>
            </c:dLbl>
            <c:dLbl>
              <c:idx val="1"/>
              <c:tx>
                <c:rich>
                  <a:bodyPr/>
                  <a:lstStyle/>
                  <a:p>
                    <a:fld id="{CEFD4DF1-7047-4EF5-A2E4-054A27A90C24}"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41F-47F5-BCF9-795331E0F1C7}"/>
                </c:ext>
              </c:extLst>
            </c:dLbl>
            <c:dLbl>
              <c:idx val="2"/>
              <c:tx>
                <c:rich>
                  <a:bodyPr/>
                  <a:lstStyle/>
                  <a:p>
                    <a:fld id="{82AA9023-DB85-4805-8BC6-1FC45977EC9C}"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841F-47F5-BCF9-795331E0F1C7}"/>
                </c:ext>
              </c:extLst>
            </c:dLbl>
            <c:dLbl>
              <c:idx val="3"/>
              <c:tx>
                <c:rich>
                  <a:bodyPr/>
                  <a:lstStyle/>
                  <a:p>
                    <a:fld id="{B4EF7625-179C-4FE4-BF04-2F77F788888E}"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841F-47F5-BCF9-795331E0F1C7}"/>
                </c:ext>
              </c:extLst>
            </c:dLbl>
            <c:dLbl>
              <c:idx val="4"/>
              <c:tx>
                <c:rich>
                  <a:bodyPr/>
                  <a:lstStyle/>
                  <a:p>
                    <a:fld id="{B9C64E61-4858-4C90-86B4-D0FC648C4B71}"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41F-47F5-BCF9-795331E0F1C7}"/>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Sheet1!$B$1:$F$2</c:f>
              <c:strCache>
                <c:ptCount val="5"/>
                <c:pt idx="0">
                  <c:v>2014</c:v>
                </c:pt>
                <c:pt idx="1">
                  <c:v>2015</c:v>
                </c:pt>
                <c:pt idx="2">
                  <c:v>2016</c:v>
                </c:pt>
                <c:pt idx="3">
                  <c:v>2017</c:v>
                </c:pt>
                <c:pt idx="4">
                  <c:v>2018 YTD</c:v>
                </c:pt>
              </c:strCache>
            </c:strRef>
          </c:cat>
          <c:val>
            <c:numRef>
              <c:f>Sheet1!$B$4:$F$4</c:f>
              <c:numCache>
                <c:formatCode>General</c:formatCode>
                <c:ptCount val="5"/>
                <c:pt idx="0">
                  <c:v>486</c:v>
                </c:pt>
                <c:pt idx="1">
                  <c:v>481</c:v>
                </c:pt>
                <c:pt idx="2">
                  <c:v>516</c:v>
                </c:pt>
                <c:pt idx="3">
                  <c:v>504</c:v>
                </c:pt>
                <c:pt idx="4">
                  <c:v>193</c:v>
                </c:pt>
              </c:numCache>
            </c:numRef>
          </c:val>
          <c:extLst>
            <c:ext xmlns:c16="http://schemas.microsoft.com/office/drawing/2014/chart" uri="{C3380CC4-5D6E-409C-BE32-E72D297353CC}">
              <c16:uniqueId val="{00000001-841F-47F5-BCF9-795331E0F1C7}"/>
            </c:ext>
          </c:extLst>
        </c:ser>
        <c:ser>
          <c:idx val="2"/>
          <c:order val="2"/>
          <c:tx>
            <c:strRef>
              <c:f>Sheet1!$A$5</c:f>
              <c:strCache>
                <c:ptCount val="1"/>
                <c:pt idx="0">
                  <c:v>Annual Budget</c:v>
                </c:pt>
              </c:strCache>
            </c:strRef>
          </c:tx>
          <c:spPr>
            <a:solidFill>
              <a:srgbClr val="00B0F0"/>
            </a:solidFill>
            <a:ln>
              <a:noFill/>
            </a:ln>
          </c:spPr>
          <c:invertIfNegative val="0"/>
          <c:dLbls>
            <c:dLbl>
              <c:idx val="0"/>
              <c:tx>
                <c:rich>
                  <a:bodyPr/>
                  <a:lstStyle/>
                  <a:p>
                    <a:fld id="{A007BEB2-D24A-4AB6-8BDA-79E41EAF705E}"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41F-47F5-BCF9-795331E0F1C7}"/>
                </c:ext>
              </c:extLst>
            </c:dLbl>
            <c:dLbl>
              <c:idx val="1"/>
              <c:tx>
                <c:rich>
                  <a:bodyPr/>
                  <a:lstStyle/>
                  <a:p>
                    <a:fld id="{55914549-DC81-469F-A4A7-698ADEC250DA}"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41F-47F5-BCF9-795331E0F1C7}"/>
                </c:ext>
              </c:extLst>
            </c:dLbl>
            <c:dLbl>
              <c:idx val="2"/>
              <c:tx>
                <c:rich>
                  <a:bodyPr/>
                  <a:lstStyle/>
                  <a:p>
                    <a:fld id="{280022B8-5ED2-4481-94A3-AA42F956E1F1}"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41F-47F5-BCF9-795331E0F1C7}"/>
                </c:ext>
              </c:extLst>
            </c:dLbl>
            <c:dLbl>
              <c:idx val="3"/>
              <c:tx>
                <c:rich>
                  <a:bodyPr/>
                  <a:lstStyle/>
                  <a:p>
                    <a:fld id="{E5A5B1B4-9D8F-4F09-9B29-53257A931289}"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41F-47F5-BCF9-795331E0F1C7}"/>
                </c:ext>
              </c:extLst>
            </c:dLbl>
            <c:dLbl>
              <c:idx val="4"/>
              <c:tx>
                <c:rich>
                  <a:bodyPr/>
                  <a:lstStyle/>
                  <a:p>
                    <a:fld id="{F738EF81-8A5C-45B5-9E12-90C40CB9D3EF}"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841F-47F5-BCF9-795331E0F1C7}"/>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Sheet1!$B$1:$F$2</c:f>
              <c:strCache>
                <c:ptCount val="5"/>
                <c:pt idx="0">
                  <c:v>2014</c:v>
                </c:pt>
                <c:pt idx="1">
                  <c:v>2015</c:v>
                </c:pt>
                <c:pt idx="2">
                  <c:v>2016</c:v>
                </c:pt>
                <c:pt idx="3">
                  <c:v>2017</c:v>
                </c:pt>
                <c:pt idx="4">
                  <c:v>2018 YTD</c:v>
                </c:pt>
              </c:strCache>
            </c:strRef>
          </c:cat>
          <c:val>
            <c:numRef>
              <c:f>Sheet1!$B$5:$F$5</c:f>
              <c:numCache>
                <c:formatCode>General</c:formatCode>
                <c:ptCount val="5"/>
                <c:pt idx="0">
                  <c:v>525</c:v>
                </c:pt>
                <c:pt idx="1">
                  <c:v>570</c:v>
                </c:pt>
                <c:pt idx="2">
                  <c:v>503</c:v>
                </c:pt>
                <c:pt idx="3">
                  <c:v>497</c:v>
                </c:pt>
                <c:pt idx="4">
                  <c:v>502</c:v>
                </c:pt>
              </c:numCache>
            </c:numRef>
          </c:val>
          <c:extLst>
            <c:ext xmlns:c16="http://schemas.microsoft.com/office/drawing/2014/chart" uri="{C3380CC4-5D6E-409C-BE32-E72D297353CC}">
              <c16:uniqueId val="{00000002-841F-47F5-BCF9-795331E0F1C7}"/>
            </c:ext>
          </c:extLst>
        </c:ser>
        <c:ser>
          <c:idx val="3"/>
          <c:order val="3"/>
          <c:tx>
            <c:strRef>
              <c:f>Sheet1!$A$6</c:f>
              <c:strCache>
                <c:ptCount val="1"/>
                <c:pt idx="0">
                  <c:v>YTD Budgeted Giving</c:v>
                </c:pt>
              </c:strCache>
            </c:strRef>
          </c:tx>
          <c:spPr>
            <a:solidFill>
              <a:srgbClr val="3CC4C1"/>
            </a:solidFill>
          </c:spPr>
          <c:invertIfNegative val="0"/>
          <c:dLbls>
            <c:dLbl>
              <c:idx val="4"/>
              <c:tx>
                <c:rich>
                  <a:bodyPr/>
                  <a:lstStyle/>
                  <a:p>
                    <a:fld id="{29F9CE1E-9C46-4CBC-9DB7-96651989F36A}"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841F-47F5-BCF9-795331E0F1C7}"/>
                </c:ext>
              </c:extLst>
            </c:dLbl>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Sheet1!$B$1:$F$2</c:f>
              <c:strCache>
                <c:ptCount val="5"/>
                <c:pt idx="0">
                  <c:v>2014</c:v>
                </c:pt>
                <c:pt idx="1">
                  <c:v>2015</c:v>
                </c:pt>
                <c:pt idx="2">
                  <c:v>2016</c:v>
                </c:pt>
                <c:pt idx="3">
                  <c:v>2017</c:v>
                </c:pt>
                <c:pt idx="4">
                  <c:v>2018 YTD</c:v>
                </c:pt>
              </c:strCache>
            </c:strRef>
          </c:cat>
          <c:val>
            <c:numRef>
              <c:f>Sheet1!$B$6:$F$6</c:f>
              <c:numCache>
                <c:formatCode>General</c:formatCode>
                <c:ptCount val="5"/>
                <c:pt idx="4">
                  <c:v>193</c:v>
                </c:pt>
              </c:numCache>
            </c:numRef>
          </c:val>
          <c:extLst>
            <c:ext xmlns:c16="http://schemas.microsoft.com/office/drawing/2014/chart" uri="{C3380CC4-5D6E-409C-BE32-E72D297353CC}">
              <c16:uniqueId val="{00000003-841F-47F5-BCF9-795331E0F1C7}"/>
            </c:ext>
          </c:extLst>
        </c:ser>
        <c:dLbls>
          <c:showLegendKey val="0"/>
          <c:showVal val="1"/>
          <c:showCatName val="0"/>
          <c:showSerName val="0"/>
          <c:showPercent val="0"/>
          <c:showBubbleSize val="0"/>
        </c:dLbls>
        <c:gapWidth val="150"/>
        <c:overlap val="-25"/>
        <c:axId val="215419136"/>
        <c:axId val="215425024"/>
      </c:barChart>
      <c:catAx>
        <c:axId val="215419136"/>
        <c:scaling>
          <c:orientation val="minMax"/>
        </c:scaling>
        <c:delete val="0"/>
        <c:axPos val="b"/>
        <c:numFmt formatCode="General" sourceLinked="0"/>
        <c:majorTickMark val="none"/>
        <c:minorTickMark val="none"/>
        <c:tickLblPos val="nextTo"/>
        <c:txPr>
          <a:bodyPr/>
          <a:lstStyle/>
          <a:p>
            <a:pPr>
              <a:defRPr sz="1400" b="1"/>
            </a:pPr>
            <a:endParaRPr lang="en-US"/>
          </a:p>
        </c:txPr>
        <c:crossAx val="215425024"/>
        <c:crosses val="autoZero"/>
        <c:auto val="1"/>
        <c:lblAlgn val="ctr"/>
        <c:lblOffset val="100"/>
        <c:noMultiLvlLbl val="0"/>
      </c:catAx>
      <c:valAx>
        <c:axId val="215425024"/>
        <c:scaling>
          <c:orientation val="minMax"/>
        </c:scaling>
        <c:delete val="1"/>
        <c:axPos val="l"/>
        <c:numFmt formatCode="General" sourceLinked="1"/>
        <c:majorTickMark val="none"/>
        <c:minorTickMark val="none"/>
        <c:tickLblPos val="none"/>
        <c:crossAx val="215419136"/>
        <c:crosses val="autoZero"/>
        <c:crossBetween val="between"/>
      </c:valAx>
      <c:spPr>
        <a:noFill/>
        <a:ln w="25400">
          <a:noFill/>
        </a:ln>
      </c:spPr>
    </c:plotArea>
    <c:legend>
      <c:legendPos val="t"/>
      <c:legendEntry>
        <c:idx val="0"/>
        <c:txPr>
          <a:bodyPr/>
          <a:lstStyle/>
          <a:p>
            <a:pPr>
              <a:defRPr sz="1600" b="1" baseline="0">
                <a:solidFill>
                  <a:schemeClr val="tx1"/>
                </a:solidFill>
              </a:defRPr>
            </a:pPr>
            <a:endParaRPr lang="en-US"/>
          </a:p>
        </c:txPr>
      </c:legendEntry>
      <c:legendEntry>
        <c:idx val="1"/>
        <c:txPr>
          <a:bodyPr/>
          <a:lstStyle/>
          <a:p>
            <a:pPr>
              <a:defRPr sz="1600" b="1" baseline="0">
                <a:solidFill>
                  <a:schemeClr val="tx1"/>
                </a:solidFill>
              </a:defRPr>
            </a:pPr>
            <a:endParaRPr lang="en-US"/>
          </a:p>
        </c:txPr>
      </c:legendEntry>
      <c:legendEntry>
        <c:idx val="2"/>
        <c:txPr>
          <a:bodyPr/>
          <a:lstStyle/>
          <a:p>
            <a:pPr>
              <a:defRPr sz="1600" b="1" baseline="0">
                <a:solidFill>
                  <a:schemeClr val="tx1"/>
                </a:solidFill>
              </a:defRPr>
            </a:pPr>
            <a:endParaRPr lang="en-US"/>
          </a:p>
        </c:txPr>
      </c:legendEntry>
      <c:legendEntry>
        <c:idx val="3"/>
        <c:txPr>
          <a:bodyPr/>
          <a:lstStyle/>
          <a:p>
            <a:pPr>
              <a:defRPr sz="1600" b="1" baseline="0">
                <a:solidFill>
                  <a:schemeClr val="tx1"/>
                </a:solidFill>
              </a:defRPr>
            </a:pPr>
            <a:endParaRPr lang="en-US"/>
          </a:p>
        </c:txPr>
      </c:legendEntry>
      <c:layout>
        <c:manualLayout>
          <c:xMode val="edge"/>
          <c:yMode val="edge"/>
          <c:x val="1.1773437355880951E-2"/>
          <c:y val="0.15597002869763216"/>
          <c:w val="0.97645312528823813"/>
          <c:h val="4.8575532047691876E-2"/>
        </c:manualLayout>
      </c:layout>
      <c:overlay val="0"/>
      <c:txPr>
        <a:bodyPr/>
        <a:lstStyle/>
        <a:p>
          <a:pPr>
            <a:defRPr sz="1400" b="1" baseline="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PPC General Fund - Weekly </a:t>
            </a:r>
          </a:p>
          <a:p>
            <a:pPr>
              <a:defRPr/>
            </a:pPr>
            <a:r>
              <a:rPr lang="en-US" sz="2000" dirty="0"/>
              <a:t>Actual</a:t>
            </a:r>
            <a:r>
              <a:rPr lang="en-US" sz="2000" baseline="0" dirty="0"/>
              <a:t> Average Weekly Giving</a:t>
            </a:r>
          </a:p>
          <a:p>
            <a:pPr>
              <a:defRPr/>
            </a:pPr>
            <a:r>
              <a:rPr lang="en-US" sz="2000" baseline="0" dirty="0"/>
              <a:t>Budgeted Weekly Giving </a:t>
            </a:r>
          </a:p>
          <a:p>
            <a:pPr>
              <a:defRPr/>
            </a:pPr>
            <a:r>
              <a:rPr lang="en-US" sz="2000" baseline="0" dirty="0"/>
              <a:t>2014 - 2018 YTD</a:t>
            </a:r>
            <a:endParaRPr lang="en-US" sz="2000" dirty="0"/>
          </a:p>
        </c:rich>
      </c:tx>
      <c:overlay val="0"/>
    </c:title>
    <c:autoTitleDeleted val="0"/>
    <c:plotArea>
      <c:layout>
        <c:manualLayout>
          <c:layoutTarget val="inner"/>
          <c:xMode val="edge"/>
          <c:yMode val="edge"/>
          <c:x val="1.9607843137254902E-2"/>
          <c:y val="0.29456326680095218"/>
          <c:w val="0.96918767507002801"/>
          <c:h val="0.64831151193310144"/>
        </c:manualLayout>
      </c:layout>
      <c:barChart>
        <c:barDir val="col"/>
        <c:grouping val="clustered"/>
        <c:varyColors val="0"/>
        <c:ser>
          <c:idx val="0"/>
          <c:order val="0"/>
          <c:tx>
            <c:strRef>
              <c:f>Sheet1!$A$14</c:f>
              <c:strCache>
                <c:ptCount val="1"/>
                <c:pt idx="0">
                  <c:v>Actual Average Weekly Giving</c:v>
                </c:pt>
              </c:strCache>
            </c:strRef>
          </c:tx>
          <c:spPr>
            <a:solidFill>
              <a:schemeClr val="accent4">
                <a:lumMod val="60000"/>
                <a:lumOff val="40000"/>
              </a:schemeClr>
            </a:solidFill>
          </c:spPr>
          <c:invertIfNegative val="0"/>
          <c:dLbls>
            <c:dLbl>
              <c:idx val="1"/>
              <c:tx>
                <c:rich>
                  <a:bodyPr/>
                  <a:lstStyle/>
                  <a:p>
                    <a:fld id="{11A64EA2-5110-44D9-912A-C3FAEDFB5124}"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226-4664-89F2-5B8060239CDD}"/>
                </c:ext>
              </c:extLst>
            </c:dLbl>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Sheet1!$B$12:$F$13</c:f>
              <c:strCache>
                <c:ptCount val="5"/>
                <c:pt idx="0">
                  <c:v>2014</c:v>
                </c:pt>
                <c:pt idx="1">
                  <c:v>2015</c:v>
                </c:pt>
                <c:pt idx="2">
                  <c:v>2016</c:v>
                </c:pt>
                <c:pt idx="3">
                  <c:v>2017</c:v>
                </c:pt>
                <c:pt idx="4">
                  <c:v>2018 YTD</c:v>
                </c:pt>
              </c:strCache>
            </c:strRef>
          </c:cat>
          <c:val>
            <c:numRef>
              <c:f>Sheet1!$B$14:$F$14</c:f>
              <c:numCache>
                <c:formatCode>_(* #,##0_);_(* \(#,##0\);_(* "-"??_);_(@_)</c:formatCode>
                <c:ptCount val="5"/>
                <c:pt idx="0">
                  <c:v>9346</c:v>
                </c:pt>
                <c:pt idx="1">
                  <c:v>9250</c:v>
                </c:pt>
                <c:pt idx="2">
                  <c:v>9923</c:v>
                </c:pt>
                <c:pt idx="3">
                  <c:v>9692</c:v>
                </c:pt>
                <c:pt idx="4">
                  <c:v>9647</c:v>
                </c:pt>
              </c:numCache>
            </c:numRef>
          </c:val>
          <c:extLst>
            <c:ext xmlns:c16="http://schemas.microsoft.com/office/drawing/2014/chart" uri="{C3380CC4-5D6E-409C-BE32-E72D297353CC}">
              <c16:uniqueId val="{00000000-B5C8-4C45-B610-2FC62869E653}"/>
            </c:ext>
          </c:extLst>
        </c:ser>
        <c:ser>
          <c:idx val="1"/>
          <c:order val="1"/>
          <c:tx>
            <c:strRef>
              <c:f>Sheet1!$A$15</c:f>
              <c:strCache>
                <c:ptCount val="1"/>
                <c:pt idx="0">
                  <c:v>Budgeted Weekly Giving</c:v>
                </c:pt>
              </c:strCache>
            </c:strRef>
          </c:tx>
          <c:spPr>
            <a:solidFill>
              <a:schemeClr val="accent3">
                <a:lumMod val="75000"/>
              </a:schemeClr>
            </a:solidFill>
            <a:ln>
              <a:noFill/>
            </a:ln>
          </c:spPr>
          <c:invertIfNegative val="0"/>
          <c:dLbls>
            <c:dLbl>
              <c:idx val="0"/>
              <c:tx>
                <c:rich>
                  <a:bodyPr/>
                  <a:lstStyle/>
                  <a:p>
                    <a:fld id="{23B5D9AC-A14D-46A4-ADD8-3B6B5F0073F6}"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226-4664-89F2-5B8060239CDD}"/>
                </c:ext>
              </c:extLst>
            </c:dLbl>
            <c:dLbl>
              <c:idx val="1"/>
              <c:tx>
                <c:rich>
                  <a:bodyPr/>
                  <a:lstStyle/>
                  <a:p>
                    <a:fld id="{ED464467-032A-45E0-BA1A-294B249EF83E}" type="VALUE">
                      <a:rPr lang="en-US" sz="1400" b="1" i="0" u="none" strike="noStrike" kern="1200" baseline="0" smtClean="0">
                        <a:solidFill>
                          <a:prstClr val="black"/>
                        </a:solidFill>
                        <a:latin typeface="+mn-lt"/>
                        <a:ea typeface="+mn-ea"/>
                        <a:cs typeface="+mn-cs"/>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226-4664-89F2-5B8060239CDD}"/>
                </c:ext>
              </c:extLst>
            </c:dLbl>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Sheet1!$B$12:$F$13</c:f>
              <c:strCache>
                <c:ptCount val="5"/>
                <c:pt idx="0">
                  <c:v>2014</c:v>
                </c:pt>
                <c:pt idx="1">
                  <c:v>2015</c:v>
                </c:pt>
                <c:pt idx="2">
                  <c:v>2016</c:v>
                </c:pt>
                <c:pt idx="3">
                  <c:v>2017</c:v>
                </c:pt>
                <c:pt idx="4">
                  <c:v>2018 YTD</c:v>
                </c:pt>
              </c:strCache>
            </c:strRef>
          </c:cat>
          <c:val>
            <c:numRef>
              <c:f>Sheet1!$B$15:$F$15</c:f>
              <c:numCache>
                <c:formatCode>_(* #,##0_);_(* \(#,##0\);_(* "-"??_);_(@_)</c:formatCode>
                <c:ptCount val="5"/>
                <c:pt idx="0">
                  <c:v>10096</c:v>
                </c:pt>
                <c:pt idx="1">
                  <c:v>10962</c:v>
                </c:pt>
                <c:pt idx="2">
                  <c:v>9673</c:v>
                </c:pt>
                <c:pt idx="3">
                  <c:v>9558</c:v>
                </c:pt>
                <c:pt idx="4">
                  <c:v>9654</c:v>
                </c:pt>
              </c:numCache>
            </c:numRef>
          </c:val>
          <c:extLst>
            <c:ext xmlns:c16="http://schemas.microsoft.com/office/drawing/2014/chart" uri="{C3380CC4-5D6E-409C-BE32-E72D297353CC}">
              <c16:uniqueId val="{00000001-B5C8-4C45-B610-2FC62869E653}"/>
            </c:ext>
          </c:extLst>
        </c:ser>
        <c:ser>
          <c:idx val="2"/>
          <c:order val="2"/>
          <c:tx>
            <c:strRef>
              <c:f>Sheet1!$A$16</c:f>
              <c:strCache>
                <c:ptCount val="1"/>
                <c:pt idx="0">
                  <c:v>Budgeted Weekly with Mortgage</c:v>
                </c:pt>
              </c:strCache>
            </c:strRef>
          </c:tx>
          <c:spPr>
            <a:solidFill>
              <a:schemeClr val="accent6">
                <a:lumMod val="60000"/>
                <a:lumOff val="40000"/>
              </a:schemeClr>
            </a:solidFill>
          </c:spPr>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Sheet1!$B$12:$F$13</c:f>
              <c:strCache>
                <c:ptCount val="5"/>
                <c:pt idx="0">
                  <c:v>2014</c:v>
                </c:pt>
                <c:pt idx="1">
                  <c:v>2015</c:v>
                </c:pt>
                <c:pt idx="2">
                  <c:v>2016</c:v>
                </c:pt>
                <c:pt idx="3">
                  <c:v>2017</c:v>
                </c:pt>
                <c:pt idx="4">
                  <c:v>2018 YTD</c:v>
                </c:pt>
              </c:strCache>
            </c:strRef>
          </c:cat>
          <c:val>
            <c:numRef>
              <c:f>Sheet1!$B$16:$F$16</c:f>
              <c:numCache>
                <c:formatCode>General</c:formatCode>
                <c:ptCount val="5"/>
                <c:pt idx="4" formatCode="_(* #,##0_);_(* \(#,##0\);_(* &quot;-&quot;??_);_(@_)">
                  <c:v>10104</c:v>
                </c:pt>
              </c:numCache>
            </c:numRef>
          </c:val>
          <c:extLst>
            <c:ext xmlns:c16="http://schemas.microsoft.com/office/drawing/2014/chart" uri="{C3380CC4-5D6E-409C-BE32-E72D297353CC}">
              <c16:uniqueId val="{00000002-B5C8-4C45-B610-2FC62869E653}"/>
            </c:ext>
          </c:extLst>
        </c:ser>
        <c:dLbls>
          <c:showLegendKey val="0"/>
          <c:showVal val="1"/>
          <c:showCatName val="0"/>
          <c:showSerName val="0"/>
          <c:showPercent val="0"/>
          <c:showBubbleSize val="0"/>
        </c:dLbls>
        <c:gapWidth val="150"/>
        <c:overlap val="-25"/>
        <c:axId val="173261568"/>
        <c:axId val="173263104"/>
      </c:barChart>
      <c:catAx>
        <c:axId val="173261568"/>
        <c:scaling>
          <c:orientation val="minMax"/>
        </c:scaling>
        <c:delete val="0"/>
        <c:axPos val="b"/>
        <c:numFmt formatCode="General" sourceLinked="0"/>
        <c:majorTickMark val="none"/>
        <c:minorTickMark val="none"/>
        <c:tickLblPos val="nextTo"/>
        <c:txPr>
          <a:bodyPr/>
          <a:lstStyle/>
          <a:p>
            <a:pPr>
              <a:defRPr sz="1400" b="1"/>
            </a:pPr>
            <a:endParaRPr lang="en-US"/>
          </a:p>
        </c:txPr>
        <c:crossAx val="173263104"/>
        <c:crosses val="autoZero"/>
        <c:auto val="1"/>
        <c:lblAlgn val="ctr"/>
        <c:lblOffset val="100"/>
        <c:noMultiLvlLbl val="0"/>
      </c:catAx>
      <c:valAx>
        <c:axId val="173263104"/>
        <c:scaling>
          <c:orientation val="minMax"/>
        </c:scaling>
        <c:delete val="1"/>
        <c:axPos val="l"/>
        <c:numFmt formatCode="_(* #,##0_);_(* \(#,##0\);_(* &quot;-&quot;??_);_(@_)" sourceLinked="1"/>
        <c:majorTickMark val="none"/>
        <c:minorTickMark val="none"/>
        <c:tickLblPos val="none"/>
        <c:crossAx val="173261568"/>
        <c:crosses val="autoZero"/>
        <c:crossBetween val="between"/>
      </c:valAx>
    </c:plotArea>
    <c:legend>
      <c:legendPos val="t"/>
      <c:legendEntry>
        <c:idx val="0"/>
        <c:txPr>
          <a:bodyPr/>
          <a:lstStyle/>
          <a:p>
            <a:pPr>
              <a:defRPr sz="1800" b="1" baseline="0">
                <a:solidFill>
                  <a:schemeClr val="tx1"/>
                </a:solidFill>
              </a:defRPr>
            </a:pPr>
            <a:endParaRPr lang="en-US"/>
          </a:p>
        </c:txPr>
      </c:legendEntry>
      <c:legendEntry>
        <c:idx val="1"/>
        <c:txPr>
          <a:bodyPr/>
          <a:lstStyle/>
          <a:p>
            <a:pPr>
              <a:defRPr sz="1800" b="1" baseline="0">
                <a:solidFill>
                  <a:schemeClr val="tx1"/>
                </a:solidFill>
              </a:defRPr>
            </a:pPr>
            <a:endParaRPr lang="en-US"/>
          </a:p>
        </c:txPr>
      </c:legendEntry>
      <c:legendEntry>
        <c:idx val="2"/>
        <c:txPr>
          <a:bodyPr/>
          <a:lstStyle/>
          <a:p>
            <a:pPr>
              <a:defRPr sz="1800" b="1" baseline="0">
                <a:solidFill>
                  <a:schemeClr val="tx1"/>
                </a:solidFill>
              </a:defRPr>
            </a:pPr>
            <a:endParaRPr lang="en-US"/>
          </a:p>
        </c:txPr>
      </c:legendEntry>
      <c:layout>
        <c:manualLayout>
          <c:xMode val="edge"/>
          <c:yMode val="edge"/>
          <c:x val="5.602240896358543E-4"/>
          <c:y val="0.22608527131782946"/>
          <c:w val="0.99943977591036415"/>
          <c:h val="8.3981871452114984E-2"/>
        </c:manualLayout>
      </c:layout>
      <c:overlay val="0"/>
      <c:txPr>
        <a:bodyPr/>
        <a:lstStyle/>
        <a:p>
          <a:pPr>
            <a:defRPr sz="1600" b="1"/>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5DD403-EE7B-4976-AE36-8972599B39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437193-3564-4DAD-A4FC-DF6CC90373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BC5F84-B207-416E-9B5D-10877BF3893E}" type="datetimeFigureOut">
              <a:rPr lang="en-US" smtClean="0"/>
              <a:t>6/11/2018</a:t>
            </a:fld>
            <a:endParaRPr lang="en-US"/>
          </a:p>
        </p:txBody>
      </p:sp>
      <p:sp>
        <p:nvSpPr>
          <p:cNvPr id="4" name="Footer Placeholder 3">
            <a:extLst>
              <a:ext uri="{FF2B5EF4-FFF2-40B4-BE49-F238E27FC236}">
                <a16:creationId xmlns:a16="http://schemas.microsoft.com/office/drawing/2014/main" id="{927F847B-B959-4203-97DF-6D0367D3E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C32AE9-7340-4FF1-ABDE-62E7575929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523B9D-E8D7-4A27-9E7C-F5BA6154CC60}" type="slidenum">
              <a:rPr lang="en-US" smtClean="0"/>
              <a:t>‹#›</a:t>
            </a:fld>
            <a:endParaRPr lang="en-US"/>
          </a:p>
        </p:txBody>
      </p:sp>
    </p:spTree>
    <p:extLst>
      <p:ext uri="{BB962C8B-B14F-4D97-AF65-F5344CB8AC3E}">
        <p14:creationId xmlns:p14="http://schemas.microsoft.com/office/powerpoint/2010/main" val="186016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5AE27-CC8C-456D-8B75-95B0BD7ECD49}" type="datetimeFigureOut">
              <a:rPr lang="en-US" smtClean="0"/>
              <a:t>6/11/2018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BB6C8-0AB4-4318-B645-DD00D3B1C331}" type="slidenum">
              <a:rPr lang="en-US" smtClean="0"/>
              <a:t>‹#›</a:t>
            </a:fld>
            <a:endParaRPr lang="en-US"/>
          </a:p>
        </p:txBody>
      </p:sp>
    </p:spTree>
    <p:extLst>
      <p:ext uri="{BB962C8B-B14F-4D97-AF65-F5344CB8AC3E}">
        <p14:creationId xmlns:p14="http://schemas.microsoft.com/office/powerpoint/2010/main" val="2934012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BB6C8-0AB4-4318-B645-DD00D3B1C331}" type="slidenum">
              <a:rPr lang="en-US" smtClean="0"/>
              <a:t>7</a:t>
            </a:fld>
            <a:endParaRPr lang="en-US"/>
          </a:p>
        </p:txBody>
      </p:sp>
    </p:spTree>
    <p:extLst>
      <p:ext uri="{BB962C8B-B14F-4D97-AF65-F5344CB8AC3E}">
        <p14:creationId xmlns:p14="http://schemas.microsoft.com/office/powerpoint/2010/main" val="2444062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BB6C8-0AB4-4318-B645-DD00D3B1C331}" type="slidenum">
              <a:rPr lang="en-US" smtClean="0"/>
              <a:t>21</a:t>
            </a:fld>
            <a:endParaRPr lang="en-US"/>
          </a:p>
        </p:txBody>
      </p:sp>
    </p:spTree>
    <p:extLst>
      <p:ext uri="{BB962C8B-B14F-4D97-AF65-F5344CB8AC3E}">
        <p14:creationId xmlns:p14="http://schemas.microsoft.com/office/powerpoint/2010/main" val="166956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BB6C8-0AB4-4318-B645-DD00D3B1C331}" type="slidenum">
              <a:rPr lang="en-US" smtClean="0"/>
              <a:t>34</a:t>
            </a:fld>
            <a:endParaRPr lang="en-US"/>
          </a:p>
        </p:txBody>
      </p:sp>
    </p:spTree>
    <p:extLst>
      <p:ext uri="{BB962C8B-B14F-4D97-AF65-F5344CB8AC3E}">
        <p14:creationId xmlns:p14="http://schemas.microsoft.com/office/powerpoint/2010/main" val="3478409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elders have taken a careful look at the economics of building this addition</a:t>
            </a:r>
          </a:p>
          <a:p>
            <a:pPr marL="228600" indent="-228600">
              <a:buFont typeface="+mj-lt"/>
              <a:buAutoNum type="arabicPeriod"/>
            </a:pPr>
            <a:r>
              <a:rPr lang="en-US" dirty="0"/>
              <a:t>That is the reason that we will not break ground until we have $400,000 in our building fund. </a:t>
            </a:r>
          </a:p>
          <a:p>
            <a:pPr marL="228600" indent="-228600">
              <a:buFont typeface="+mj-lt"/>
              <a:buAutoNum type="arabicPeriod"/>
            </a:pPr>
            <a:r>
              <a:rPr lang="en-US" dirty="0"/>
              <a:t>We would prefer to have the full amount, but we are willing to begin when we have half.</a:t>
            </a:r>
          </a:p>
          <a:p>
            <a:pPr marL="228600" indent="-228600">
              <a:buFont typeface="+mj-lt"/>
              <a:buAutoNum type="arabicPeriod"/>
            </a:pPr>
            <a:r>
              <a:rPr lang="en-US" dirty="0"/>
              <a:t>We are asking you to pledge to this building program so the Session or elders can determine whether we can plan to move on with this program within the next 12 months</a:t>
            </a:r>
          </a:p>
          <a:p>
            <a:pPr marL="685800" lvl="1" indent="-228600">
              <a:buFont typeface="+mj-lt"/>
              <a:buAutoNum type="arabicPeriod"/>
            </a:pPr>
            <a:r>
              <a:rPr lang="en-US" dirty="0"/>
              <a:t>We well not break ground until we reach $400,000, but we can begin to get permits and prepare other documents if we get positive commitments from you.</a:t>
            </a:r>
          </a:p>
          <a:p>
            <a:endParaRPr lang="en-US" dirty="0"/>
          </a:p>
        </p:txBody>
      </p:sp>
      <p:sp>
        <p:nvSpPr>
          <p:cNvPr id="4" name="Slide Number Placeholder 3"/>
          <p:cNvSpPr>
            <a:spLocks noGrp="1"/>
          </p:cNvSpPr>
          <p:nvPr>
            <p:ph type="sldNum" sz="quarter" idx="10"/>
          </p:nvPr>
        </p:nvSpPr>
        <p:spPr/>
        <p:txBody>
          <a:bodyPr/>
          <a:lstStyle/>
          <a:p>
            <a:fld id="{93DBB6C8-0AB4-4318-B645-DD00D3B1C331}" type="slidenum">
              <a:rPr lang="en-US" smtClean="0"/>
              <a:t>50</a:t>
            </a:fld>
            <a:endParaRPr lang="en-US"/>
          </a:p>
        </p:txBody>
      </p:sp>
    </p:spTree>
    <p:extLst>
      <p:ext uri="{BB962C8B-B14F-4D97-AF65-F5344CB8AC3E}">
        <p14:creationId xmlns:p14="http://schemas.microsoft.com/office/powerpoint/2010/main" val="2515358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average weekly attendance has stayed about the same over the past 4 years</a:t>
            </a:r>
          </a:p>
          <a:p>
            <a:pPr marL="228600" indent="-228600">
              <a:buFont typeface="+mj-lt"/>
              <a:buAutoNum type="arabicPeriod"/>
            </a:pPr>
            <a:r>
              <a:rPr lang="en-US" dirty="0"/>
              <a:t>The Annual budget has actually gone down over the past 4 years</a:t>
            </a:r>
          </a:p>
          <a:p>
            <a:pPr marL="685800" lvl="1" indent="-228600">
              <a:buFont typeface="+mj-lt"/>
              <a:buAutoNum type="arabicPeriod"/>
            </a:pPr>
            <a:r>
              <a:rPr lang="en-US" dirty="0"/>
              <a:t>Paid off the mortgage</a:t>
            </a:r>
          </a:p>
          <a:p>
            <a:pPr marL="685800" lvl="1" indent="-228600">
              <a:buFont typeface="+mj-lt"/>
              <a:buAutoNum type="arabicPeriod"/>
            </a:pPr>
            <a:r>
              <a:rPr lang="en-US" dirty="0"/>
              <a:t>Don’t have as many full time staff</a:t>
            </a:r>
          </a:p>
          <a:p>
            <a:pPr marL="685800" lvl="1" indent="-228600">
              <a:buFont typeface="+mj-lt"/>
              <a:buAutoNum type="arabicPeriod"/>
            </a:pPr>
            <a:r>
              <a:rPr lang="en-US" dirty="0"/>
              <a:t>Elders have attempted to be good stewards of God’s monies</a:t>
            </a:r>
          </a:p>
          <a:p>
            <a:pPr marL="228600" lvl="0" indent="-228600">
              <a:buFont typeface="+mj-lt"/>
              <a:buAutoNum type="arabicPeriod"/>
            </a:pPr>
            <a:r>
              <a:rPr lang="en-US" dirty="0"/>
              <a:t>Considering the rate of inflation over the past 4 years, we should have increased the budget from 2014 about 12%</a:t>
            </a:r>
          </a:p>
        </p:txBody>
      </p:sp>
      <p:sp>
        <p:nvSpPr>
          <p:cNvPr id="4" name="Slide Number Placeholder 3"/>
          <p:cNvSpPr>
            <a:spLocks noGrp="1"/>
          </p:cNvSpPr>
          <p:nvPr>
            <p:ph type="sldNum" sz="quarter" idx="10"/>
          </p:nvPr>
        </p:nvSpPr>
        <p:spPr/>
        <p:txBody>
          <a:bodyPr/>
          <a:lstStyle/>
          <a:p>
            <a:fld id="{93DBB6C8-0AB4-4318-B645-DD00D3B1C331}" type="slidenum">
              <a:rPr lang="en-US" smtClean="0"/>
              <a:t>51</a:t>
            </a:fld>
            <a:endParaRPr lang="en-US"/>
          </a:p>
        </p:txBody>
      </p:sp>
    </p:spTree>
    <p:extLst>
      <p:ext uri="{BB962C8B-B14F-4D97-AF65-F5344CB8AC3E}">
        <p14:creationId xmlns:p14="http://schemas.microsoft.com/office/powerpoint/2010/main" val="388482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green bar shows what it would additional weekly giving we would need to carry a $400,000 mortgage at 4.5%</a:t>
            </a:r>
          </a:p>
          <a:p>
            <a:pPr marL="228600" indent="-228600">
              <a:buFont typeface="+mj-lt"/>
              <a:buAutoNum type="arabicPeriod"/>
            </a:pPr>
            <a:r>
              <a:rPr lang="en-US" dirty="0"/>
              <a:t>According to the census bureau, Salisbury’s median household income is $66,334.00 for 2015. So it is higher today…</a:t>
            </a:r>
          </a:p>
          <a:p>
            <a:pPr marL="228600" indent="-228600">
              <a:buFont typeface="+mj-lt"/>
              <a:buAutoNum type="arabicPeriod"/>
            </a:pPr>
            <a:r>
              <a:rPr lang="en-US" dirty="0"/>
              <a:t>With over 100 families attending our church, if we were just to use this figure as the family income, a tithe to our church would be $663,000 annually which is $160,000 higher than our current budget . </a:t>
            </a:r>
          </a:p>
          <a:p>
            <a:pPr marL="228600" indent="-228600">
              <a:buFont typeface="+mj-lt"/>
              <a:buAutoNum type="arabicPeriod"/>
            </a:pPr>
            <a:r>
              <a:rPr lang="en-US" dirty="0"/>
              <a:t>If we were to have most of our families to tithe as God asks us, we would not have any issues taking care of this extra monies needed to finance the new fellowship hall.</a:t>
            </a:r>
          </a:p>
          <a:p>
            <a:pPr marL="228600" indent="-228600">
              <a:buFont typeface="+mj-lt"/>
              <a:buAutoNum type="arabicPeriod"/>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3DBB6C8-0AB4-4318-B645-DD00D3B1C331}" type="slidenum">
              <a:rPr lang="en-US" smtClean="0"/>
              <a:t>52</a:t>
            </a:fld>
            <a:endParaRPr lang="en-US"/>
          </a:p>
        </p:txBody>
      </p:sp>
    </p:spTree>
    <p:extLst>
      <p:ext uri="{BB962C8B-B14F-4D97-AF65-F5344CB8AC3E}">
        <p14:creationId xmlns:p14="http://schemas.microsoft.com/office/powerpoint/2010/main" val="699282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growing population in Salisbury and we need to expand our facilities to handle our growth.</a:t>
            </a:r>
          </a:p>
          <a:p>
            <a:r>
              <a:rPr lang="en-US" dirty="0"/>
              <a:t>Furthermore we want to expand our ministries and outreach beyond what we are doing today.</a:t>
            </a:r>
          </a:p>
          <a:p>
            <a:r>
              <a:rPr lang="en-US" dirty="0"/>
              <a:t>Updated and enlarged facilities will help us be more hospitable and accommodating.</a:t>
            </a:r>
          </a:p>
          <a:p>
            <a:endParaRPr lang="en-US" dirty="0"/>
          </a:p>
          <a:p>
            <a:r>
              <a:rPr lang="en-US" dirty="0"/>
              <a:t>This is the place to stop and answer questions.</a:t>
            </a:r>
          </a:p>
        </p:txBody>
      </p:sp>
      <p:sp>
        <p:nvSpPr>
          <p:cNvPr id="4" name="Slide Number Placeholder 3"/>
          <p:cNvSpPr>
            <a:spLocks noGrp="1"/>
          </p:cNvSpPr>
          <p:nvPr>
            <p:ph type="sldNum" sz="quarter" idx="10"/>
          </p:nvPr>
        </p:nvSpPr>
        <p:spPr/>
        <p:txBody>
          <a:bodyPr/>
          <a:lstStyle/>
          <a:p>
            <a:fld id="{93DBB6C8-0AB4-4318-B645-DD00D3B1C331}" type="slidenum">
              <a:rPr lang="en-US" smtClean="0"/>
              <a:t>53</a:t>
            </a:fld>
            <a:endParaRPr lang="en-US"/>
          </a:p>
        </p:txBody>
      </p:sp>
    </p:spTree>
    <p:extLst>
      <p:ext uri="{BB962C8B-B14F-4D97-AF65-F5344CB8AC3E}">
        <p14:creationId xmlns:p14="http://schemas.microsoft.com/office/powerpoint/2010/main" val="141188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Moses received from the Lord the plan for the temple. He communicated with the congregation the plan and than said, …(Above)</a:t>
            </a:r>
          </a:p>
          <a:p>
            <a:r>
              <a:rPr lang="en-US" sz="1600" dirty="0"/>
              <a:t>The people immediately began to give to Moses and Aaron the things required for the temple…</a:t>
            </a:r>
          </a:p>
          <a:p>
            <a:pPr marL="342900" indent="-342900">
              <a:buFont typeface="+mj-lt"/>
              <a:buAutoNum type="arabicPeriod"/>
            </a:pPr>
            <a:r>
              <a:rPr lang="en-US" sz="1600" dirty="0"/>
              <a:t>This from people who just escaped from Egypt and had not homes, but only the things they could carry out from Egypt</a:t>
            </a:r>
          </a:p>
          <a:p>
            <a:pPr marL="342900" indent="-342900">
              <a:buFont typeface="+mj-lt"/>
              <a:buAutoNum type="arabicPeriod"/>
            </a:pPr>
            <a:r>
              <a:rPr lang="en-US" sz="1600" dirty="0"/>
              <a:t>They did not hold out for their new homes, their retirement or even for their immediate pleasures.</a:t>
            </a:r>
          </a:p>
          <a:p>
            <a:pPr marL="342900" indent="-342900">
              <a:buFont typeface="+mj-lt"/>
              <a:buAutoNum type="arabicPeriod"/>
            </a:pPr>
            <a:r>
              <a:rPr lang="en-US" sz="1600" dirty="0"/>
              <a:t>Notice that they brought whatever they had that would help get the project finished.</a:t>
            </a:r>
          </a:p>
          <a:p>
            <a:pPr marL="342900" indent="-342900">
              <a:buFont typeface="+mj-lt"/>
              <a:buAutoNum type="arabicPeriod"/>
            </a:pPr>
            <a:r>
              <a:rPr lang="en-US" sz="1600" dirty="0"/>
              <a:t>We also are ready and willing to accept your various contributions that will help us build the addition:</a:t>
            </a:r>
          </a:p>
          <a:p>
            <a:pPr marL="800100" lvl="1" indent="-342900">
              <a:buFont typeface="+mj-lt"/>
              <a:buAutoNum type="arabicPeriod"/>
            </a:pPr>
            <a:r>
              <a:rPr lang="en-US" sz="1600" dirty="0"/>
              <a:t>Gold, silver, real or personal property, stocks and/or bonds and of course cash.  We can convert these readily…</a:t>
            </a:r>
          </a:p>
          <a:p>
            <a:pPr marL="800100" lvl="1" indent="-342900">
              <a:buFont typeface="+mj-lt"/>
              <a:buAutoNum type="arabicPeriod"/>
            </a:pPr>
            <a:r>
              <a:rPr lang="en-US" sz="1600" dirty="0"/>
              <a:t>Remember, you can give directly from your IRA and will count as your Required Minimum Distribution.. These will pass tax free for you as donations to the church if done correctly </a:t>
            </a:r>
          </a:p>
          <a:p>
            <a:pPr marL="1257300" lvl="2" indent="-342900">
              <a:buFont typeface="+mj-lt"/>
              <a:buAutoNum type="arabicPeriod"/>
            </a:pPr>
            <a:r>
              <a:rPr lang="en-US" sz="1600" dirty="0"/>
              <a:t>If you need help with this, we can help you.</a:t>
            </a:r>
          </a:p>
          <a:p>
            <a:endParaRPr lang="en-US" sz="1600" dirty="0"/>
          </a:p>
          <a:p>
            <a:r>
              <a:rPr lang="en-US" sz="1600" dirty="0"/>
              <a:t>I agreed to be an elder because I was convinced that God called us to build so we could have additional space to take care of our many ministries. </a:t>
            </a:r>
          </a:p>
        </p:txBody>
      </p:sp>
      <p:sp>
        <p:nvSpPr>
          <p:cNvPr id="4" name="Slide Number Placeholder 3"/>
          <p:cNvSpPr>
            <a:spLocks noGrp="1"/>
          </p:cNvSpPr>
          <p:nvPr>
            <p:ph type="sldNum" sz="quarter" idx="10"/>
          </p:nvPr>
        </p:nvSpPr>
        <p:spPr/>
        <p:txBody>
          <a:bodyPr/>
          <a:lstStyle/>
          <a:p>
            <a:fld id="{93DBB6C8-0AB4-4318-B645-DD00D3B1C331}" type="slidenum">
              <a:rPr lang="en-US" smtClean="0"/>
              <a:t>54</a:t>
            </a:fld>
            <a:endParaRPr lang="en-US"/>
          </a:p>
        </p:txBody>
      </p:sp>
    </p:spTree>
    <p:extLst>
      <p:ext uri="{BB962C8B-B14F-4D97-AF65-F5344CB8AC3E}">
        <p14:creationId xmlns:p14="http://schemas.microsoft.com/office/powerpoint/2010/main" val="408322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Even though these newly released slaves had no permanent home and only the promises of the Lord to take them to the promised land, they kept on giving and giving to build the temple because they were so glad to honor the Lord since they had been set free!</a:t>
            </a:r>
          </a:p>
          <a:p>
            <a:r>
              <a:rPr lang="en-US" sz="1600" dirty="0"/>
              <a:t>This is the hope that I have for our fellowship… that we are so happy that Jesus has set us free that we want to offer him our money and our abilities to him for this project. </a:t>
            </a:r>
          </a:p>
          <a:p>
            <a:pPr marL="342900" indent="-342900">
              <a:buFont typeface="+mj-lt"/>
              <a:buAutoNum type="arabicPeriod"/>
            </a:pPr>
            <a:r>
              <a:rPr lang="en-US" sz="1600" dirty="0"/>
              <a:t>Notice that Hearts were stirred up and we are praying that your heart is stirred up like the God’s Covenant people in the old testament</a:t>
            </a:r>
          </a:p>
          <a:p>
            <a:pPr marL="342900" indent="-342900">
              <a:buFont typeface="+mj-lt"/>
              <a:buAutoNum type="arabicPeriod"/>
            </a:pPr>
            <a:r>
              <a:rPr lang="en-US" sz="1600" dirty="0"/>
              <a:t>Pray with your elders that hearts will be stirred to give and this project can be completed in short order.</a:t>
            </a:r>
          </a:p>
          <a:p>
            <a:r>
              <a:rPr lang="en-US" sz="1600" dirty="0"/>
              <a:t>The Strategic Planning Committee has faithfully fulfilled their role and will likely continue to do so until the project is complete.</a:t>
            </a:r>
          </a:p>
          <a:p>
            <a:r>
              <a:rPr lang="en-US" sz="1600" dirty="0"/>
              <a:t>The Session has begun to back this project by working and giving on this project. </a:t>
            </a:r>
          </a:p>
          <a:p>
            <a:pPr marL="285750" indent="-285750">
              <a:buFont typeface="Arial" panose="020B0604020202020204" pitchFamily="34" charset="0"/>
              <a:buChar char="•"/>
            </a:pPr>
            <a:r>
              <a:rPr lang="en-US" sz="1600" dirty="0"/>
              <a:t>Working by patiently guiding the process since the beginning of last year</a:t>
            </a:r>
          </a:p>
          <a:p>
            <a:pPr marL="285750" indent="-285750">
              <a:buFont typeface="Arial" panose="020B0604020202020204" pitchFamily="34" charset="0"/>
              <a:buChar char="•"/>
            </a:pPr>
            <a:r>
              <a:rPr lang="en-US" sz="1600" dirty="0"/>
              <a:t>Elders personally already donated $50,000 to the Building Fund to seed the giving</a:t>
            </a:r>
          </a:p>
          <a:p>
            <a:pPr marL="742950" lvl="1" indent="-285750">
              <a:buFont typeface="Arial" panose="020B0604020202020204" pitchFamily="34" charset="0"/>
              <a:buChar char="•"/>
            </a:pPr>
            <a:r>
              <a:rPr lang="en-US" sz="1600" dirty="0"/>
              <a:t> Session members will continue to give both time and money to this project to see its completion.</a:t>
            </a:r>
          </a:p>
          <a:p>
            <a:pPr marL="0" lvl="0" indent="0">
              <a:buFont typeface="Arial" panose="020B0604020202020204" pitchFamily="34" charset="0"/>
              <a:buNone/>
            </a:pPr>
            <a:r>
              <a:rPr lang="en-US" sz="1600" dirty="0"/>
              <a:t>Now we are presenting this to you to allow you to give of your time and money to this project as well.</a:t>
            </a:r>
          </a:p>
          <a:p>
            <a:pPr marL="342900" lvl="0" indent="-342900">
              <a:buFont typeface="+mj-lt"/>
              <a:buAutoNum type="arabicPeriod"/>
            </a:pPr>
            <a:r>
              <a:rPr lang="en-US" sz="1600" dirty="0"/>
              <a:t>We are asking you to give: We are praying that God will stir your hearts as he did the Israelites &amp; that you too will pray the same for yourselves and each other.</a:t>
            </a:r>
          </a:p>
        </p:txBody>
      </p:sp>
      <p:sp>
        <p:nvSpPr>
          <p:cNvPr id="4" name="Slide Number Placeholder 3"/>
          <p:cNvSpPr>
            <a:spLocks noGrp="1"/>
          </p:cNvSpPr>
          <p:nvPr>
            <p:ph type="sldNum" sz="quarter" idx="10"/>
          </p:nvPr>
        </p:nvSpPr>
        <p:spPr/>
        <p:txBody>
          <a:bodyPr/>
          <a:lstStyle/>
          <a:p>
            <a:fld id="{93DBB6C8-0AB4-4318-B645-DD00D3B1C331}" type="slidenum">
              <a:rPr lang="en-US" smtClean="0"/>
              <a:t>55</a:t>
            </a:fld>
            <a:endParaRPr lang="en-US"/>
          </a:p>
        </p:txBody>
      </p:sp>
    </p:spTree>
    <p:extLst>
      <p:ext uri="{BB962C8B-B14F-4D97-AF65-F5344CB8AC3E}">
        <p14:creationId xmlns:p14="http://schemas.microsoft.com/office/powerpoint/2010/main" val="168689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1FC14-F78C-43E9-AC9F-A4E84D0458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0562C2-DD15-4EF8-993E-DE0EB245EA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A1B252-DFC6-473C-90DD-F7A2C24C0D22}"/>
              </a:ext>
            </a:extLst>
          </p:cNvPr>
          <p:cNvSpPr>
            <a:spLocks noGrp="1"/>
          </p:cNvSpPr>
          <p:nvPr>
            <p:ph type="dt" sz="half" idx="10"/>
          </p:nvPr>
        </p:nvSpPr>
        <p:spPr/>
        <p:txBody>
          <a:bodyPr/>
          <a:lstStyle/>
          <a:p>
            <a:r>
              <a:rPr lang="en-US"/>
              <a:t>6/10/2018</a:t>
            </a:r>
          </a:p>
        </p:txBody>
      </p:sp>
      <p:sp>
        <p:nvSpPr>
          <p:cNvPr id="5" name="Footer Placeholder 4">
            <a:extLst>
              <a:ext uri="{FF2B5EF4-FFF2-40B4-BE49-F238E27FC236}">
                <a16:creationId xmlns:a16="http://schemas.microsoft.com/office/drawing/2014/main" id="{1D4B7C53-72A1-4AE1-BCF4-6EE18B2AD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5DFC7-6539-4AA1-A057-3E81CDA65171}"/>
              </a:ext>
            </a:extLst>
          </p:cNvPr>
          <p:cNvSpPr>
            <a:spLocks noGrp="1"/>
          </p:cNvSpPr>
          <p:nvPr>
            <p:ph type="sldNum" sz="quarter" idx="12"/>
          </p:nvPr>
        </p:nvSpPr>
        <p:spPr/>
        <p:txBody>
          <a:bodyPr/>
          <a:lstStyle/>
          <a:p>
            <a:fld id="{DB7D5C70-EC1C-4D25-81C7-E33CDF67E839}" type="slidenum">
              <a:rPr lang="en-US" smtClean="0"/>
              <a:t>‹#›</a:t>
            </a:fld>
            <a:endParaRPr lang="en-US"/>
          </a:p>
        </p:txBody>
      </p:sp>
    </p:spTree>
    <p:extLst>
      <p:ext uri="{BB962C8B-B14F-4D97-AF65-F5344CB8AC3E}">
        <p14:creationId xmlns:p14="http://schemas.microsoft.com/office/powerpoint/2010/main" val="4132089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84D5-CA36-4067-B79D-AE54B82374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8BF0B9-F0DF-47E9-95B0-087A5CD29C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4BBD4-A38B-4B0D-B412-1794A68A5E48}"/>
              </a:ext>
            </a:extLst>
          </p:cNvPr>
          <p:cNvSpPr>
            <a:spLocks noGrp="1"/>
          </p:cNvSpPr>
          <p:nvPr>
            <p:ph type="dt" sz="half" idx="10"/>
          </p:nvPr>
        </p:nvSpPr>
        <p:spPr/>
        <p:txBody>
          <a:bodyPr/>
          <a:lstStyle/>
          <a:p>
            <a:r>
              <a:rPr lang="en-US"/>
              <a:t>6/10/2018</a:t>
            </a:r>
          </a:p>
        </p:txBody>
      </p:sp>
      <p:sp>
        <p:nvSpPr>
          <p:cNvPr id="5" name="Footer Placeholder 4">
            <a:extLst>
              <a:ext uri="{FF2B5EF4-FFF2-40B4-BE49-F238E27FC236}">
                <a16:creationId xmlns:a16="http://schemas.microsoft.com/office/drawing/2014/main" id="{3D2008B1-367F-420D-ADD8-63D46B8B0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BB5A4-ED80-4F0A-B0AA-DF129A5FBA79}"/>
              </a:ext>
            </a:extLst>
          </p:cNvPr>
          <p:cNvSpPr>
            <a:spLocks noGrp="1"/>
          </p:cNvSpPr>
          <p:nvPr>
            <p:ph type="sldNum" sz="quarter" idx="12"/>
          </p:nvPr>
        </p:nvSpPr>
        <p:spPr/>
        <p:txBody>
          <a:bodyPr/>
          <a:lstStyle/>
          <a:p>
            <a:fld id="{DB7D5C70-EC1C-4D25-81C7-E33CDF67E839}" type="slidenum">
              <a:rPr lang="en-US" smtClean="0"/>
              <a:t>‹#›</a:t>
            </a:fld>
            <a:endParaRPr lang="en-US"/>
          </a:p>
        </p:txBody>
      </p:sp>
    </p:spTree>
    <p:extLst>
      <p:ext uri="{BB962C8B-B14F-4D97-AF65-F5344CB8AC3E}">
        <p14:creationId xmlns:p14="http://schemas.microsoft.com/office/powerpoint/2010/main" val="4147064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5C73B-A500-49AC-B555-CE38E855D2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174CDD-C1B2-4D5D-985B-ABEB348EC79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2D621-1954-4894-84A5-CC4A5710FDF9}"/>
              </a:ext>
            </a:extLst>
          </p:cNvPr>
          <p:cNvSpPr>
            <a:spLocks noGrp="1"/>
          </p:cNvSpPr>
          <p:nvPr>
            <p:ph type="dt" sz="half" idx="10"/>
          </p:nvPr>
        </p:nvSpPr>
        <p:spPr/>
        <p:txBody>
          <a:bodyPr/>
          <a:lstStyle/>
          <a:p>
            <a:r>
              <a:rPr lang="en-US"/>
              <a:t>6/10/2018</a:t>
            </a:r>
          </a:p>
        </p:txBody>
      </p:sp>
      <p:sp>
        <p:nvSpPr>
          <p:cNvPr id="5" name="Footer Placeholder 4">
            <a:extLst>
              <a:ext uri="{FF2B5EF4-FFF2-40B4-BE49-F238E27FC236}">
                <a16:creationId xmlns:a16="http://schemas.microsoft.com/office/drawing/2014/main" id="{6A113C12-5069-463D-B1E9-465E9C551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871DA-2167-43E8-9FFE-A320884E67C4}"/>
              </a:ext>
            </a:extLst>
          </p:cNvPr>
          <p:cNvSpPr>
            <a:spLocks noGrp="1"/>
          </p:cNvSpPr>
          <p:nvPr>
            <p:ph type="sldNum" sz="quarter" idx="12"/>
          </p:nvPr>
        </p:nvSpPr>
        <p:spPr/>
        <p:txBody>
          <a:bodyPr/>
          <a:lstStyle/>
          <a:p>
            <a:fld id="{DB7D5C70-EC1C-4D25-81C7-E33CDF67E839}" type="slidenum">
              <a:rPr lang="en-US" smtClean="0"/>
              <a:t>‹#›</a:t>
            </a:fld>
            <a:endParaRPr lang="en-US"/>
          </a:p>
        </p:txBody>
      </p:sp>
    </p:spTree>
    <p:extLst>
      <p:ext uri="{BB962C8B-B14F-4D97-AF65-F5344CB8AC3E}">
        <p14:creationId xmlns:p14="http://schemas.microsoft.com/office/powerpoint/2010/main" val="2427040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C707-8246-4E1D-95D7-F8DDB8A183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5A26DB-9DF9-46F9-AF40-C936ABBD7E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425C-E432-4CAC-9516-6F0B7A60CD8A}"/>
              </a:ext>
            </a:extLst>
          </p:cNvPr>
          <p:cNvSpPr>
            <a:spLocks noGrp="1"/>
          </p:cNvSpPr>
          <p:nvPr>
            <p:ph type="dt" sz="half" idx="10"/>
          </p:nvPr>
        </p:nvSpPr>
        <p:spPr/>
        <p:txBody>
          <a:bodyPr/>
          <a:lstStyle/>
          <a:p>
            <a:r>
              <a:rPr lang="en-US"/>
              <a:t>6/10/2018</a:t>
            </a:r>
          </a:p>
        </p:txBody>
      </p:sp>
      <p:sp>
        <p:nvSpPr>
          <p:cNvPr id="5" name="Footer Placeholder 4">
            <a:extLst>
              <a:ext uri="{FF2B5EF4-FFF2-40B4-BE49-F238E27FC236}">
                <a16:creationId xmlns:a16="http://schemas.microsoft.com/office/drawing/2014/main" id="{61B7137A-51CE-49C3-90B0-F816F7DD86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FADC4-A3A6-418D-8D0C-3713FA8483F5}"/>
              </a:ext>
            </a:extLst>
          </p:cNvPr>
          <p:cNvSpPr>
            <a:spLocks noGrp="1"/>
          </p:cNvSpPr>
          <p:nvPr>
            <p:ph type="sldNum" sz="quarter" idx="12"/>
          </p:nvPr>
        </p:nvSpPr>
        <p:spPr/>
        <p:txBody>
          <a:bodyPr/>
          <a:lstStyle/>
          <a:p>
            <a:fld id="{DB7D5C70-EC1C-4D25-81C7-E33CDF67E839}" type="slidenum">
              <a:rPr lang="en-US" smtClean="0"/>
              <a:t>‹#›</a:t>
            </a:fld>
            <a:endParaRPr lang="en-US"/>
          </a:p>
        </p:txBody>
      </p:sp>
    </p:spTree>
    <p:extLst>
      <p:ext uri="{BB962C8B-B14F-4D97-AF65-F5344CB8AC3E}">
        <p14:creationId xmlns:p14="http://schemas.microsoft.com/office/powerpoint/2010/main" val="91374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A571-E5B7-4B06-B13C-A1EA637C35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42E954-FA1E-43EE-BD2F-0FB06D57F5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9AA50B-89CA-4651-8C24-58DE6AB215EC}"/>
              </a:ext>
            </a:extLst>
          </p:cNvPr>
          <p:cNvSpPr>
            <a:spLocks noGrp="1"/>
          </p:cNvSpPr>
          <p:nvPr>
            <p:ph type="dt" sz="half" idx="10"/>
          </p:nvPr>
        </p:nvSpPr>
        <p:spPr/>
        <p:txBody>
          <a:bodyPr/>
          <a:lstStyle/>
          <a:p>
            <a:r>
              <a:rPr lang="en-US"/>
              <a:t>6/10/2018</a:t>
            </a:r>
          </a:p>
        </p:txBody>
      </p:sp>
      <p:sp>
        <p:nvSpPr>
          <p:cNvPr id="5" name="Footer Placeholder 4">
            <a:extLst>
              <a:ext uri="{FF2B5EF4-FFF2-40B4-BE49-F238E27FC236}">
                <a16:creationId xmlns:a16="http://schemas.microsoft.com/office/drawing/2014/main" id="{37647DC1-2E0A-4DEF-AFA2-3309A1DAC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415AB-1110-4CDF-AE77-A3F87D38DE41}"/>
              </a:ext>
            </a:extLst>
          </p:cNvPr>
          <p:cNvSpPr>
            <a:spLocks noGrp="1"/>
          </p:cNvSpPr>
          <p:nvPr>
            <p:ph type="sldNum" sz="quarter" idx="12"/>
          </p:nvPr>
        </p:nvSpPr>
        <p:spPr/>
        <p:txBody>
          <a:bodyPr/>
          <a:lstStyle/>
          <a:p>
            <a:fld id="{DB7D5C70-EC1C-4D25-81C7-E33CDF67E839}" type="slidenum">
              <a:rPr lang="en-US" smtClean="0"/>
              <a:t>‹#›</a:t>
            </a:fld>
            <a:endParaRPr lang="en-US"/>
          </a:p>
        </p:txBody>
      </p:sp>
    </p:spTree>
    <p:extLst>
      <p:ext uri="{BB962C8B-B14F-4D97-AF65-F5344CB8AC3E}">
        <p14:creationId xmlns:p14="http://schemas.microsoft.com/office/powerpoint/2010/main" val="1722338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48B5-ABC8-4878-8010-188042E88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2111BC-D069-440E-B82B-43811AFE20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8B8165-48DD-44FC-A0A4-9DD29BB8F2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76181-861E-4B3D-A947-1A24AA3C41AB}"/>
              </a:ext>
            </a:extLst>
          </p:cNvPr>
          <p:cNvSpPr>
            <a:spLocks noGrp="1"/>
          </p:cNvSpPr>
          <p:nvPr>
            <p:ph type="dt" sz="half" idx="10"/>
          </p:nvPr>
        </p:nvSpPr>
        <p:spPr/>
        <p:txBody>
          <a:bodyPr/>
          <a:lstStyle/>
          <a:p>
            <a:r>
              <a:rPr lang="en-US"/>
              <a:t>6/10/2018</a:t>
            </a:r>
          </a:p>
        </p:txBody>
      </p:sp>
      <p:sp>
        <p:nvSpPr>
          <p:cNvPr id="6" name="Footer Placeholder 5">
            <a:extLst>
              <a:ext uri="{FF2B5EF4-FFF2-40B4-BE49-F238E27FC236}">
                <a16:creationId xmlns:a16="http://schemas.microsoft.com/office/drawing/2014/main" id="{853D16FC-F8B0-4715-B4C4-526E27E9D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589253-AF24-487F-85C3-A200E89D7B89}"/>
              </a:ext>
            </a:extLst>
          </p:cNvPr>
          <p:cNvSpPr>
            <a:spLocks noGrp="1"/>
          </p:cNvSpPr>
          <p:nvPr>
            <p:ph type="sldNum" sz="quarter" idx="12"/>
          </p:nvPr>
        </p:nvSpPr>
        <p:spPr/>
        <p:txBody>
          <a:bodyPr/>
          <a:lstStyle/>
          <a:p>
            <a:fld id="{DB7D5C70-EC1C-4D25-81C7-E33CDF67E839}" type="slidenum">
              <a:rPr lang="en-US" smtClean="0"/>
              <a:t>‹#›</a:t>
            </a:fld>
            <a:endParaRPr lang="en-US"/>
          </a:p>
        </p:txBody>
      </p:sp>
    </p:spTree>
    <p:extLst>
      <p:ext uri="{BB962C8B-B14F-4D97-AF65-F5344CB8AC3E}">
        <p14:creationId xmlns:p14="http://schemas.microsoft.com/office/powerpoint/2010/main" val="1765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616C-2F73-4AE4-8492-69E1250C33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342CE5-78A2-4A74-BC0F-5DC408E4C1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4B11D7-DBAC-4FF6-B25A-A9F4D253B3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DA832F-0A8A-428E-889F-FD526BCD39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E120EB-D61B-4DE8-A606-8751340BD7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E52059-ABDB-45B8-9003-2F8CE50A7534}"/>
              </a:ext>
            </a:extLst>
          </p:cNvPr>
          <p:cNvSpPr>
            <a:spLocks noGrp="1"/>
          </p:cNvSpPr>
          <p:nvPr>
            <p:ph type="dt" sz="half" idx="10"/>
          </p:nvPr>
        </p:nvSpPr>
        <p:spPr/>
        <p:txBody>
          <a:bodyPr/>
          <a:lstStyle/>
          <a:p>
            <a:r>
              <a:rPr lang="en-US"/>
              <a:t>6/10/2018</a:t>
            </a:r>
          </a:p>
        </p:txBody>
      </p:sp>
      <p:sp>
        <p:nvSpPr>
          <p:cNvPr id="8" name="Footer Placeholder 7">
            <a:extLst>
              <a:ext uri="{FF2B5EF4-FFF2-40B4-BE49-F238E27FC236}">
                <a16:creationId xmlns:a16="http://schemas.microsoft.com/office/drawing/2014/main" id="{C13580FD-22F4-44BC-8811-97C97280B1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F56558-90E9-4D5E-8BD6-277E0F868768}"/>
              </a:ext>
            </a:extLst>
          </p:cNvPr>
          <p:cNvSpPr>
            <a:spLocks noGrp="1"/>
          </p:cNvSpPr>
          <p:nvPr>
            <p:ph type="sldNum" sz="quarter" idx="12"/>
          </p:nvPr>
        </p:nvSpPr>
        <p:spPr/>
        <p:txBody>
          <a:bodyPr/>
          <a:lstStyle/>
          <a:p>
            <a:fld id="{DB7D5C70-EC1C-4D25-81C7-E33CDF67E839}" type="slidenum">
              <a:rPr lang="en-US" smtClean="0"/>
              <a:t>‹#›</a:t>
            </a:fld>
            <a:endParaRPr lang="en-US"/>
          </a:p>
        </p:txBody>
      </p:sp>
    </p:spTree>
    <p:extLst>
      <p:ext uri="{BB962C8B-B14F-4D97-AF65-F5344CB8AC3E}">
        <p14:creationId xmlns:p14="http://schemas.microsoft.com/office/powerpoint/2010/main" val="248037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7224-EE7F-4152-93EC-F3000C9D78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2A17FC-D466-451A-AE8B-A94A253192F2}"/>
              </a:ext>
            </a:extLst>
          </p:cNvPr>
          <p:cNvSpPr>
            <a:spLocks noGrp="1"/>
          </p:cNvSpPr>
          <p:nvPr>
            <p:ph type="dt" sz="half" idx="10"/>
          </p:nvPr>
        </p:nvSpPr>
        <p:spPr/>
        <p:txBody>
          <a:bodyPr/>
          <a:lstStyle/>
          <a:p>
            <a:r>
              <a:rPr lang="en-US"/>
              <a:t>6/10/2018</a:t>
            </a:r>
          </a:p>
        </p:txBody>
      </p:sp>
      <p:sp>
        <p:nvSpPr>
          <p:cNvPr id="4" name="Footer Placeholder 3">
            <a:extLst>
              <a:ext uri="{FF2B5EF4-FFF2-40B4-BE49-F238E27FC236}">
                <a16:creationId xmlns:a16="http://schemas.microsoft.com/office/drawing/2014/main" id="{0A09B231-0C84-4D8B-8460-804724BBEC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8C6F2D-48F3-4659-998F-D95262A5D82D}"/>
              </a:ext>
            </a:extLst>
          </p:cNvPr>
          <p:cNvSpPr>
            <a:spLocks noGrp="1"/>
          </p:cNvSpPr>
          <p:nvPr>
            <p:ph type="sldNum" sz="quarter" idx="12"/>
          </p:nvPr>
        </p:nvSpPr>
        <p:spPr/>
        <p:txBody>
          <a:bodyPr/>
          <a:lstStyle/>
          <a:p>
            <a:fld id="{DB7D5C70-EC1C-4D25-81C7-E33CDF67E839}" type="slidenum">
              <a:rPr lang="en-US" smtClean="0"/>
              <a:t>‹#›</a:t>
            </a:fld>
            <a:endParaRPr lang="en-US"/>
          </a:p>
        </p:txBody>
      </p:sp>
    </p:spTree>
    <p:extLst>
      <p:ext uri="{BB962C8B-B14F-4D97-AF65-F5344CB8AC3E}">
        <p14:creationId xmlns:p14="http://schemas.microsoft.com/office/powerpoint/2010/main" val="120944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C14FC2-BDF5-456B-8B0E-9C5D47689A4D}"/>
              </a:ext>
            </a:extLst>
          </p:cNvPr>
          <p:cNvSpPr>
            <a:spLocks noGrp="1"/>
          </p:cNvSpPr>
          <p:nvPr>
            <p:ph type="dt" sz="half" idx="10"/>
          </p:nvPr>
        </p:nvSpPr>
        <p:spPr/>
        <p:txBody>
          <a:bodyPr/>
          <a:lstStyle>
            <a:lvl1pPr>
              <a:defRPr/>
            </a:lvl1pPr>
          </a:lstStyle>
          <a:p>
            <a:r>
              <a:rPr lang="en-US"/>
              <a:t>6/10/2018</a:t>
            </a:r>
            <a:endParaRPr lang="en-US" dirty="0"/>
          </a:p>
        </p:txBody>
      </p:sp>
      <p:sp>
        <p:nvSpPr>
          <p:cNvPr id="3" name="Footer Placeholder 2">
            <a:extLst>
              <a:ext uri="{FF2B5EF4-FFF2-40B4-BE49-F238E27FC236}">
                <a16:creationId xmlns:a16="http://schemas.microsoft.com/office/drawing/2014/main" id="{7C1957F9-CB6C-4644-9F66-5FFB19D2EB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A72C51-531E-4F2A-8DA1-1A19F60DD6F0}"/>
              </a:ext>
            </a:extLst>
          </p:cNvPr>
          <p:cNvSpPr>
            <a:spLocks noGrp="1"/>
          </p:cNvSpPr>
          <p:nvPr>
            <p:ph type="sldNum" sz="quarter" idx="12"/>
          </p:nvPr>
        </p:nvSpPr>
        <p:spPr/>
        <p:txBody>
          <a:bodyPr/>
          <a:lstStyle>
            <a:lvl1pPr>
              <a:defRPr>
                <a:solidFill>
                  <a:srgbClr val="FF0000"/>
                </a:solidFill>
              </a:defRPr>
            </a:lvl1pPr>
          </a:lstStyle>
          <a:p>
            <a:fld id="{DB7D5C70-EC1C-4D25-81C7-E33CDF67E839}" type="slidenum">
              <a:rPr lang="en-US" smtClean="0"/>
              <a:pPr/>
              <a:t>‹#›</a:t>
            </a:fld>
            <a:endParaRPr lang="en-US" dirty="0"/>
          </a:p>
        </p:txBody>
      </p:sp>
    </p:spTree>
    <p:extLst>
      <p:ext uri="{BB962C8B-B14F-4D97-AF65-F5344CB8AC3E}">
        <p14:creationId xmlns:p14="http://schemas.microsoft.com/office/powerpoint/2010/main" val="422977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92FD-2FC4-4340-81D1-179B32FEB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FE85D8-C41E-4920-8FE4-FF0533954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F375B-4237-44F4-8D7A-CD4F3F1D5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40D652-FDA4-4242-AFC4-B84AC36848FC}"/>
              </a:ext>
            </a:extLst>
          </p:cNvPr>
          <p:cNvSpPr>
            <a:spLocks noGrp="1"/>
          </p:cNvSpPr>
          <p:nvPr>
            <p:ph type="dt" sz="half" idx="10"/>
          </p:nvPr>
        </p:nvSpPr>
        <p:spPr/>
        <p:txBody>
          <a:bodyPr/>
          <a:lstStyle/>
          <a:p>
            <a:r>
              <a:rPr lang="en-US"/>
              <a:t>6/10/2018</a:t>
            </a:r>
          </a:p>
        </p:txBody>
      </p:sp>
      <p:sp>
        <p:nvSpPr>
          <p:cNvPr id="6" name="Footer Placeholder 5">
            <a:extLst>
              <a:ext uri="{FF2B5EF4-FFF2-40B4-BE49-F238E27FC236}">
                <a16:creationId xmlns:a16="http://schemas.microsoft.com/office/drawing/2014/main" id="{9CA909E0-71A7-4953-97DD-97FDD692A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65B28-EAA2-4056-A3BD-A8B8AFEB5ADC}"/>
              </a:ext>
            </a:extLst>
          </p:cNvPr>
          <p:cNvSpPr>
            <a:spLocks noGrp="1"/>
          </p:cNvSpPr>
          <p:nvPr>
            <p:ph type="sldNum" sz="quarter" idx="12"/>
          </p:nvPr>
        </p:nvSpPr>
        <p:spPr/>
        <p:txBody>
          <a:bodyPr/>
          <a:lstStyle/>
          <a:p>
            <a:fld id="{DB7D5C70-EC1C-4D25-81C7-E33CDF67E839}" type="slidenum">
              <a:rPr lang="en-US" smtClean="0"/>
              <a:t>‹#›</a:t>
            </a:fld>
            <a:endParaRPr lang="en-US"/>
          </a:p>
        </p:txBody>
      </p:sp>
    </p:spTree>
    <p:extLst>
      <p:ext uri="{BB962C8B-B14F-4D97-AF65-F5344CB8AC3E}">
        <p14:creationId xmlns:p14="http://schemas.microsoft.com/office/powerpoint/2010/main" val="3518676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1C4E-12E7-4C03-9E64-487E86B77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7BFFE3-8F8F-4E16-B573-F6FB66024A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1CCC6-A1CF-4901-A16D-027E1AFCD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8D14B3-E031-4CAC-89B7-84C14F6EC7DD}"/>
              </a:ext>
            </a:extLst>
          </p:cNvPr>
          <p:cNvSpPr>
            <a:spLocks noGrp="1"/>
          </p:cNvSpPr>
          <p:nvPr>
            <p:ph type="dt" sz="half" idx="10"/>
          </p:nvPr>
        </p:nvSpPr>
        <p:spPr/>
        <p:txBody>
          <a:bodyPr/>
          <a:lstStyle/>
          <a:p>
            <a:r>
              <a:rPr lang="en-US"/>
              <a:t>6/10/2018</a:t>
            </a:r>
          </a:p>
        </p:txBody>
      </p:sp>
      <p:sp>
        <p:nvSpPr>
          <p:cNvPr id="6" name="Footer Placeholder 5">
            <a:extLst>
              <a:ext uri="{FF2B5EF4-FFF2-40B4-BE49-F238E27FC236}">
                <a16:creationId xmlns:a16="http://schemas.microsoft.com/office/drawing/2014/main" id="{0B5BDBA9-8EC7-4D20-956D-10CF8AF2C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156E3-5079-47EB-A156-2C3C47B21CEB}"/>
              </a:ext>
            </a:extLst>
          </p:cNvPr>
          <p:cNvSpPr>
            <a:spLocks noGrp="1"/>
          </p:cNvSpPr>
          <p:nvPr>
            <p:ph type="sldNum" sz="quarter" idx="12"/>
          </p:nvPr>
        </p:nvSpPr>
        <p:spPr/>
        <p:txBody>
          <a:bodyPr/>
          <a:lstStyle/>
          <a:p>
            <a:fld id="{DB7D5C70-EC1C-4D25-81C7-E33CDF67E839}" type="slidenum">
              <a:rPr lang="en-US" smtClean="0"/>
              <a:t>‹#›</a:t>
            </a:fld>
            <a:endParaRPr lang="en-US"/>
          </a:p>
        </p:txBody>
      </p:sp>
    </p:spTree>
    <p:extLst>
      <p:ext uri="{BB962C8B-B14F-4D97-AF65-F5344CB8AC3E}">
        <p14:creationId xmlns:p14="http://schemas.microsoft.com/office/powerpoint/2010/main" val="1841840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F6A7C2-7099-42C0-AD65-F846BFBE8A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C4BF36-E295-4936-8EA9-7B8E660BB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ADC03-90EF-4923-A640-7B9BEF6AD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6/10/2018</a:t>
            </a:r>
          </a:p>
        </p:txBody>
      </p:sp>
      <p:sp>
        <p:nvSpPr>
          <p:cNvPr id="5" name="Footer Placeholder 4">
            <a:extLst>
              <a:ext uri="{FF2B5EF4-FFF2-40B4-BE49-F238E27FC236}">
                <a16:creationId xmlns:a16="http://schemas.microsoft.com/office/drawing/2014/main" id="{4F67DE5C-C3A4-43BD-9D2B-2D0FAB2D15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2FCEE-8822-4C4A-89F1-47EB5496C7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D5C70-EC1C-4D25-81C7-E33CDF67E839}" type="slidenum">
              <a:rPr lang="en-US" smtClean="0"/>
              <a:t>‹#›</a:t>
            </a:fld>
            <a:endParaRPr lang="en-US"/>
          </a:p>
        </p:txBody>
      </p:sp>
    </p:spTree>
    <p:extLst>
      <p:ext uri="{BB962C8B-B14F-4D97-AF65-F5344CB8AC3E}">
        <p14:creationId xmlns:p14="http://schemas.microsoft.com/office/powerpoint/2010/main" val="66233581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FB7039-CCFE-4513-8B60-4C02AB8CFE9A}"/>
              </a:ext>
            </a:extLst>
          </p:cNvPr>
          <p:cNvGrpSpPr/>
          <p:nvPr/>
        </p:nvGrpSpPr>
        <p:grpSpPr>
          <a:xfrm>
            <a:off x="1942205" y="60660"/>
            <a:ext cx="8297839" cy="6563987"/>
            <a:chOff x="2442949" y="60660"/>
            <a:chExt cx="8297839" cy="6563987"/>
          </a:xfrm>
        </p:grpSpPr>
        <p:pic>
          <p:nvPicPr>
            <p:cNvPr id="6" name="Picture 5">
              <a:extLst>
                <a:ext uri="{FF2B5EF4-FFF2-40B4-BE49-F238E27FC236}">
                  <a16:creationId xmlns:a16="http://schemas.microsoft.com/office/drawing/2014/main" id="{F7C1EB13-F17B-422A-9432-09EAD420F6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49419" y="60660"/>
              <a:ext cx="6494649" cy="3608864"/>
            </a:xfrm>
            <a:prstGeom prst="rect">
              <a:avLst/>
            </a:prstGeom>
          </p:spPr>
        </p:pic>
        <p:sp>
          <p:nvSpPr>
            <p:cNvPr id="7" name="Rectangle 6">
              <a:extLst>
                <a:ext uri="{FF2B5EF4-FFF2-40B4-BE49-F238E27FC236}">
                  <a16:creationId xmlns:a16="http://schemas.microsoft.com/office/drawing/2014/main" id="{0EE9C431-BEF7-4B65-9DBF-4509A12A5EDF}"/>
                </a:ext>
              </a:extLst>
            </p:cNvPr>
            <p:cNvSpPr/>
            <p:nvPr/>
          </p:nvSpPr>
          <p:spPr>
            <a:xfrm>
              <a:off x="3761529" y="3700042"/>
              <a:ext cx="5641675" cy="1569660"/>
            </a:xfrm>
            <a:prstGeom prst="rect">
              <a:avLst/>
            </a:prstGeom>
            <a:noFill/>
            <a:ln w="57150">
              <a:solidFill>
                <a:schemeClr val="accent4"/>
              </a:solidFill>
            </a:ln>
          </p:spPr>
          <p:txBody>
            <a:bodyPr wrap="square" lIns="91440" tIns="45720" rIns="91440" bIns="45720">
              <a:spAutoFit/>
            </a:bodyPr>
            <a:lstStyle/>
            <a:p>
              <a:pPr lvl="1" algn="ctr"/>
              <a:r>
                <a:rPr lang="en-US" sz="4800" b="1" cap="none" spc="50" dirty="0">
                  <a:ln w="9525" cmpd="sng">
                    <a:solidFill>
                      <a:schemeClr val="accent1"/>
                    </a:solidFill>
                    <a:prstDash val="solid"/>
                  </a:ln>
                  <a:solidFill>
                    <a:schemeClr val="accent1">
                      <a:lumMod val="50000"/>
                    </a:schemeClr>
                  </a:solidFill>
                  <a:effectLst>
                    <a:glow rad="139700">
                      <a:schemeClr val="accent5">
                        <a:satMod val="175000"/>
                        <a:alpha val="40000"/>
                      </a:schemeClr>
                    </a:glow>
                  </a:effectLst>
                </a:rPr>
                <a:t>Addition </a:t>
              </a:r>
              <a:r>
                <a:rPr lang="en-US" sz="4800" b="1" spc="50" dirty="0">
                  <a:ln w="9525" cmpd="sng">
                    <a:solidFill>
                      <a:schemeClr val="accent1"/>
                    </a:solidFill>
                    <a:prstDash val="solid"/>
                  </a:ln>
                  <a:solidFill>
                    <a:schemeClr val="accent1">
                      <a:lumMod val="50000"/>
                    </a:schemeClr>
                  </a:solidFill>
                  <a:effectLst>
                    <a:glow rad="139700">
                      <a:schemeClr val="accent5">
                        <a:satMod val="175000"/>
                        <a:alpha val="40000"/>
                      </a:schemeClr>
                    </a:glow>
                  </a:effectLst>
                </a:rPr>
                <a:t>And Remodeling Plan</a:t>
              </a:r>
              <a:endParaRPr lang="en-US" sz="4800" b="1" cap="none" spc="50" dirty="0">
                <a:ln w="9525" cmpd="sng">
                  <a:solidFill>
                    <a:schemeClr val="accent1"/>
                  </a:solidFill>
                  <a:prstDash val="solid"/>
                </a:ln>
                <a:solidFill>
                  <a:schemeClr val="accent1">
                    <a:lumMod val="50000"/>
                  </a:schemeClr>
                </a:solidFill>
                <a:effectLst>
                  <a:glow rad="139700">
                    <a:schemeClr val="accent5">
                      <a:satMod val="175000"/>
                      <a:alpha val="40000"/>
                    </a:schemeClr>
                  </a:glow>
                </a:effectLst>
              </a:endParaRPr>
            </a:p>
          </p:txBody>
        </p:sp>
        <p:sp>
          <p:nvSpPr>
            <p:cNvPr id="8" name="TextBox 7">
              <a:extLst>
                <a:ext uri="{FF2B5EF4-FFF2-40B4-BE49-F238E27FC236}">
                  <a16:creationId xmlns:a16="http://schemas.microsoft.com/office/drawing/2014/main" id="{C8A94933-6097-4216-BEB0-664418FC2B1D}"/>
                </a:ext>
              </a:extLst>
            </p:cNvPr>
            <p:cNvSpPr txBox="1"/>
            <p:nvPr/>
          </p:nvSpPr>
          <p:spPr>
            <a:xfrm>
              <a:off x="2442949" y="5547429"/>
              <a:ext cx="8297839" cy="1077218"/>
            </a:xfrm>
            <a:prstGeom prst="rect">
              <a:avLst/>
            </a:prstGeom>
            <a:noFill/>
          </p:spPr>
          <p:txBody>
            <a:bodyPr wrap="square" rtlCol="0">
              <a:spAutoFit/>
            </a:bodyPr>
            <a:lstStyle/>
            <a:p>
              <a:pPr algn="ctr"/>
              <a:r>
                <a:rPr lang="en-US" sz="3200" dirty="0">
                  <a:solidFill>
                    <a:schemeClr val="accent1">
                      <a:lumMod val="75000"/>
                    </a:schemeClr>
                  </a:solidFill>
                </a:rPr>
                <a:t>Strategic Planning Committee Recommendations </a:t>
              </a:r>
            </a:p>
            <a:p>
              <a:pPr algn="ctr"/>
              <a:r>
                <a:rPr lang="en-US" sz="3200" dirty="0">
                  <a:solidFill>
                    <a:schemeClr val="accent1">
                      <a:lumMod val="75000"/>
                    </a:schemeClr>
                  </a:solidFill>
                </a:rPr>
                <a:t>Approved by the Session</a:t>
              </a:r>
            </a:p>
          </p:txBody>
        </p:sp>
      </p:grpSp>
      <p:sp>
        <p:nvSpPr>
          <p:cNvPr id="3" name="Date Placeholder 2">
            <a:extLst>
              <a:ext uri="{FF2B5EF4-FFF2-40B4-BE49-F238E27FC236}">
                <a16:creationId xmlns:a16="http://schemas.microsoft.com/office/drawing/2014/main" id="{AAF3339F-E4F6-45B4-B23D-3734084F3993}"/>
              </a:ext>
            </a:extLst>
          </p:cNvPr>
          <p:cNvSpPr>
            <a:spLocks noGrp="1"/>
          </p:cNvSpPr>
          <p:nvPr>
            <p:ph type="dt" sz="half" idx="10"/>
          </p:nvPr>
        </p:nvSpPr>
        <p:spPr/>
        <p:txBody>
          <a:bodyPr/>
          <a:lstStyle/>
          <a:p>
            <a:r>
              <a:rPr lang="en-US"/>
              <a:t>6/10/2018</a:t>
            </a:r>
          </a:p>
        </p:txBody>
      </p:sp>
      <p:sp>
        <p:nvSpPr>
          <p:cNvPr id="4" name="Slide Number Placeholder 3">
            <a:extLst>
              <a:ext uri="{FF2B5EF4-FFF2-40B4-BE49-F238E27FC236}">
                <a16:creationId xmlns:a16="http://schemas.microsoft.com/office/drawing/2014/main" id="{82947DA6-FC64-4F6A-8D86-4F3395AC05DB}"/>
              </a:ext>
            </a:extLst>
          </p:cNvPr>
          <p:cNvSpPr>
            <a:spLocks noGrp="1"/>
          </p:cNvSpPr>
          <p:nvPr>
            <p:ph type="sldNum" sz="quarter" idx="12"/>
          </p:nvPr>
        </p:nvSpPr>
        <p:spPr/>
        <p:txBody>
          <a:bodyPr/>
          <a:lstStyle/>
          <a:p>
            <a:fld id="{DB7D5C70-EC1C-4D25-81C7-E33CDF67E839}" type="slidenum">
              <a:rPr lang="en-US" smtClean="0"/>
              <a:t>1</a:t>
            </a:fld>
            <a:endParaRPr lang="en-US"/>
          </a:p>
        </p:txBody>
      </p:sp>
    </p:spTree>
    <p:extLst>
      <p:ext uri="{BB962C8B-B14F-4D97-AF65-F5344CB8AC3E}">
        <p14:creationId xmlns:p14="http://schemas.microsoft.com/office/powerpoint/2010/main" val="409659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57F29-84FC-4D01-BD00-BC3FDAA70A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51721" y="244436"/>
            <a:ext cx="9950824" cy="5445797"/>
          </a:xfrm>
          <a:prstGeom prst="rect">
            <a:avLst/>
          </a:prstGeom>
        </p:spPr>
      </p:pic>
      <p:sp>
        <p:nvSpPr>
          <p:cNvPr id="3" name="Date Placeholder 2">
            <a:extLst>
              <a:ext uri="{FF2B5EF4-FFF2-40B4-BE49-F238E27FC236}">
                <a16:creationId xmlns:a16="http://schemas.microsoft.com/office/drawing/2014/main" id="{18EFFEB4-4694-4C21-B2A3-3743472E0D57}"/>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E27AF2A9-ABF2-45CB-8922-F223DF77710C}"/>
              </a:ext>
            </a:extLst>
          </p:cNvPr>
          <p:cNvSpPr>
            <a:spLocks noGrp="1"/>
          </p:cNvSpPr>
          <p:nvPr>
            <p:ph type="sldNum" sz="quarter" idx="12"/>
          </p:nvPr>
        </p:nvSpPr>
        <p:spPr/>
        <p:txBody>
          <a:bodyPr/>
          <a:lstStyle/>
          <a:p>
            <a:fld id="{DB7D5C70-EC1C-4D25-81C7-E33CDF67E839}" type="slidenum">
              <a:rPr lang="en-US" smtClean="0"/>
              <a:pPr/>
              <a:t>10</a:t>
            </a:fld>
            <a:endParaRPr lang="en-US" dirty="0"/>
          </a:p>
        </p:txBody>
      </p:sp>
      <p:sp>
        <p:nvSpPr>
          <p:cNvPr id="7" name="Rectangle 6">
            <a:extLst>
              <a:ext uri="{FF2B5EF4-FFF2-40B4-BE49-F238E27FC236}">
                <a16:creationId xmlns:a16="http://schemas.microsoft.com/office/drawing/2014/main" id="{84038A40-3D98-4CD6-8CBD-38DF2B31D0D9}"/>
              </a:ext>
            </a:extLst>
          </p:cNvPr>
          <p:cNvSpPr/>
          <p:nvPr/>
        </p:nvSpPr>
        <p:spPr>
          <a:xfrm>
            <a:off x="4063320" y="5654249"/>
            <a:ext cx="406316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Harvest Party</a:t>
            </a:r>
          </a:p>
        </p:txBody>
      </p:sp>
    </p:spTree>
    <p:extLst>
      <p:ext uri="{BB962C8B-B14F-4D97-AF65-F5344CB8AC3E}">
        <p14:creationId xmlns:p14="http://schemas.microsoft.com/office/powerpoint/2010/main" val="3488469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BAC45E-7B31-4981-9EC5-596BC34773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287201" y="-79139"/>
            <a:ext cx="5184723" cy="5773367"/>
          </a:xfrm>
          <a:prstGeom prst="rect">
            <a:avLst/>
          </a:prstGeom>
        </p:spPr>
      </p:pic>
      <p:pic>
        <p:nvPicPr>
          <p:cNvPr id="5" name="Picture 4">
            <a:extLst>
              <a:ext uri="{FF2B5EF4-FFF2-40B4-BE49-F238E27FC236}">
                <a16:creationId xmlns:a16="http://schemas.microsoft.com/office/drawing/2014/main" id="{A78E9131-C56A-4A3A-90B8-77E4B69DB1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4431" y="626843"/>
            <a:ext cx="5184724" cy="4361400"/>
          </a:xfrm>
          <a:prstGeom prst="rect">
            <a:avLst/>
          </a:prstGeom>
        </p:spPr>
      </p:pic>
      <p:sp>
        <p:nvSpPr>
          <p:cNvPr id="2" name="Date Placeholder 1">
            <a:extLst>
              <a:ext uri="{FF2B5EF4-FFF2-40B4-BE49-F238E27FC236}">
                <a16:creationId xmlns:a16="http://schemas.microsoft.com/office/drawing/2014/main" id="{8A89590B-3C2C-4CAA-9B7B-CB0CF749A89E}"/>
              </a:ext>
            </a:extLst>
          </p:cNvPr>
          <p:cNvSpPr>
            <a:spLocks noGrp="1"/>
          </p:cNvSpPr>
          <p:nvPr>
            <p:ph type="dt" sz="half" idx="10"/>
          </p:nvPr>
        </p:nvSpPr>
        <p:spPr/>
        <p:txBody>
          <a:bodyPr/>
          <a:lstStyle/>
          <a:p>
            <a:r>
              <a:rPr lang="en-US"/>
              <a:t>6/10/2018</a:t>
            </a:r>
            <a:endParaRPr lang="en-US" dirty="0"/>
          </a:p>
        </p:txBody>
      </p:sp>
      <p:sp>
        <p:nvSpPr>
          <p:cNvPr id="3" name="Slide Number Placeholder 2">
            <a:extLst>
              <a:ext uri="{FF2B5EF4-FFF2-40B4-BE49-F238E27FC236}">
                <a16:creationId xmlns:a16="http://schemas.microsoft.com/office/drawing/2014/main" id="{212572C0-E13A-4C9C-A69B-B93954E23F3A}"/>
              </a:ext>
            </a:extLst>
          </p:cNvPr>
          <p:cNvSpPr>
            <a:spLocks noGrp="1"/>
          </p:cNvSpPr>
          <p:nvPr>
            <p:ph type="sldNum" sz="quarter" idx="12"/>
          </p:nvPr>
        </p:nvSpPr>
        <p:spPr/>
        <p:txBody>
          <a:bodyPr/>
          <a:lstStyle/>
          <a:p>
            <a:fld id="{DB7D5C70-EC1C-4D25-81C7-E33CDF67E839}" type="slidenum">
              <a:rPr lang="en-US" smtClean="0"/>
              <a:pPr/>
              <a:t>11</a:t>
            </a:fld>
            <a:endParaRPr lang="en-US" dirty="0"/>
          </a:p>
        </p:txBody>
      </p:sp>
      <p:sp>
        <p:nvSpPr>
          <p:cNvPr id="8" name="Rectangle 7">
            <a:extLst>
              <a:ext uri="{FF2B5EF4-FFF2-40B4-BE49-F238E27FC236}">
                <a16:creationId xmlns:a16="http://schemas.microsoft.com/office/drawing/2014/main" id="{EF1B8E0B-6AB5-46BE-9BB2-8ABBA0A585B0}"/>
              </a:ext>
            </a:extLst>
          </p:cNvPr>
          <p:cNvSpPr/>
          <p:nvPr/>
        </p:nvSpPr>
        <p:spPr>
          <a:xfrm>
            <a:off x="397052" y="5615582"/>
            <a:ext cx="1134849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Maidens Preparing for the Princess Tea</a:t>
            </a:r>
          </a:p>
        </p:txBody>
      </p:sp>
    </p:spTree>
    <p:extLst>
      <p:ext uri="{BB962C8B-B14F-4D97-AF65-F5344CB8AC3E}">
        <p14:creationId xmlns:p14="http://schemas.microsoft.com/office/powerpoint/2010/main" val="2788284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E6ABF-B222-4009-B5D1-A71BD9B23E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5000" y="445450"/>
            <a:ext cx="7773006" cy="5829754"/>
          </a:xfrm>
          <a:prstGeom prst="rect">
            <a:avLst/>
          </a:prstGeom>
        </p:spPr>
      </p:pic>
      <p:sp>
        <p:nvSpPr>
          <p:cNvPr id="8" name="Text Placeholder 7">
            <a:extLst>
              <a:ext uri="{FF2B5EF4-FFF2-40B4-BE49-F238E27FC236}">
                <a16:creationId xmlns:a16="http://schemas.microsoft.com/office/drawing/2014/main" id="{CE70F643-1457-416F-89AF-FFB14C7A9554}"/>
              </a:ext>
            </a:extLst>
          </p:cNvPr>
          <p:cNvSpPr>
            <a:spLocks noGrp="1"/>
          </p:cNvSpPr>
          <p:nvPr>
            <p:ph type="body" sz="half" idx="2"/>
          </p:nvPr>
        </p:nvSpPr>
        <p:spPr>
          <a:xfrm>
            <a:off x="407773" y="2302975"/>
            <a:ext cx="3321908" cy="3257566"/>
          </a:xfrm>
        </p:spPr>
        <p:txBody>
          <a:bodyPr>
            <a:normAutofit/>
          </a:bodyPr>
          <a:lstStyle/>
          <a:p>
            <a:pPr marL="285750" indent="-285750">
              <a:buFont typeface="Wingdings" panose="05000000000000000000" pitchFamily="2" charset="2"/>
              <a:buChar char="§"/>
            </a:pPr>
            <a:r>
              <a:rPr lang="en-US" sz="2800" dirty="0"/>
              <a:t>Extremely Crowded</a:t>
            </a:r>
          </a:p>
          <a:p>
            <a:pPr marL="742950" lvl="1" indent="-285750">
              <a:buFont typeface="Wingdings" panose="05000000000000000000" pitchFamily="2" charset="2"/>
              <a:buChar char="§"/>
            </a:pPr>
            <a:r>
              <a:rPr lang="en-US" sz="2400" dirty="0"/>
              <a:t>Over 60 moms &amp; children</a:t>
            </a:r>
          </a:p>
          <a:p>
            <a:pPr marL="285750" indent="-285750">
              <a:buFont typeface="Wingdings" panose="05000000000000000000" pitchFamily="2" charset="2"/>
              <a:buChar char="§"/>
            </a:pPr>
            <a:r>
              <a:rPr lang="en-US" sz="2800" dirty="0"/>
              <a:t>Major Makeover</a:t>
            </a:r>
          </a:p>
          <a:p>
            <a:pPr marL="742950" lvl="1" indent="-285750">
              <a:buFont typeface="Wingdings" panose="05000000000000000000" pitchFamily="2" charset="2"/>
              <a:buChar char="§"/>
            </a:pPr>
            <a:r>
              <a:rPr lang="en-US" sz="2400" dirty="0"/>
              <a:t>Nails painted</a:t>
            </a:r>
          </a:p>
          <a:p>
            <a:pPr marL="742950" lvl="1" indent="-285750">
              <a:buFont typeface="Wingdings" panose="05000000000000000000" pitchFamily="2" charset="2"/>
              <a:buChar char="§"/>
            </a:pPr>
            <a:r>
              <a:rPr lang="en-US" sz="2400" dirty="0"/>
              <a:t>Hair styled</a:t>
            </a:r>
          </a:p>
          <a:p>
            <a:pPr marL="742950" lvl="1" indent="-285750">
              <a:buFont typeface="Wingdings" panose="05000000000000000000" pitchFamily="2" charset="2"/>
              <a:buChar char="§"/>
            </a:pPr>
            <a:r>
              <a:rPr lang="en-US" sz="2400" dirty="0"/>
              <a:t>Faces painted</a:t>
            </a:r>
          </a:p>
        </p:txBody>
      </p:sp>
      <p:sp>
        <p:nvSpPr>
          <p:cNvPr id="3" name="Date Placeholder 2">
            <a:extLst>
              <a:ext uri="{FF2B5EF4-FFF2-40B4-BE49-F238E27FC236}">
                <a16:creationId xmlns:a16="http://schemas.microsoft.com/office/drawing/2014/main" id="{31FBE926-0637-47F0-B0DA-A53E240C5B02}"/>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A5D448B7-EEC2-4BE9-9A24-A8B9D2CEB95E}"/>
              </a:ext>
            </a:extLst>
          </p:cNvPr>
          <p:cNvSpPr>
            <a:spLocks noGrp="1"/>
          </p:cNvSpPr>
          <p:nvPr>
            <p:ph type="sldNum" sz="quarter" idx="12"/>
          </p:nvPr>
        </p:nvSpPr>
        <p:spPr/>
        <p:txBody>
          <a:bodyPr/>
          <a:lstStyle/>
          <a:p>
            <a:fld id="{DB7D5C70-EC1C-4D25-81C7-E33CDF67E839}" type="slidenum">
              <a:rPr lang="en-US" smtClean="0"/>
              <a:pPr/>
              <a:t>12</a:t>
            </a:fld>
            <a:endParaRPr lang="en-US" dirty="0"/>
          </a:p>
        </p:txBody>
      </p:sp>
      <p:sp>
        <p:nvSpPr>
          <p:cNvPr id="9" name="Rectangle 8">
            <a:extLst>
              <a:ext uri="{FF2B5EF4-FFF2-40B4-BE49-F238E27FC236}">
                <a16:creationId xmlns:a16="http://schemas.microsoft.com/office/drawing/2014/main" id="{2AFFC02C-3AF0-4BF3-8B17-2B0CC11D032F}"/>
              </a:ext>
            </a:extLst>
          </p:cNvPr>
          <p:cNvSpPr/>
          <p:nvPr/>
        </p:nvSpPr>
        <p:spPr>
          <a:xfrm>
            <a:off x="847446" y="291651"/>
            <a:ext cx="2531462"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Princess</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Tea</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53012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1D66DE-1635-4F4F-A713-F94D2DEE0A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4650627" y="-250372"/>
            <a:ext cx="6517743" cy="7358743"/>
          </a:xfrm>
          <a:prstGeom prst="rect">
            <a:avLst/>
          </a:prstGeom>
        </p:spPr>
      </p:pic>
      <p:sp>
        <p:nvSpPr>
          <p:cNvPr id="3" name="Date Placeholder 2">
            <a:extLst>
              <a:ext uri="{FF2B5EF4-FFF2-40B4-BE49-F238E27FC236}">
                <a16:creationId xmlns:a16="http://schemas.microsoft.com/office/drawing/2014/main" id="{3EC2CDFE-472C-4997-BC34-A6A520422E6C}"/>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6F244DA6-68A7-4DA1-AD67-6FD69592E3C9}"/>
              </a:ext>
            </a:extLst>
          </p:cNvPr>
          <p:cNvSpPr>
            <a:spLocks noGrp="1"/>
          </p:cNvSpPr>
          <p:nvPr>
            <p:ph type="sldNum" sz="quarter" idx="12"/>
          </p:nvPr>
        </p:nvSpPr>
        <p:spPr/>
        <p:txBody>
          <a:bodyPr/>
          <a:lstStyle/>
          <a:p>
            <a:fld id="{DB7D5C70-EC1C-4D25-81C7-E33CDF67E839}" type="slidenum">
              <a:rPr lang="en-US" smtClean="0"/>
              <a:pPr/>
              <a:t>13</a:t>
            </a:fld>
            <a:endParaRPr lang="en-US" dirty="0"/>
          </a:p>
        </p:txBody>
      </p:sp>
      <p:sp>
        <p:nvSpPr>
          <p:cNvPr id="6" name="Rectangle 5">
            <a:extLst>
              <a:ext uri="{FF2B5EF4-FFF2-40B4-BE49-F238E27FC236}">
                <a16:creationId xmlns:a16="http://schemas.microsoft.com/office/drawing/2014/main" id="{036C05DF-F58B-4C6C-BCA8-840FC518508D}"/>
              </a:ext>
            </a:extLst>
          </p:cNvPr>
          <p:cNvSpPr/>
          <p:nvPr/>
        </p:nvSpPr>
        <p:spPr>
          <a:xfrm>
            <a:off x="497508" y="755478"/>
            <a:ext cx="3251339"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Fellowship</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Hall</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TextBox 6">
            <a:extLst>
              <a:ext uri="{FF2B5EF4-FFF2-40B4-BE49-F238E27FC236}">
                <a16:creationId xmlns:a16="http://schemas.microsoft.com/office/drawing/2014/main" id="{A3A59EE1-6CE1-4EE1-B6F9-7CF267CDC328}"/>
              </a:ext>
            </a:extLst>
          </p:cNvPr>
          <p:cNvSpPr txBox="1"/>
          <p:nvPr/>
        </p:nvSpPr>
        <p:spPr>
          <a:xfrm>
            <a:off x="321276" y="3212768"/>
            <a:ext cx="3427571" cy="2062103"/>
          </a:xfrm>
          <a:prstGeom prst="rect">
            <a:avLst/>
          </a:prstGeom>
          <a:noFill/>
        </p:spPr>
        <p:txBody>
          <a:bodyPr wrap="square" rtlCol="0">
            <a:spAutoFit/>
          </a:bodyPr>
          <a:lstStyle/>
          <a:p>
            <a:pPr marL="457200" indent="-457200">
              <a:buFont typeface="Arial" panose="020B0604020202020204" pitchFamily="34" charset="0"/>
              <a:buChar char="•"/>
            </a:pPr>
            <a:r>
              <a:rPr lang="en-US" sz="3200" b="1" dirty="0"/>
              <a:t>Seating +/- 60 persons</a:t>
            </a:r>
          </a:p>
          <a:p>
            <a:pPr marL="914400" lvl="1" indent="-457200">
              <a:buFont typeface="Arial" panose="020B0604020202020204" pitchFamily="34" charset="0"/>
              <a:buChar char="•"/>
            </a:pPr>
            <a:r>
              <a:rPr lang="en-US" sz="3200" b="1" dirty="0"/>
              <a:t>Very crowded room</a:t>
            </a:r>
          </a:p>
        </p:txBody>
      </p:sp>
    </p:spTree>
    <p:extLst>
      <p:ext uri="{BB962C8B-B14F-4D97-AF65-F5344CB8AC3E}">
        <p14:creationId xmlns:p14="http://schemas.microsoft.com/office/powerpoint/2010/main" val="127236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F1A9A7-6C24-487F-93C3-558A57CA6F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1456" y="-77819"/>
            <a:ext cx="9969087" cy="6641904"/>
          </a:xfrm>
          <a:prstGeom prst="rect">
            <a:avLst/>
          </a:prstGeom>
        </p:spPr>
      </p:pic>
      <p:sp>
        <p:nvSpPr>
          <p:cNvPr id="3" name="Date Placeholder 2">
            <a:extLst>
              <a:ext uri="{FF2B5EF4-FFF2-40B4-BE49-F238E27FC236}">
                <a16:creationId xmlns:a16="http://schemas.microsoft.com/office/drawing/2014/main" id="{1FE2B81F-0855-43E8-9EA9-63FD8D9CD811}"/>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AF89EC1F-8DBB-41B9-8C51-E56BE20DB15E}"/>
              </a:ext>
            </a:extLst>
          </p:cNvPr>
          <p:cNvSpPr>
            <a:spLocks noGrp="1"/>
          </p:cNvSpPr>
          <p:nvPr>
            <p:ph type="sldNum" sz="quarter" idx="12"/>
          </p:nvPr>
        </p:nvSpPr>
        <p:spPr/>
        <p:txBody>
          <a:bodyPr/>
          <a:lstStyle/>
          <a:p>
            <a:fld id="{DB7D5C70-EC1C-4D25-81C7-E33CDF67E839}" type="slidenum">
              <a:rPr lang="en-US" smtClean="0"/>
              <a:pPr/>
              <a:t>14</a:t>
            </a:fld>
            <a:endParaRPr lang="en-US" dirty="0"/>
          </a:p>
        </p:txBody>
      </p:sp>
    </p:spTree>
    <p:extLst>
      <p:ext uri="{BB962C8B-B14F-4D97-AF65-F5344CB8AC3E}">
        <p14:creationId xmlns:p14="http://schemas.microsoft.com/office/powerpoint/2010/main" val="2851207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EF78C1-0025-4C8D-9D62-6132488923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1427" y="11875"/>
            <a:ext cx="7620000" cy="4019550"/>
          </a:xfrm>
          <a:prstGeom prst="rect">
            <a:avLst/>
          </a:prstGeom>
        </p:spPr>
      </p:pic>
      <p:sp>
        <p:nvSpPr>
          <p:cNvPr id="2" name="Date Placeholder 1">
            <a:extLst>
              <a:ext uri="{FF2B5EF4-FFF2-40B4-BE49-F238E27FC236}">
                <a16:creationId xmlns:a16="http://schemas.microsoft.com/office/drawing/2014/main" id="{0C08F780-A22A-4536-AA82-A19C12D42DD8}"/>
              </a:ext>
            </a:extLst>
          </p:cNvPr>
          <p:cNvSpPr>
            <a:spLocks noGrp="1"/>
          </p:cNvSpPr>
          <p:nvPr>
            <p:ph type="dt" sz="half" idx="10"/>
          </p:nvPr>
        </p:nvSpPr>
        <p:spPr/>
        <p:txBody>
          <a:bodyPr/>
          <a:lstStyle/>
          <a:p>
            <a:r>
              <a:rPr lang="en-US"/>
              <a:t>6/10/2018</a:t>
            </a:r>
            <a:endParaRPr lang="en-US" dirty="0"/>
          </a:p>
        </p:txBody>
      </p:sp>
      <p:sp>
        <p:nvSpPr>
          <p:cNvPr id="3" name="Slide Number Placeholder 2">
            <a:extLst>
              <a:ext uri="{FF2B5EF4-FFF2-40B4-BE49-F238E27FC236}">
                <a16:creationId xmlns:a16="http://schemas.microsoft.com/office/drawing/2014/main" id="{A7F44375-A7C5-4826-9826-92363366E26D}"/>
              </a:ext>
            </a:extLst>
          </p:cNvPr>
          <p:cNvSpPr>
            <a:spLocks noGrp="1"/>
          </p:cNvSpPr>
          <p:nvPr>
            <p:ph type="sldNum" sz="quarter" idx="12"/>
          </p:nvPr>
        </p:nvSpPr>
        <p:spPr/>
        <p:txBody>
          <a:bodyPr/>
          <a:lstStyle/>
          <a:p>
            <a:fld id="{DB7D5C70-EC1C-4D25-81C7-E33CDF67E839}" type="slidenum">
              <a:rPr lang="en-US" smtClean="0"/>
              <a:pPr/>
              <a:t>15</a:t>
            </a:fld>
            <a:endParaRPr lang="en-US" dirty="0"/>
          </a:p>
        </p:txBody>
      </p:sp>
      <p:sp>
        <p:nvSpPr>
          <p:cNvPr id="11" name="Rectangle 10">
            <a:extLst>
              <a:ext uri="{FF2B5EF4-FFF2-40B4-BE49-F238E27FC236}">
                <a16:creationId xmlns:a16="http://schemas.microsoft.com/office/drawing/2014/main" id="{97760B34-657D-461D-AA87-B5C4B47DDF61}"/>
              </a:ext>
            </a:extLst>
          </p:cNvPr>
          <p:cNvSpPr/>
          <p:nvPr/>
        </p:nvSpPr>
        <p:spPr>
          <a:xfrm>
            <a:off x="3705156" y="3977542"/>
            <a:ext cx="478169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We are Blessed!</a:t>
            </a:r>
          </a:p>
        </p:txBody>
      </p:sp>
      <p:sp>
        <p:nvSpPr>
          <p:cNvPr id="12" name="Rectangle 11">
            <a:extLst>
              <a:ext uri="{FF2B5EF4-FFF2-40B4-BE49-F238E27FC236}">
                <a16:creationId xmlns:a16="http://schemas.microsoft.com/office/drawing/2014/main" id="{E35682C5-B8FD-4436-8ECC-07E64D10747A}"/>
              </a:ext>
            </a:extLst>
          </p:cNvPr>
          <p:cNvSpPr/>
          <p:nvPr/>
        </p:nvSpPr>
        <p:spPr>
          <a:xfrm>
            <a:off x="825090" y="5199840"/>
            <a:ext cx="1000620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They need space for food and fun!</a:t>
            </a:r>
          </a:p>
        </p:txBody>
      </p:sp>
      <p:pic>
        <p:nvPicPr>
          <p:cNvPr id="15" name="Picture 14">
            <a:extLst>
              <a:ext uri="{FF2B5EF4-FFF2-40B4-BE49-F238E27FC236}">
                <a16:creationId xmlns:a16="http://schemas.microsoft.com/office/drawing/2014/main" id="{3028BE87-1AAD-4233-8164-40D03581BD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07558" y="2021650"/>
            <a:ext cx="2143125" cy="2143125"/>
          </a:xfrm>
          <a:prstGeom prst="rect">
            <a:avLst/>
          </a:prstGeom>
        </p:spPr>
      </p:pic>
    </p:spTree>
    <p:extLst>
      <p:ext uri="{BB962C8B-B14F-4D97-AF65-F5344CB8AC3E}">
        <p14:creationId xmlns:p14="http://schemas.microsoft.com/office/powerpoint/2010/main" val="653822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C5335C-AB72-450D-A308-7B4F4E6864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28233" y="5474162"/>
            <a:ext cx="2067228" cy="1375646"/>
          </a:xfrm>
          <a:prstGeom prst="rect">
            <a:avLst/>
          </a:prstGeom>
        </p:spPr>
      </p:pic>
      <p:sp>
        <p:nvSpPr>
          <p:cNvPr id="4" name="Date Placeholder 3">
            <a:extLst>
              <a:ext uri="{FF2B5EF4-FFF2-40B4-BE49-F238E27FC236}">
                <a16:creationId xmlns:a16="http://schemas.microsoft.com/office/drawing/2014/main" id="{66BC281E-7523-4DA8-AA68-843CF0926FFD}"/>
              </a:ext>
            </a:extLst>
          </p:cNvPr>
          <p:cNvSpPr>
            <a:spLocks noGrp="1"/>
          </p:cNvSpPr>
          <p:nvPr>
            <p:ph type="dt" sz="half" idx="10"/>
          </p:nvPr>
        </p:nvSpPr>
        <p:spPr/>
        <p:txBody>
          <a:bodyPr/>
          <a:lstStyle/>
          <a:p>
            <a:r>
              <a:rPr lang="en-US"/>
              <a:t>6/10/2018</a:t>
            </a:r>
          </a:p>
        </p:txBody>
      </p:sp>
      <p:sp>
        <p:nvSpPr>
          <p:cNvPr id="5" name="Slide Number Placeholder 4">
            <a:extLst>
              <a:ext uri="{FF2B5EF4-FFF2-40B4-BE49-F238E27FC236}">
                <a16:creationId xmlns:a16="http://schemas.microsoft.com/office/drawing/2014/main" id="{6A9868F7-C15E-4E55-BF41-7714C51035C3}"/>
              </a:ext>
            </a:extLst>
          </p:cNvPr>
          <p:cNvSpPr>
            <a:spLocks noGrp="1"/>
          </p:cNvSpPr>
          <p:nvPr>
            <p:ph type="sldNum" sz="quarter" idx="12"/>
          </p:nvPr>
        </p:nvSpPr>
        <p:spPr/>
        <p:txBody>
          <a:bodyPr/>
          <a:lstStyle/>
          <a:p>
            <a:fld id="{DB7D5C70-EC1C-4D25-81C7-E33CDF67E839}" type="slidenum">
              <a:rPr lang="en-US" smtClean="0"/>
              <a:t>16</a:t>
            </a:fld>
            <a:endParaRPr lang="en-US"/>
          </a:p>
        </p:txBody>
      </p:sp>
      <p:sp>
        <p:nvSpPr>
          <p:cNvPr id="6" name="Rectangle 5">
            <a:extLst>
              <a:ext uri="{FF2B5EF4-FFF2-40B4-BE49-F238E27FC236}">
                <a16:creationId xmlns:a16="http://schemas.microsoft.com/office/drawing/2014/main" id="{4E6EFBA2-A111-4556-BFB5-C316D16A377A}"/>
              </a:ext>
            </a:extLst>
          </p:cNvPr>
          <p:cNvSpPr/>
          <p:nvPr/>
        </p:nvSpPr>
        <p:spPr>
          <a:xfrm>
            <a:off x="730575" y="360059"/>
            <a:ext cx="5365425"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ESL is growing</a:t>
            </a:r>
          </a:p>
        </p:txBody>
      </p:sp>
      <p:sp>
        <p:nvSpPr>
          <p:cNvPr id="8" name="Rectangle 7">
            <a:extLst>
              <a:ext uri="{FF2B5EF4-FFF2-40B4-BE49-F238E27FC236}">
                <a16:creationId xmlns:a16="http://schemas.microsoft.com/office/drawing/2014/main" id="{7F8E6EE9-AD8E-49C6-A244-28A75ADB60C5}"/>
              </a:ext>
            </a:extLst>
          </p:cNvPr>
          <p:cNvSpPr/>
          <p:nvPr/>
        </p:nvSpPr>
        <p:spPr>
          <a:xfrm>
            <a:off x="2669324" y="1793443"/>
            <a:ext cx="685335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Weddings and Funerals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a:extLst>
              <a:ext uri="{FF2B5EF4-FFF2-40B4-BE49-F238E27FC236}">
                <a16:creationId xmlns:a16="http://schemas.microsoft.com/office/drawing/2014/main" id="{A1E89E23-4CC1-4674-9169-BE26A56C765C}"/>
              </a:ext>
            </a:extLst>
          </p:cNvPr>
          <p:cNvSpPr/>
          <p:nvPr/>
        </p:nvSpPr>
        <p:spPr>
          <a:xfrm>
            <a:off x="1098066" y="3630304"/>
            <a:ext cx="6748475"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New Opportunities:</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Such as</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MOPS and ???</a:t>
            </a:r>
          </a:p>
        </p:txBody>
      </p:sp>
      <p:pic>
        <p:nvPicPr>
          <p:cNvPr id="10" name="Picture 9">
            <a:extLst>
              <a:ext uri="{FF2B5EF4-FFF2-40B4-BE49-F238E27FC236}">
                <a16:creationId xmlns:a16="http://schemas.microsoft.com/office/drawing/2014/main" id="{0881E1BE-507B-40E2-BCBC-6A0E5333F2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18597" y="4194302"/>
            <a:ext cx="3143250" cy="1457325"/>
          </a:xfrm>
          <a:prstGeom prst="rect">
            <a:avLst/>
          </a:prstGeom>
        </p:spPr>
      </p:pic>
      <p:pic>
        <p:nvPicPr>
          <p:cNvPr id="11" name="Picture 10">
            <a:extLst>
              <a:ext uri="{FF2B5EF4-FFF2-40B4-BE49-F238E27FC236}">
                <a16:creationId xmlns:a16="http://schemas.microsoft.com/office/drawing/2014/main" id="{50FE89AE-9675-4AB1-B254-3DDF4593B42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7350" b="15110"/>
          <a:stretch/>
        </p:blipFill>
        <p:spPr>
          <a:xfrm>
            <a:off x="202349" y="1466157"/>
            <a:ext cx="2466975" cy="12480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5B76EE79-EB51-4C6E-8A33-5F2F3985B83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84766" y="2426727"/>
            <a:ext cx="28575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ECDD859F-95E0-4FC9-90E3-7FCE218311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32008" y="164795"/>
            <a:ext cx="2466975" cy="1847850"/>
          </a:xfrm>
          <a:prstGeom prst="rect">
            <a:avLst/>
          </a:prstGeom>
        </p:spPr>
      </p:pic>
    </p:spTree>
    <p:extLst>
      <p:ext uri="{BB962C8B-B14F-4D97-AF65-F5344CB8AC3E}">
        <p14:creationId xmlns:p14="http://schemas.microsoft.com/office/powerpoint/2010/main" val="2257181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698626-DD83-4B96-914E-9320316D36BC}"/>
              </a:ext>
            </a:extLst>
          </p:cNvPr>
          <p:cNvSpPr>
            <a:spLocks noGrp="1"/>
          </p:cNvSpPr>
          <p:nvPr>
            <p:ph type="title"/>
          </p:nvPr>
        </p:nvSpPr>
        <p:spPr/>
        <p:txBody>
          <a:bodyPr>
            <a:normAutofit/>
          </a:bodyPr>
          <a:lstStyle/>
          <a:p>
            <a:pPr algn="ctr"/>
            <a:r>
              <a:rPr lang="en-US" sz="5400" b="1" dirty="0"/>
              <a:t> Our Warming Kitchen Needs</a:t>
            </a:r>
          </a:p>
        </p:txBody>
      </p:sp>
      <p:sp>
        <p:nvSpPr>
          <p:cNvPr id="6" name="Content Placeholder 5">
            <a:extLst>
              <a:ext uri="{FF2B5EF4-FFF2-40B4-BE49-F238E27FC236}">
                <a16:creationId xmlns:a16="http://schemas.microsoft.com/office/drawing/2014/main" id="{DD5AF193-8B40-4FF6-96C8-D393C8103B44}"/>
              </a:ext>
            </a:extLst>
          </p:cNvPr>
          <p:cNvSpPr>
            <a:spLocks noGrp="1"/>
          </p:cNvSpPr>
          <p:nvPr>
            <p:ph sz="half" idx="2"/>
          </p:nvPr>
        </p:nvSpPr>
        <p:spPr>
          <a:xfrm>
            <a:off x="839788" y="1681163"/>
            <a:ext cx="5157787" cy="4508500"/>
          </a:xfrm>
        </p:spPr>
        <p:txBody>
          <a:bodyPr>
            <a:noAutofit/>
          </a:bodyPr>
          <a:lstStyle/>
          <a:p>
            <a:r>
              <a:rPr lang="en-US" sz="3600" dirty="0"/>
              <a:t>2 Ovens</a:t>
            </a:r>
          </a:p>
          <a:p>
            <a:r>
              <a:rPr lang="en-US" sz="3600" dirty="0"/>
              <a:t>Commercial warming oven</a:t>
            </a:r>
          </a:p>
          <a:p>
            <a:r>
              <a:rPr lang="en-US" sz="3600" dirty="0"/>
              <a:t>Adequate electrical outlets</a:t>
            </a:r>
          </a:p>
          <a:p>
            <a:r>
              <a:rPr lang="en-US" sz="3600" dirty="0"/>
              <a:t>Counters to prepare and serve food</a:t>
            </a:r>
          </a:p>
          <a:p>
            <a:r>
              <a:rPr lang="en-US" sz="3600" dirty="0"/>
              <a:t>Space to work on</a:t>
            </a:r>
          </a:p>
        </p:txBody>
      </p:sp>
      <p:pic>
        <p:nvPicPr>
          <p:cNvPr id="9" name="Content Placeholder 8">
            <a:extLst>
              <a:ext uri="{FF2B5EF4-FFF2-40B4-BE49-F238E27FC236}">
                <a16:creationId xmlns:a16="http://schemas.microsoft.com/office/drawing/2014/main" id="{CE257AC0-D83C-4B1A-9D71-9F5EDA5DAD34}"/>
              </a:ext>
            </a:extLst>
          </p:cNvPr>
          <p:cNvPicPr>
            <a:picLocks noGrp="1" noChangeAspect="1"/>
          </p:cNvPicPr>
          <p:nvPr>
            <p:ph sz="quarter" idx="4"/>
          </p:nvPr>
        </p:nvPicPr>
        <p:blipFill rotWithShape="1">
          <a:blip r:embed="rId2" cstate="email">
            <a:extLst>
              <a:ext uri="{28A0092B-C50C-407E-A947-70E740481C1C}">
                <a14:useLocalDpi xmlns:a14="http://schemas.microsoft.com/office/drawing/2010/main"/>
              </a:ext>
            </a:extLst>
          </a:blip>
          <a:srcRect/>
          <a:stretch/>
        </p:blipFill>
        <p:spPr>
          <a:xfrm>
            <a:off x="7130070" y="1486472"/>
            <a:ext cx="4112413" cy="5176965"/>
          </a:xfrm>
          <a:prstGeom prst="rect">
            <a:avLst/>
          </a:prstGeom>
        </p:spPr>
      </p:pic>
      <p:sp>
        <p:nvSpPr>
          <p:cNvPr id="2" name="Date Placeholder 1">
            <a:extLst>
              <a:ext uri="{FF2B5EF4-FFF2-40B4-BE49-F238E27FC236}">
                <a16:creationId xmlns:a16="http://schemas.microsoft.com/office/drawing/2014/main" id="{1232D22E-B13F-4B58-B040-39B572EAD4CA}"/>
              </a:ext>
            </a:extLst>
          </p:cNvPr>
          <p:cNvSpPr>
            <a:spLocks noGrp="1"/>
          </p:cNvSpPr>
          <p:nvPr>
            <p:ph type="dt" sz="half" idx="10"/>
          </p:nvPr>
        </p:nvSpPr>
        <p:spPr/>
        <p:txBody>
          <a:bodyPr/>
          <a:lstStyle/>
          <a:p>
            <a:r>
              <a:rPr lang="en-US"/>
              <a:t>6/10/2018</a:t>
            </a:r>
            <a:endParaRPr lang="en-US" dirty="0"/>
          </a:p>
        </p:txBody>
      </p:sp>
      <p:sp>
        <p:nvSpPr>
          <p:cNvPr id="3" name="Slide Number Placeholder 2">
            <a:extLst>
              <a:ext uri="{FF2B5EF4-FFF2-40B4-BE49-F238E27FC236}">
                <a16:creationId xmlns:a16="http://schemas.microsoft.com/office/drawing/2014/main" id="{91E9840D-20D2-4C6D-86C2-84DD404033F2}"/>
              </a:ext>
            </a:extLst>
          </p:cNvPr>
          <p:cNvSpPr>
            <a:spLocks noGrp="1"/>
          </p:cNvSpPr>
          <p:nvPr>
            <p:ph type="sldNum" sz="quarter" idx="12"/>
          </p:nvPr>
        </p:nvSpPr>
        <p:spPr/>
        <p:txBody>
          <a:bodyPr/>
          <a:lstStyle/>
          <a:p>
            <a:fld id="{DB7D5C70-EC1C-4D25-81C7-E33CDF67E839}" type="slidenum">
              <a:rPr lang="en-US" smtClean="0"/>
              <a:pPr/>
              <a:t>17</a:t>
            </a:fld>
            <a:endParaRPr lang="en-US" dirty="0"/>
          </a:p>
        </p:txBody>
      </p:sp>
    </p:spTree>
    <p:extLst>
      <p:ext uri="{BB962C8B-B14F-4D97-AF65-F5344CB8AC3E}">
        <p14:creationId xmlns:p14="http://schemas.microsoft.com/office/powerpoint/2010/main" val="1581310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5CA73A-6AF2-4310-89BF-424C515E3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87440" y="2381122"/>
            <a:ext cx="5789100" cy="4340353"/>
          </a:xfrm>
          <a:prstGeom prst="rect">
            <a:avLst/>
          </a:prstGeom>
        </p:spPr>
      </p:pic>
      <p:pic>
        <p:nvPicPr>
          <p:cNvPr id="2" name="Picture 1">
            <a:extLst>
              <a:ext uri="{FF2B5EF4-FFF2-40B4-BE49-F238E27FC236}">
                <a16:creationId xmlns:a16="http://schemas.microsoft.com/office/drawing/2014/main" id="{742FC3B4-F541-4921-B76B-45A7CF145E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1351" y="259047"/>
            <a:ext cx="6316262" cy="4340353"/>
          </a:xfrm>
          <a:prstGeom prst="rect">
            <a:avLst/>
          </a:prstGeom>
        </p:spPr>
      </p:pic>
      <p:sp>
        <p:nvSpPr>
          <p:cNvPr id="3" name="Date Placeholder 2">
            <a:extLst>
              <a:ext uri="{FF2B5EF4-FFF2-40B4-BE49-F238E27FC236}">
                <a16:creationId xmlns:a16="http://schemas.microsoft.com/office/drawing/2014/main" id="{D0AF3277-7CA1-48F2-90D8-E5473C2ABA12}"/>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EA258630-6742-4B9D-A3F9-208512E2A60C}"/>
              </a:ext>
            </a:extLst>
          </p:cNvPr>
          <p:cNvSpPr>
            <a:spLocks noGrp="1"/>
          </p:cNvSpPr>
          <p:nvPr>
            <p:ph type="sldNum" sz="quarter" idx="12"/>
          </p:nvPr>
        </p:nvSpPr>
        <p:spPr/>
        <p:txBody>
          <a:bodyPr/>
          <a:lstStyle/>
          <a:p>
            <a:fld id="{DB7D5C70-EC1C-4D25-81C7-E33CDF67E839}" type="slidenum">
              <a:rPr lang="en-US" smtClean="0"/>
              <a:pPr/>
              <a:t>18</a:t>
            </a:fld>
            <a:endParaRPr lang="en-US" dirty="0"/>
          </a:p>
        </p:txBody>
      </p:sp>
      <p:sp>
        <p:nvSpPr>
          <p:cNvPr id="6" name="TextBox 5">
            <a:extLst>
              <a:ext uri="{FF2B5EF4-FFF2-40B4-BE49-F238E27FC236}">
                <a16:creationId xmlns:a16="http://schemas.microsoft.com/office/drawing/2014/main" id="{943053EA-7BCF-4CEE-851B-83AA277BC615}"/>
              </a:ext>
            </a:extLst>
          </p:cNvPr>
          <p:cNvSpPr txBox="1"/>
          <p:nvPr/>
        </p:nvSpPr>
        <p:spPr>
          <a:xfrm>
            <a:off x="6555901" y="769579"/>
            <a:ext cx="5338119" cy="646331"/>
          </a:xfrm>
          <a:prstGeom prst="rect">
            <a:avLst/>
          </a:prstGeom>
          <a:noFill/>
        </p:spPr>
        <p:txBody>
          <a:bodyPr wrap="square" rtlCol="0">
            <a:spAutoFit/>
          </a:bodyPr>
          <a:lstStyle/>
          <a:p>
            <a:r>
              <a:rPr lang="en-US" sz="3600" b="1" dirty="0"/>
              <a:t>Classroom Space Needed!</a:t>
            </a:r>
          </a:p>
        </p:txBody>
      </p:sp>
      <p:sp>
        <p:nvSpPr>
          <p:cNvPr id="7" name="Rectangle 6">
            <a:extLst>
              <a:ext uri="{FF2B5EF4-FFF2-40B4-BE49-F238E27FC236}">
                <a16:creationId xmlns:a16="http://schemas.microsoft.com/office/drawing/2014/main" id="{DB025CC7-185F-4BCF-BB79-F5F12221258A}"/>
              </a:ext>
            </a:extLst>
          </p:cNvPr>
          <p:cNvSpPr/>
          <p:nvPr/>
        </p:nvSpPr>
        <p:spPr>
          <a:xfrm>
            <a:off x="6452004" y="157145"/>
            <a:ext cx="5598007" cy="584775"/>
          </a:xfrm>
          <a:prstGeom prst="rect">
            <a:avLst/>
          </a:prstGeom>
          <a:solidFill>
            <a:schemeClr val="bg1"/>
          </a:solidFill>
          <a:ln>
            <a:solidFill>
              <a:schemeClr val="bg1"/>
            </a:solidFill>
          </a:ln>
        </p:spPr>
        <p:txBody>
          <a:bodyPr wrap="none" lIns="91440" tIns="45720" rIns="91440" bIns="45720">
            <a:spAutoFit/>
          </a:bodyPr>
          <a:lstStyle/>
          <a:p>
            <a:pPr algn="ctr"/>
            <a:r>
              <a:rPr lang="en-US" sz="3200" b="1" cap="none" spc="0" dirty="0">
                <a:ln w="9525">
                  <a:solidFill>
                    <a:schemeClr val="bg1"/>
                  </a:solidFill>
                  <a:prstDash val="solid"/>
                </a:ln>
                <a:effectLst>
                  <a:outerShdw blurRad="12700" dist="38100" dir="2700000" algn="tl" rotWithShape="0">
                    <a:schemeClr val="bg1">
                      <a:lumMod val="50000"/>
                    </a:schemeClr>
                  </a:outerShdw>
                </a:effectLst>
                <a:latin typeface="Berlin Sans FB" panose="020E0602020502020306" pitchFamily="34" charset="0"/>
              </a:rPr>
              <a:t>Our Largest Growing Group</a:t>
            </a:r>
          </a:p>
        </p:txBody>
      </p:sp>
      <p:sp>
        <p:nvSpPr>
          <p:cNvPr id="8" name="TextBox 7">
            <a:extLst>
              <a:ext uri="{FF2B5EF4-FFF2-40B4-BE49-F238E27FC236}">
                <a16:creationId xmlns:a16="http://schemas.microsoft.com/office/drawing/2014/main" id="{0F513A01-026A-47D7-A371-F930D31E94B1}"/>
              </a:ext>
            </a:extLst>
          </p:cNvPr>
          <p:cNvSpPr txBox="1"/>
          <p:nvPr/>
        </p:nvSpPr>
        <p:spPr>
          <a:xfrm>
            <a:off x="6555901" y="1415910"/>
            <a:ext cx="5056979" cy="646331"/>
          </a:xfrm>
          <a:prstGeom prst="rect">
            <a:avLst/>
          </a:prstGeom>
          <a:noFill/>
        </p:spPr>
        <p:txBody>
          <a:bodyPr wrap="square" rtlCol="0">
            <a:spAutoFit/>
          </a:bodyPr>
          <a:lstStyle/>
          <a:p>
            <a:pPr algn="ctr"/>
            <a:r>
              <a:rPr lang="en-US" sz="3600" b="1" dirty="0"/>
              <a:t>Larger Rooms Needed!</a:t>
            </a:r>
          </a:p>
        </p:txBody>
      </p:sp>
      <p:sp>
        <p:nvSpPr>
          <p:cNvPr id="10" name="TextBox 9">
            <a:extLst>
              <a:ext uri="{FF2B5EF4-FFF2-40B4-BE49-F238E27FC236}">
                <a16:creationId xmlns:a16="http://schemas.microsoft.com/office/drawing/2014/main" id="{EAF34C43-22FE-46C9-ACEB-68FDF40E5B57}"/>
              </a:ext>
            </a:extLst>
          </p:cNvPr>
          <p:cNvSpPr txBox="1"/>
          <p:nvPr/>
        </p:nvSpPr>
        <p:spPr>
          <a:xfrm>
            <a:off x="221351" y="5358384"/>
            <a:ext cx="5539369" cy="1200329"/>
          </a:xfrm>
          <a:prstGeom prst="rect">
            <a:avLst/>
          </a:prstGeom>
          <a:noFill/>
        </p:spPr>
        <p:txBody>
          <a:bodyPr wrap="square" rtlCol="0">
            <a:spAutoFit/>
          </a:bodyPr>
          <a:lstStyle/>
          <a:p>
            <a:pPr algn="ctr"/>
            <a:r>
              <a:rPr lang="en-US" sz="3600" b="1" dirty="0"/>
              <a:t>From Nursery to 5th Grade</a:t>
            </a:r>
          </a:p>
          <a:p>
            <a:pPr algn="ctr"/>
            <a:r>
              <a:rPr lang="en-US" sz="3600" b="1" dirty="0"/>
              <a:t>We have over 45 People</a:t>
            </a:r>
          </a:p>
        </p:txBody>
      </p:sp>
      <p:sp>
        <p:nvSpPr>
          <p:cNvPr id="11" name="Oval 10">
            <a:extLst>
              <a:ext uri="{FF2B5EF4-FFF2-40B4-BE49-F238E27FC236}">
                <a16:creationId xmlns:a16="http://schemas.microsoft.com/office/drawing/2014/main" id="{E967DCB9-0307-41FC-A133-FD4613354FF5}"/>
              </a:ext>
            </a:extLst>
          </p:cNvPr>
          <p:cNvSpPr/>
          <p:nvPr/>
        </p:nvSpPr>
        <p:spPr>
          <a:xfrm>
            <a:off x="2104067" y="4238879"/>
            <a:ext cx="1773936" cy="10789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CFD6186-DD63-4751-A79A-6D14DACF4B26}"/>
              </a:ext>
            </a:extLst>
          </p:cNvPr>
          <p:cNvSpPr txBox="1"/>
          <p:nvPr/>
        </p:nvSpPr>
        <p:spPr>
          <a:xfrm>
            <a:off x="2560320" y="4551298"/>
            <a:ext cx="1078992" cy="461665"/>
          </a:xfrm>
          <a:prstGeom prst="rect">
            <a:avLst/>
          </a:prstGeom>
          <a:noFill/>
        </p:spPr>
        <p:txBody>
          <a:bodyPr wrap="square" rtlCol="0">
            <a:spAutoFit/>
          </a:bodyPr>
          <a:lstStyle/>
          <a:p>
            <a:r>
              <a:rPr lang="en-US" sz="2400" dirty="0">
                <a:solidFill>
                  <a:schemeClr val="bg1"/>
                </a:solidFill>
              </a:rPr>
              <a:t>2 &amp; 3’s</a:t>
            </a:r>
          </a:p>
        </p:txBody>
      </p:sp>
      <p:pic>
        <p:nvPicPr>
          <p:cNvPr id="13" name="Picture 12">
            <a:extLst>
              <a:ext uri="{FF2B5EF4-FFF2-40B4-BE49-F238E27FC236}">
                <a16:creationId xmlns:a16="http://schemas.microsoft.com/office/drawing/2014/main" id="{B91216B5-B633-445F-89B0-FD5FD3F8CC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25054" y="2009553"/>
            <a:ext cx="1786283" cy="1091279"/>
          </a:xfrm>
          <a:prstGeom prst="rect">
            <a:avLst/>
          </a:prstGeom>
        </p:spPr>
      </p:pic>
      <p:sp>
        <p:nvSpPr>
          <p:cNvPr id="14" name="TextBox 13">
            <a:extLst>
              <a:ext uri="{FF2B5EF4-FFF2-40B4-BE49-F238E27FC236}">
                <a16:creationId xmlns:a16="http://schemas.microsoft.com/office/drawing/2014/main" id="{018872A7-110A-4F68-95C3-D32DDD4A237E}"/>
              </a:ext>
            </a:extLst>
          </p:cNvPr>
          <p:cNvSpPr txBox="1"/>
          <p:nvPr/>
        </p:nvSpPr>
        <p:spPr>
          <a:xfrm>
            <a:off x="8810474" y="2157984"/>
            <a:ext cx="1046758" cy="830997"/>
          </a:xfrm>
          <a:prstGeom prst="rect">
            <a:avLst/>
          </a:prstGeom>
          <a:noFill/>
        </p:spPr>
        <p:txBody>
          <a:bodyPr wrap="square" rtlCol="0">
            <a:spAutoFit/>
          </a:bodyPr>
          <a:lstStyle/>
          <a:p>
            <a:pPr algn="ctr"/>
            <a:r>
              <a:rPr lang="en-US" sz="2400" dirty="0">
                <a:solidFill>
                  <a:schemeClr val="bg1"/>
                </a:solidFill>
              </a:rPr>
              <a:t>Pre K</a:t>
            </a:r>
          </a:p>
          <a:p>
            <a:pPr algn="ctr"/>
            <a:r>
              <a:rPr lang="en-US" sz="2400" dirty="0">
                <a:solidFill>
                  <a:schemeClr val="bg1"/>
                </a:solidFill>
              </a:rPr>
              <a:t> &amp; K</a:t>
            </a:r>
          </a:p>
        </p:txBody>
      </p:sp>
    </p:spTree>
    <p:extLst>
      <p:ext uri="{BB962C8B-B14F-4D97-AF65-F5344CB8AC3E}">
        <p14:creationId xmlns:p14="http://schemas.microsoft.com/office/powerpoint/2010/main" val="2077856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1F8C08-59AC-457C-AEBB-7291C84E325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6843"/>
            <a:ext cx="2590800" cy="1762125"/>
          </a:xfrm>
          <a:prstGeom prst="rect">
            <a:avLst/>
          </a:prstGeom>
        </p:spPr>
      </p:pic>
      <p:sp>
        <p:nvSpPr>
          <p:cNvPr id="2" name="Title 1">
            <a:extLst>
              <a:ext uri="{FF2B5EF4-FFF2-40B4-BE49-F238E27FC236}">
                <a16:creationId xmlns:a16="http://schemas.microsoft.com/office/drawing/2014/main" id="{627C0480-110B-4F27-B6C3-0CE5B816D970}"/>
              </a:ext>
            </a:extLst>
          </p:cNvPr>
          <p:cNvSpPr>
            <a:spLocks noGrp="1"/>
          </p:cNvSpPr>
          <p:nvPr>
            <p:ph type="title"/>
          </p:nvPr>
        </p:nvSpPr>
        <p:spPr>
          <a:xfrm>
            <a:off x="838200" y="365125"/>
            <a:ext cx="10515600" cy="1954994"/>
          </a:xfrm>
        </p:spPr>
        <p:txBody>
          <a:bodyPr>
            <a:noAutofit/>
          </a:bodyPr>
          <a:lstStyle/>
          <a:p>
            <a:pPr algn="ctr"/>
            <a:r>
              <a:rPr lang="en-US" sz="6000" b="1" dirty="0"/>
              <a:t>Needs Assessment</a:t>
            </a:r>
            <a:br>
              <a:rPr lang="en-US" sz="6000" b="1" dirty="0"/>
            </a:br>
            <a:r>
              <a:rPr lang="en-US" sz="6000" b="1" dirty="0"/>
              <a:t>Nursery: Joann </a:t>
            </a:r>
            <a:r>
              <a:rPr lang="en-US" sz="6000" b="1" dirty="0" err="1"/>
              <a:t>Katzaman</a:t>
            </a:r>
            <a:endParaRPr lang="en-US" sz="6000" dirty="0"/>
          </a:p>
        </p:txBody>
      </p:sp>
      <p:sp>
        <p:nvSpPr>
          <p:cNvPr id="3" name="Content Placeholder 2">
            <a:extLst>
              <a:ext uri="{FF2B5EF4-FFF2-40B4-BE49-F238E27FC236}">
                <a16:creationId xmlns:a16="http://schemas.microsoft.com/office/drawing/2014/main" id="{370D5BFC-0EFE-4110-86A4-B03AE923964D}"/>
              </a:ext>
            </a:extLst>
          </p:cNvPr>
          <p:cNvSpPr>
            <a:spLocks noGrp="1"/>
          </p:cNvSpPr>
          <p:nvPr>
            <p:ph idx="1"/>
          </p:nvPr>
        </p:nvSpPr>
        <p:spPr>
          <a:xfrm>
            <a:off x="838200" y="2784143"/>
            <a:ext cx="10515600" cy="3392820"/>
          </a:xfrm>
        </p:spPr>
        <p:txBody>
          <a:bodyPr>
            <a:noAutofit/>
          </a:bodyPr>
          <a:lstStyle/>
          <a:p>
            <a:pPr marL="914400" indent="-914400">
              <a:buFont typeface="+mj-lt"/>
              <a:buAutoNum type="arabicPeriod"/>
            </a:pPr>
            <a:r>
              <a:rPr lang="en-US" sz="4400" dirty="0"/>
              <a:t>Need for enlarged and updated facilities</a:t>
            </a:r>
          </a:p>
          <a:p>
            <a:pPr marL="914400" indent="-914400">
              <a:buFont typeface="+mj-lt"/>
              <a:buAutoNum type="arabicPeriod"/>
            </a:pPr>
            <a:r>
              <a:rPr lang="en-US" sz="4400" dirty="0"/>
              <a:t>Place to wash hands</a:t>
            </a:r>
          </a:p>
          <a:p>
            <a:pPr marL="914400" indent="-914400">
              <a:buFont typeface="+mj-lt"/>
              <a:buAutoNum type="arabicPeriod"/>
            </a:pPr>
            <a:r>
              <a:rPr lang="en-US" sz="4400" dirty="0"/>
              <a:t>Toilets for toddlers</a:t>
            </a:r>
          </a:p>
          <a:p>
            <a:pPr marL="914400" indent="-914400">
              <a:buFont typeface="+mj-lt"/>
              <a:buAutoNum type="arabicPeriod"/>
            </a:pPr>
            <a:r>
              <a:rPr lang="en-US" sz="4400" dirty="0"/>
              <a:t>Bathrooms available beside classroom</a:t>
            </a:r>
          </a:p>
        </p:txBody>
      </p:sp>
      <p:sp>
        <p:nvSpPr>
          <p:cNvPr id="5" name="Date Placeholder 4">
            <a:extLst>
              <a:ext uri="{FF2B5EF4-FFF2-40B4-BE49-F238E27FC236}">
                <a16:creationId xmlns:a16="http://schemas.microsoft.com/office/drawing/2014/main" id="{F634BBA4-C8AB-4ABE-8FBB-32DF88257E71}"/>
              </a:ext>
            </a:extLst>
          </p:cNvPr>
          <p:cNvSpPr>
            <a:spLocks noGrp="1"/>
          </p:cNvSpPr>
          <p:nvPr>
            <p:ph type="dt" sz="half" idx="10"/>
          </p:nvPr>
        </p:nvSpPr>
        <p:spPr/>
        <p:txBody>
          <a:bodyPr/>
          <a:lstStyle/>
          <a:p>
            <a:r>
              <a:rPr lang="en-US"/>
              <a:t>6/10/2018</a:t>
            </a:r>
          </a:p>
        </p:txBody>
      </p:sp>
      <p:sp>
        <p:nvSpPr>
          <p:cNvPr id="6" name="Slide Number Placeholder 5">
            <a:extLst>
              <a:ext uri="{FF2B5EF4-FFF2-40B4-BE49-F238E27FC236}">
                <a16:creationId xmlns:a16="http://schemas.microsoft.com/office/drawing/2014/main" id="{6CCAC887-AAED-4D87-B2C1-453761817A63}"/>
              </a:ext>
            </a:extLst>
          </p:cNvPr>
          <p:cNvSpPr>
            <a:spLocks noGrp="1"/>
          </p:cNvSpPr>
          <p:nvPr>
            <p:ph type="sldNum" sz="quarter" idx="12"/>
          </p:nvPr>
        </p:nvSpPr>
        <p:spPr/>
        <p:txBody>
          <a:bodyPr/>
          <a:lstStyle/>
          <a:p>
            <a:fld id="{DB7D5C70-EC1C-4D25-81C7-E33CDF67E839}" type="slidenum">
              <a:rPr lang="en-US" smtClean="0"/>
              <a:t>19</a:t>
            </a:fld>
            <a:endParaRPr lang="en-US"/>
          </a:p>
        </p:txBody>
      </p:sp>
    </p:spTree>
    <p:extLst>
      <p:ext uri="{BB962C8B-B14F-4D97-AF65-F5344CB8AC3E}">
        <p14:creationId xmlns:p14="http://schemas.microsoft.com/office/powerpoint/2010/main" val="201835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01713-837E-4231-9601-786D7BEA80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398" y="101221"/>
            <a:ext cx="2400300" cy="1905000"/>
          </a:xfrm>
          <a:prstGeom prst="rect">
            <a:avLst/>
          </a:prstGeom>
        </p:spPr>
      </p:pic>
      <p:sp>
        <p:nvSpPr>
          <p:cNvPr id="2" name="Title 1">
            <a:extLst>
              <a:ext uri="{FF2B5EF4-FFF2-40B4-BE49-F238E27FC236}">
                <a16:creationId xmlns:a16="http://schemas.microsoft.com/office/drawing/2014/main" id="{1A8E52C7-3A84-4E8F-95F2-E18B0F478AE4}"/>
              </a:ext>
            </a:extLst>
          </p:cNvPr>
          <p:cNvSpPr>
            <a:spLocks noGrp="1"/>
          </p:cNvSpPr>
          <p:nvPr>
            <p:ph type="title"/>
          </p:nvPr>
        </p:nvSpPr>
        <p:spPr/>
        <p:txBody>
          <a:bodyPr/>
          <a:lstStyle/>
          <a:p>
            <a:pPr algn="ctr"/>
            <a:r>
              <a:rPr lang="en-US" b="1" dirty="0">
                <a:latin typeface="Arial Rounded MT Bold" panose="020F0704030504030204" pitchFamily="34" charset="0"/>
              </a:rPr>
              <a:t>Church History</a:t>
            </a:r>
            <a:br>
              <a:rPr lang="en-US" b="1" dirty="0">
                <a:latin typeface="Arial Rounded MT Bold" panose="020F0704030504030204" pitchFamily="34" charset="0"/>
              </a:rPr>
            </a:br>
            <a:r>
              <a:rPr lang="en-US" b="1" dirty="0">
                <a:latin typeface="Arial Rounded MT Bold" panose="020F0704030504030204" pitchFamily="34" charset="0"/>
              </a:rPr>
              <a:t>Thomas Hayes</a:t>
            </a:r>
          </a:p>
        </p:txBody>
      </p:sp>
      <p:sp>
        <p:nvSpPr>
          <p:cNvPr id="3" name="Content Placeholder 2">
            <a:extLst>
              <a:ext uri="{FF2B5EF4-FFF2-40B4-BE49-F238E27FC236}">
                <a16:creationId xmlns:a16="http://schemas.microsoft.com/office/drawing/2014/main" id="{80981EF0-E386-48BA-8704-691B22D89E35}"/>
              </a:ext>
            </a:extLst>
          </p:cNvPr>
          <p:cNvSpPr>
            <a:spLocks noGrp="1"/>
          </p:cNvSpPr>
          <p:nvPr>
            <p:ph idx="1"/>
          </p:nvPr>
        </p:nvSpPr>
        <p:spPr>
          <a:xfrm>
            <a:off x="2188028" y="1825625"/>
            <a:ext cx="8196943" cy="4351338"/>
          </a:xfrm>
        </p:spPr>
        <p:txBody>
          <a:bodyPr>
            <a:normAutofit/>
          </a:bodyPr>
          <a:lstStyle/>
          <a:p>
            <a:r>
              <a:rPr lang="en-US" sz="4400" b="1" dirty="0"/>
              <a:t>Roots</a:t>
            </a:r>
          </a:p>
          <a:p>
            <a:r>
              <a:rPr lang="en-US" sz="4400" b="1" dirty="0"/>
              <a:t>Journey</a:t>
            </a:r>
          </a:p>
          <a:p>
            <a:pPr lvl="1"/>
            <a:r>
              <a:rPr lang="en-US" sz="4400" b="1" dirty="0"/>
              <a:t>Salisbury Christian School</a:t>
            </a:r>
          </a:p>
          <a:p>
            <a:pPr lvl="1"/>
            <a:r>
              <a:rPr lang="en-US" sz="4400" b="1" dirty="0"/>
              <a:t>Local Bank</a:t>
            </a:r>
          </a:p>
          <a:p>
            <a:r>
              <a:rPr lang="en-US" sz="4400" b="1" dirty="0"/>
              <a:t>Fundraising for Existing Building  (2001-2002)</a:t>
            </a:r>
          </a:p>
        </p:txBody>
      </p:sp>
      <p:sp>
        <p:nvSpPr>
          <p:cNvPr id="5" name="Date Placeholder 4">
            <a:extLst>
              <a:ext uri="{FF2B5EF4-FFF2-40B4-BE49-F238E27FC236}">
                <a16:creationId xmlns:a16="http://schemas.microsoft.com/office/drawing/2014/main" id="{149F8E94-4CB3-4F73-A989-59D0A7F65E80}"/>
              </a:ext>
            </a:extLst>
          </p:cNvPr>
          <p:cNvSpPr>
            <a:spLocks noGrp="1"/>
          </p:cNvSpPr>
          <p:nvPr>
            <p:ph type="dt" sz="half" idx="10"/>
          </p:nvPr>
        </p:nvSpPr>
        <p:spPr/>
        <p:txBody>
          <a:bodyPr/>
          <a:lstStyle/>
          <a:p>
            <a:r>
              <a:rPr lang="en-US"/>
              <a:t>6/10/2018</a:t>
            </a:r>
          </a:p>
        </p:txBody>
      </p:sp>
      <p:sp>
        <p:nvSpPr>
          <p:cNvPr id="6" name="Slide Number Placeholder 5">
            <a:extLst>
              <a:ext uri="{FF2B5EF4-FFF2-40B4-BE49-F238E27FC236}">
                <a16:creationId xmlns:a16="http://schemas.microsoft.com/office/drawing/2014/main" id="{F014B5B1-A9C0-4C93-A70F-2238286DC285}"/>
              </a:ext>
            </a:extLst>
          </p:cNvPr>
          <p:cNvSpPr>
            <a:spLocks noGrp="1"/>
          </p:cNvSpPr>
          <p:nvPr>
            <p:ph type="sldNum" sz="quarter" idx="12"/>
          </p:nvPr>
        </p:nvSpPr>
        <p:spPr/>
        <p:txBody>
          <a:bodyPr/>
          <a:lstStyle/>
          <a:p>
            <a:fld id="{DB7D5C70-EC1C-4D25-81C7-E33CDF67E839}" type="slidenum">
              <a:rPr lang="en-US" smtClean="0"/>
              <a:t>2</a:t>
            </a:fld>
            <a:endParaRPr lang="en-US"/>
          </a:p>
        </p:txBody>
      </p:sp>
    </p:spTree>
    <p:extLst>
      <p:ext uri="{BB962C8B-B14F-4D97-AF65-F5344CB8AC3E}">
        <p14:creationId xmlns:p14="http://schemas.microsoft.com/office/powerpoint/2010/main" val="2420001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72B3A2-11BE-42AD-8C15-FECED63781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51968" y="2481943"/>
            <a:ext cx="5309392" cy="4001180"/>
          </a:xfrm>
          <a:prstGeom prst="rect">
            <a:avLst/>
          </a:prstGeom>
        </p:spPr>
      </p:pic>
      <p:pic>
        <p:nvPicPr>
          <p:cNvPr id="7" name="Picture 6">
            <a:extLst>
              <a:ext uri="{FF2B5EF4-FFF2-40B4-BE49-F238E27FC236}">
                <a16:creationId xmlns:a16="http://schemas.microsoft.com/office/drawing/2014/main" id="{95751CF2-6A83-4968-959B-94607E476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426" y="320449"/>
            <a:ext cx="6226227" cy="4176231"/>
          </a:xfrm>
          <a:prstGeom prst="rect">
            <a:avLst/>
          </a:prstGeom>
        </p:spPr>
      </p:pic>
      <p:sp>
        <p:nvSpPr>
          <p:cNvPr id="2" name="Date Placeholder 1">
            <a:extLst>
              <a:ext uri="{FF2B5EF4-FFF2-40B4-BE49-F238E27FC236}">
                <a16:creationId xmlns:a16="http://schemas.microsoft.com/office/drawing/2014/main" id="{72AD95FF-9E69-4A27-AD9A-2D54E075657F}"/>
              </a:ext>
            </a:extLst>
          </p:cNvPr>
          <p:cNvSpPr>
            <a:spLocks noGrp="1"/>
          </p:cNvSpPr>
          <p:nvPr>
            <p:ph type="dt" sz="half" idx="10"/>
          </p:nvPr>
        </p:nvSpPr>
        <p:spPr/>
        <p:txBody>
          <a:bodyPr/>
          <a:lstStyle/>
          <a:p>
            <a:r>
              <a:rPr lang="en-US"/>
              <a:t>6/10/2018</a:t>
            </a:r>
            <a:endParaRPr lang="en-US" dirty="0"/>
          </a:p>
        </p:txBody>
      </p:sp>
      <p:sp>
        <p:nvSpPr>
          <p:cNvPr id="3" name="Slide Number Placeholder 2">
            <a:extLst>
              <a:ext uri="{FF2B5EF4-FFF2-40B4-BE49-F238E27FC236}">
                <a16:creationId xmlns:a16="http://schemas.microsoft.com/office/drawing/2014/main" id="{BA062F93-2B92-4248-94C6-1538D0967EAC}"/>
              </a:ext>
            </a:extLst>
          </p:cNvPr>
          <p:cNvSpPr>
            <a:spLocks noGrp="1"/>
          </p:cNvSpPr>
          <p:nvPr>
            <p:ph type="sldNum" sz="quarter" idx="12"/>
          </p:nvPr>
        </p:nvSpPr>
        <p:spPr/>
        <p:txBody>
          <a:bodyPr/>
          <a:lstStyle/>
          <a:p>
            <a:fld id="{DB7D5C70-EC1C-4D25-81C7-E33CDF67E839}" type="slidenum">
              <a:rPr lang="en-US" smtClean="0"/>
              <a:pPr/>
              <a:t>20</a:t>
            </a:fld>
            <a:endParaRPr lang="en-US" dirty="0"/>
          </a:p>
        </p:txBody>
      </p:sp>
      <p:sp>
        <p:nvSpPr>
          <p:cNvPr id="4" name="Rectangle 3">
            <a:extLst>
              <a:ext uri="{FF2B5EF4-FFF2-40B4-BE49-F238E27FC236}">
                <a16:creationId xmlns:a16="http://schemas.microsoft.com/office/drawing/2014/main" id="{BE51DB8F-D2BE-4DD5-AB69-446FA3898239}"/>
              </a:ext>
            </a:extLst>
          </p:cNvPr>
          <p:cNvSpPr/>
          <p:nvPr/>
        </p:nvSpPr>
        <p:spPr>
          <a:xfrm>
            <a:off x="7193920" y="374877"/>
            <a:ext cx="4159879"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No Place to</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wash hands</a:t>
            </a:r>
          </a:p>
        </p:txBody>
      </p:sp>
      <p:sp>
        <p:nvSpPr>
          <p:cNvPr id="6" name="Rectangle 5">
            <a:extLst>
              <a:ext uri="{FF2B5EF4-FFF2-40B4-BE49-F238E27FC236}">
                <a16:creationId xmlns:a16="http://schemas.microsoft.com/office/drawing/2014/main" id="{5E3A9C44-BDED-446C-86CB-48891F4B8D2F}"/>
              </a:ext>
            </a:extLst>
          </p:cNvPr>
          <p:cNvSpPr/>
          <p:nvPr/>
        </p:nvSpPr>
        <p:spPr>
          <a:xfrm>
            <a:off x="411548" y="4686407"/>
            <a:ext cx="5079660"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Long walk down</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hall to toilets</a:t>
            </a:r>
          </a:p>
        </p:txBody>
      </p:sp>
    </p:spTree>
    <p:extLst>
      <p:ext uri="{BB962C8B-B14F-4D97-AF65-F5344CB8AC3E}">
        <p14:creationId xmlns:p14="http://schemas.microsoft.com/office/powerpoint/2010/main" val="216105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06BA6-8EBE-4BB7-9422-FC14192A31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21630" y="486176"/>
            <a:ext cx="7378474" cy="5885648"/>
          </a:xfrm>
          <a:prstGeom prst="rect">
            <a:avLst/>
          </a:prstGeom>
        </p:spPr>
      </p:pic>
      <p:sp>
        <p:nvSpPr>
          <p:cNvPr id="2" name="Date Placeholder 1">
            <a:extLst>
              <a:ext uri="{FF2B5EF4-FFF2-40B4-BE49-F238E27FC236}">
                <a16:creationId xmlns:a16="http://schemas.microsoft.com/office/drawing/2014/main" id="{B1AE71E9-A5B6-488A-BAF8-BC34F04907CD}"/>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B9AE8F37-A39A-4E24-9C78-727167A1AF00}"/>
              </a:ext>
            </a:extLst>
          </p:cNvPr>
          <p:cNvSpPr>
            <a:spLocks noGrp="1"/>
          </p:cNvSpPr>
          <p:nvPr>
            <p:ph type="sldNum" sz="quarter" idx="12"/>
          </p:nvPr>
        </p:nvSpPr>
        <p:spPr/>
        <p:txBody>
          <a:bodyPr/>
          <a:lstStyle/>
          <a:p>
            <a:fld id="{DB7D5C70-EC1C-4D25-81C7-E33CDF67E839}" type="slidenum">
              <a:rPr lang="en-US" smtClean="0"/>
              <a:pPr/>
              <a:t>21</a:t>
            </a:fld>
            <a:endParaRPr lang="en-US" dirty="0"/>
          </a:p>
        </p:txBody>
      </p:sp>
      <p:sp>
        <p:nvSpPr>
          <p:cNvPr id="5" name="Rectangle 4">
            <a:extLst>
              <a:ext uri="{FF2B5EF4-FFF2-40B4-BE49-F238E27FC236}">
                <a16:creationId xmlns:a16="http://schemas.microsoft.com/office/drawing/2014/main" id="{7E030CA1-A327-48C5-9B86-CBDCC9CA9E98}"/>
              </a:ext>
            </a:extLst>
          </p:cNvPr>
          <p:cNvSpPr/>
          <p:nvPr/>
        </p:nvSpPr>
        <p:spPr>
          <a:xfrm>
            <a:off x="180167" y="1156823"/>
            <a:ext cx="3656578" cy="4247317"/>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Need more</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room for</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our growing</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number of</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toddlers</a:t>
            </a:r>
          </a:p>
        </p:txBody>
      </p:sp>
    </p:spTree>
    <p:extLst>
      <p:ext uri="{BB962C8B-B14F-4D97-AF65-F5344CB8AC3E}">
        <p14:creationId xmlns:p14="http://schemas.microsoft.com/office/powerpoint/2010/main" val="1256476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0D6DBBB-1EEF-419A-B43B-7880613E8D3F}"/>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4637483" y="511628"/>
            <a:ext cx="7389407" cy="5834743"/>
          </a:xfrm>
          <a:prstGeom prst="rect">
            <a:avLst/>
          </a:prstGeom>
        </p:spPr>
      </p:pic>
      <p:sp>
        <p:nvSpPr>
          <p:cNvPr id="5" name="Text Placeholder 3">
            <a:extLst>
              <a:ext uri="{FF2B5EF4-FFF2-40B4-BE49-F238E27FC236}">
                <a16:creationId xmlns:a16="http://schemas.microsoft.com/office/drawing/2014/main" id="{EA6C06BE-514B-48EE-AD41-955E38795625}"/>
              </a:ext>
            </a:extLst>
          </p:cNvPr>
          <p:cNvSpPr txBox="1">
            <a:spLocks/>
          </p:cNvSpPr>
          <p:nvPr/>
        </p:nvSpPr>
        <p:spPr>
          <a:xfrm>
            <a:off x="165111" y="2057400"/>
            <a:ext cx="4215030"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200" b="1" dirty="0"/>
              <a:t>Lack of Storage in the kitchen</a:t>
            </a:r>
          </a:p>
          <a:p>
            <a:pPr algn="ctr"/>
            <a:endParaRPr lang="en-US" sz="3200" b="1" dirty="0"/>
          </a:p>
        </p:txBody>
      </p:sp>
      <p:pic>
        <p:nvPicPr>
          <p:cNvPr id="6" name="Picture 5">
            <a:extLst>
              <a:ext uri="{FF2B5EF4-FFF2-40B4-BE49-F238E27FC236}">
                <a16:creationId xmlns:a16="http://schemas.microsoft.com/office/drawing/2014/main" id="{8B78A0E8-111B-4E5A-8F5C-A301C9B19F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3359" y="3611171"/>
            <a:ext cx="1658256" cy="2024047"/>
          </a:xfrm>
          <a:prstGeom prst="rect">
            <a:avLst/>
          </a:prstGeom>
        </p:spPr>
      </p:pic>
      <p:sp>
        <p:nvSpPr>
          <p:cNvPr id="3" name="Date Placeholder 2">
            <a:extLst>
              <a:ext uri="{FF2B5EF4-FFF2-40B4-BE49-F238E27FC236}">
                <a16:creationId xmlns:a16="http://schemas.microsoft.com/office/drawing/2014/main" id="{D6350BA9-65B6-416E-8280-8E8F42F94ECC}"/>
              </a:ext>
            </a:extLst>
          </p:cNvPr>
          <p:cNvSpPr>
            <a:spLocks noGrp="1"/>
          </p:cNvSpPr>
          <p:nvPr>
            <p:ph type="dt" sz="half" idx="10"/>
          </p:nvPr>
        </p:nvSpPr>
        <p:spPr/>
        <p:txBody>
          <a:bodyPr/>
          <a:lstStyle/>
          <a:p>
            <a:r>
              <a:rPr lang="en-US"/>
              <a:t>6/10/2018</a:t>
            </a:r>
          </a:p>
        </p:txBody>
      </p:sp>
      <p:sp>
        <p:nvSpPr>
          <p:cNvPr id="4" name="Slide Number Placeholder 3">
            <a:extLst>
              <a:ext uri="{FF2B5EF4-FFF2-40B4-BE49-F238E27FC236}">
                <a16:creationId xmlns:a16="http://schemas.microsoft.com/office/drawing/2014/main" id="{05B667B9-96C9-434A-9D5F-F1A4BF3DCD76}"/>
              </a:ext>
            </a:extLst>
          </p:cNvPr>
          <p:cNvSpPr>
            <a:spLocks noGrp="1"/>
          </p:cNvSpPr>
          <p:nvPr>
            <p:ph type="sldNum" sz="quarter" idx="12"/>
          </p:nvPr>
        </p:nvSpPr>
        <p:spPr/>
        <p:txBody>
          <a:bodyPr/>
          <a:lstStyle/>
          <a:p>
            <a:fld id="{DB7D5C70-EC1C-4D25-81C7-E33CDF67E839}" type="slidenum">
              <a:rPr lang="en-US" smtClean="0"/>
              <a:t>22</a:t>
            </a:fld>
            <a:endParaRPr lang="en-US"/>
          </a:p>
        </p:txBody>
      </p:sp>
      <p:sp>
        <p:nvSpPr>
          <p:cNvPr id="11" name="Rectangle 10">
            <a:extLst>
              <a:ext uri="{FF2B5EF4-FFF2-40B4-BE49-F238E27FC236}">
                <a16:creationId xmlns:a16="http://schemas.microsoft.com/office/drawing/2014/main" id="{DA328CC9-BD83-48D1-8F0A-22A674501025}"/>
              </a:ext>
            </a:extLst>
          </p:cNvPr>
          <p:cNvSpPr/>
          <p:nvPr/>
        </p:nvSpPr>
        <p:spPr>
          <a:xfrm>
            <a:off x="85048" y="136525"/>
            <a:ext cx="4474879"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Storage</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Kevin Griswold</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74312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4284A32-3FFE-47A0-947F-EE61AF3CD2E0}"/>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rot="5400000">
            <a:off x="6273325" y="896954"/>
            <a:ext cx="6401354" cy="5054567"/>
          </a:xfrm>
          <a:prstGeom prst="rect">
            <a:avLst/>
          </a:prstGeom>
        </p:spPr>
      </p:pic>
      <p:pic>
        <p:nvPicPr>
          <p:cNvPr id="10" name="Picture 9">
            <a:extLst>
              <a:ext uri="{FF2B5EF4-FFF2-40B4-BE49-F238E27FC236}">
                <a16:creationId xmlns:a16="http://schemas.microsoft.com/office/drawing/2014/main" id="{91CF346D-95AF-4802-A229-04D4808DAC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541" y="223559"/>
            <a:ext cx="4804064" cy="6401355"/>
          </a:xfrm>
          <a:prstGeom prst="rect">
            <a:avLst/>
          </a:prstGeom>
        </p:spPr>
      </p:pic>
      <p:sp>
        <p:nvSpPr>
          <p:cNvPr id="2" name="TextBox 1">
            <a:extLst>
              <a:ext uri="{FF2B5EF4-FFF2-40B4-BE49-F238E27FC236}">
                <a16:creationId xmlns:a16="http://schemas.microsoft.com/office/drawing/2014/main" id="{0EC55799-FA25-4221-A10E-947D73E90D90}"/>
              </a:ext>
            </a:extLst>
          </p:cNvPr>
          <p:cNvSpPr txBox="1"/>
          <p:nvPr/>
        </p:nvSpPr>
        <p:spPr>
          <a:xfrm>
            <a:off x="5145206" y="1787858"/>
            <a:ext cx="1605254" cy="2800767"/>
          </a:xfrm>
          <a:prstGeom prst="rect">
            <a:avLst/>
          </a:prstGeom>
          <a:noFill/>
        </p:spPr>
        <p:txBody>
          <a:bodyPr vert="horz" wrap="square" rtlCol="0">
            <a:spAutoFit/>
          </a:bodyPr>
          <a:lstStyle/>
          <a:p>
            <a:pPr algn="ctr"/>
            <a:r>
              <a:rPr lang="en-US" sz="4400" b="1" dirty="0">
                <a:latin typeface="Bahnschrift SemiBold Condensed" panose="020B0502040204020203" pitchFamily="34" charset="0"/>
              </a:rPr>
              <a:t>Closet behind the Kitchen</a:t>
            </a:r>
          </a:p>
        </p:txBody>
      </p:sp>
      <p:sp>
        <p:nvSpPr>
          <p:cNvPr id="3" name="Date Placeholder 2">
            <a:extLst>
              <a:ext uri="{FF2B5EF4-FFF2-40B4-BE49-F238E27FC236}">
                <a16:creationId xmlns:a16="http://schemas.microsoft.com/office/drawing/2014/main" id="{BA32195C-1783-41F9-95E3-5F18D44AD02C}"/>
              </a:ext>
            </a:extLst>
          </p:cNvPr>
          <p:cNvSpPr>
            <a:spLocks noGrp="1"/>
          </p:cNvSpPr>
          <p:nvPr>
            <p:ph type="dt" sz="half" idx="10"/>
          </p:nvPr>
        </p:nvSpPr>
        <p:spPr/>
        <p:txBody>
          <a:bodyPr/>
          <a:lstStyle/>
          <a:p>
            <a:r>
              <a:rPr lang="en-US"/>
              <a:t>6/10/2018</a:t>
            </a:r>
          </a:p>
        </p:txBody>
      </p:sp>
      <p:sp>
        <p:nvSpPr>
          <p:cNvPr id="4" name="Slide Number Placeholder 3">
            <a:extLst>
              <a:ext uri="{FF2B5EF4-FFF2-40B4-BE49-F238E27FC236}">
                <a16:creationId xmlns:a16="http://schemas.microsoft.com/office/drawing/2014/main" id="{099C6A12-9331-4345-909E-2CA6BD8C1FBF}"/>
              </a:ext>
            </a:extLst>
          </p:cNvPr>
          <p:cNvSpPr>
            <a:spLocks noGrp="1"/>
          </p:cNvSpPr>
          <p:nvPr>
            <p:ph type="sldNum" sz="quarter" idx="12"/>
          </p:nvPr>
        </p:nvSpPr>
        <p:spPr/>
        <p:txBody>
          <a:bodyPr/>
          <a:lstStyle/>
          <a:p>
            <a:fld id="{DB7D5C70-EC1C-4D25-81C7-E33CDF67E839}" type="slidenum">
              <a:rPr lang="en-US" smtClean="0"/>
              <a:t>23</a:t>
            </a:fld>
            <a:endParaRPr lang="en-US"/>
          </a:p>
        </p:txBody>
      </p:sp>
    </p:spTree>
    <p:extLst>
      <p:ext uri="{BB962C8B-B14F-4D97-AF65-F5344CB8AC3E}">
        <p14:creationId xmlns:p14="http://schemas.microsoft.com/office/powerpoint/2010/main" val="211934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3260B3-13D8-40C7-A2E1-6B6942A5D4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703661" y="1043667"/>
            <a:ext cx="6360885" cy="4770665"/>
          </a:xfrm>
          <a:prstGeom prst="rect">
            <a:avLst/>
          </a:prstGeom>
        </p:spPr>
      </p:pic>
      <p:sp>
        <p:nvSpPr>
          <p:cNvPr id="10" name="TextBox 9">
            <a:extLst>
              <a:ext uri="{FF2B5EF4-FFF2-40B4-BE49-F238E27FC236}">
                <a16:creationId xmlns:a16="http://schemas.microsoft.com/office/drawing/2014/main" id="{B9814D7A-6CDD-4C6B-98E9-B257B5E59CB4}"/>
              </a:ext>
            </a:extLst>
          </p:cNvPr>
          <p:cNvSpPr txBox="1"/>
          <p:nvPr/>
        </p:nvSpPr>
        <p:spPr>
          <a:xfrm>
            <a:off x="210479" y="174165"/>
            <a:ext cx="5596585" cy="1938992"/>
          </a:xfrm>
          <a:prstGeom prst="rect">
            <a:avLst/>
          </a:prstGeom>
          <a:noFill/>
        </p:spPr>
        <p:txBody>
          <a:bodyPr wrap="square" rtlCol="0">
            <a:spAutoFit/>
          </a:bodyPr>
          <a:lstStyle/>
          <a:p>
            <a:pPr algn="ctr"/>
            <a:r>
              <a:rPr lang="en-US" sz="4000" b="1" dirty="0"/>
              <a:t>Lack of Storage </a:t>
            </a:r>
          </a:p>
          <a:p>
            <a:pPr algn="ctr"/>
            <a:r>
              <a:rPr lang="en-US" sz="4000" b="1" dirty="0"/>
              <a:t>ESL &amp;</a:t>
            </a:r>
          </a:p>
          <a:p>
            <a:pPr algn="ctr"/>
            <a:r>
              <a:rPr lang="en-US" sz="4000" b="1" dirty="0"/>
              <a:t>Education</a:t>
            </a:r>
          </a:p>
        </p:txBody>
      </p:sp>
      <p:pic>
        <p:nvPicPr>
          <p:cNvPr id="3" name="Picture 2">
            <a:extLst>
              <a:ext uri="{FF2B5EF4-FFF2-40B4-BE49-F238E27FC236}">
                <a16:creationId xmlns:a16="http://schemas.microsoft.com/office/drawing/2014/main" id="{55AC9C92-4E50-4268-9F93-A73FD91C2D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46169" y="2649074"/>
            <a:ext cx="4611156" cy="3458367"/>
          </a:xfrm>
          <a:prstGeom prst="rect">
            <a:avLst/>
          </a:prstGeom>
        </p:spPr>
      </p:pic>
      <p:sp>
        <p:nvSpPr>
          <p:cNvPr id="2" name="Date Placeholder 1">
            <a:extLst>
              <a:ext uri="{FF2B5EF4-FFF2-40B4-BE49-F238E27FC236}">
                <a16:creationId xmlns:a16="http://schemas.microsoft.com/office/drawing/2014/main" id="{D05BC317-2CEB-435E-B371-6F183BBD83BD}"/>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AC7EDF4E-2A21-47F9-8A2F-19B78386A79C}"/>
              </a:ext>
            </a:extLst>
          </p:cNvPr>
          <p:cNvSpPr>
            <a:spLocks noGrp="1"/>
          </p:cNvSpPr>
          <p:nvPr>
            <p:ph type="sldNum" sz="quarter" idx="12"/>
          </p:nvPr>
        </p:nvSpPr>
        <p:spPr/>
        <p:txBody>
          <a:bodyPr/>
          <a:lstStyle/>
          <a:p>
            <a:fld id="{DB7D5C70-EC1C-4D25-81C7-E33CDF67E839}" type="slidenum">
              <a:rPr lang="en-US" smtClean="0"/>
              <a:pPr/>
              <a:t>24</a:t>
            </a:fld>
            <a:endParaRPr lang="en-US" dirty="0"/>
          </a:p>
        </p:txBody>
      </p:sp>
    </p:spTree>
    <p:extLst>
      <p:ext uri="{BB962C8B-B14F-4D97-AF65-F5344CB8AC3E}">
        <p14:creationId xmlns:p14="http://schemas.microsoft.com/office/powerpoint/2010/main" val="511154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AA20AB-89F8-4B93-982E-18033B7ACA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493204" y="1000125"/>
            <a:ext cx="6477000" cy="4857750"/>
          </a:xfrm>
          <a:prstGeom prst="rect">
            <a:avLst/>
          </a:prstGeom>
        </p:spPr>
      </p:pic>
      <p:pic>
        <p:nvPicPr>
          <p:cNvPr id="4" name="Picture 3">
            <a:extLst>
              <a:ext uri="{FF2B5EF4-FFF2-40B4-BE49-F238E27FC236}">
                <a16:creationId xmlns:a16="http://schemas.microsoft.com/office/drawing/2014/main" id="{8B84EE92-EBDA-4B1E-A392-A11531B0ED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4323" y="1360714"/>
            <a:ext cx="4001957" cy="3984171"/>
          </a:xfrm>
          <a:prstGeom prst="rect">
            <a:avLst/>
          </a:prstGeom>
        </p:spPr>
      </p:pic>
      <p:sp>
        <p:nvSpPr>
          <p:cNvPr id="2" name="Date Placeholder 1">
            <a:extLst>
              <a:ext uri="{FF2B5EF4-FFF2-40B4-BE49-F238E27FC236}">
                <a16:creationId xmlns:a16="http://schemas.microsoft.com/office/drawing/2014/main" id="{7F4EB076-4C34-49CA-9259-BBF23CE7A1A6}"/>
              </a:ext>
            </a:extLst>
          </p:cNvPr>
          <p:cNvSpPr>
            <a:spLocks noGrp="1"/>
          </p:cNvSpPr>
          <p:nvPr>
            <p:ph type="dt" sz="half" idx="10"/>
          </p:nvPr>
        </p:nvSpPr>
        <p:spPr/>
        <p:txBody>
          <a:bodyPr/>
          <a:lstStyle/>
          <a:p>
            <a:r>
              <a:rPr lang="en-US"/>
              <a:t>6/10/2018</a:t>
            </a:r>
            <a:endParaRPr lang="en-US" dirty="0"/>
          </a:p>
        </p:txBody>
      </p:sp>
      <p:sp>
        <p:nvSpPr>
          <p:cNvPr id="5" name="Slide Number Placeholder 4">
            <a:extLst>
              <a:ext uri="{FF2B5EF4-FFF2-40B4-BE49-F238E27FC236}">
                <a16:creationId xmlns:a16="http://schemas.microsoft.com/office/drawing/2014/main" id="{86E0A17F-715C-402D-BADA-13D001C69CFF}"/>
              </a:ext>
            </a:extLst>
          </p:cNvPr>
          <p:cNvSpPr>
            <a:spLocks noGrp="1"/>
          </p:cNvSpPr>
          <p:nvPr>
            <p:ph type="sldNum" sz="quarter" idx="12"/>
          </p:nvPr>
        </p:nvSpPr>
        <p:spPr/>
        <p:txBody>
          <a:bodyPr/>
          <a:lstStyle/>
          <a:p>
            <a:fld id="{DB7D5C70-EC1C-4D25-81C7-E33CDF67E839}" type="slidenum">
              <a:rPr lang="en-US" smtClean="0"/>
              <a:pPr/>
              <a:t>25</a:t>
            </a:fld>
            <a:endParaRPr lang="en-US" dirty="0"/>
          </a:p>
        </p:txBody>
      </p:sp>
    </p:spTree>
    <p:extLst>
      <p:ext uri="{BB962C8B-B14F-4D97-AF65-F5344CB8AC3E}">
        <p14:creationId xmlns:p14="http://schemas.microsoft.com/office/powerpoint/2010/main" val="455478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836086-4D0D-4EF1-8B36-F5481E93D7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104861" y="891267"/>
            <a:ext cx="6767287" cy="5075465"/>
          </a:xfrm>
          <a:prstGeom prst="rect">
            <a:avLst/>
          </a:prstGeom>
        </p:spPr>
      </p:pic>
      <p:pic>
        <p:nvPicPr>
          <p:cNvPr id="5" name="Picture 4">
            <a:extLst>
              <a:ext uri="{FF2B5EF4-FFF2-40B4-BE49-F238E27FC236}">
                <a16:creationId xmlns:a16="http://schemas.microsoft.com/office/drawing/2014/main" id="{E5314054-6FBF-4BD3-A913-77C78EAF5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45450" y="995361"/>
            <a:ext cx="6489699" cy="4867274"/>
          </a:xfrm>
          <a:prstGeom prst="rect">
            <a:avLst/>
          </a:prstGeom>
        </p:spPr>
      </p:pic>
      <p:sp>
        <p:nvSpPr>
          <p:cNvPr id="6" name="TextBox 5">
            <a:extLst>
              <a:ext uri="{FF2B5EF4-FFF2-40B4-BE49-F238E27FC236}">
                <a16:creationId xmlns:a16="http://schemas.microsoft.com/office/drawing/2014/main" id="{B192CDBB-FA96-433B-88B4-B8FBD805FDC1}"/>
              </a:ext>
            </a:extLst>
          </p:cNvPr>
          <p:cNvSpPr txBox="1"/>
          <p:nvPr/>
        </p:nvSpPr>
        <p:spPr>
          <a:xfrm>
            <a:off x="5114925" y="1760569"/>
            <a:ext cx="1835847" cy="2215991"/>
          </a:xfrm>
          <a:prstGeom prst="rect">
            <a:avLst/>
          </a:prstGeom>
          <a:noFill/>
        </p:spPr>
        <p:txBody>
          <a:bodyPr vert="horz" wrap="square" rtlCol="0">
            <a:spAutoFit/>
          </a:bodyPr>
          <a:lstStyle/>
          <a:p>
            <a:pPr algn="ctr"/>
            <a:r>
              <a:rPr lang="en-US" sz="4600" dirty="0">
                <a:latin typeface="Bahnschrift SemiBold Condensed" panose="020B0502040204020203" pitchFamily="34" charset="0"/>
              </a:rPr>
              <a:t>Halls </a:t>
            </a:r>
          </a:p>
          <a:p>
            <a:pPr algn="ctr"/>
            <a:r>
              <a:rPr lang="en-US" sz="4600" dirty="0">
                <a:latin typeface="Bahnschrift SemiBold Condensed" panose="020B0502040204020203" pitchFamily="34" charset="0"/>
              </a:rPr>
              <a:t>Are</a:t>
            </a:r>
          </a:p>
          <a:p>
            <a:pPr algn="ctr"/>
            <a:r>
              <a:rPr lang="en-US" sz="4600" dirty="0">
                <a:latin typeface="Bahnschrift SemiBold Condensed" panose="020B0502040204020203" pitchFamily="34" charset="0"/>
              </a:rPr>
              <a:t>Filled!</a:t>
            </a:r>
          </a:p>
        </p:txBody>
      </p:sp>
      <p:sp>
        <p:nvSpPr>
          <p:cNvPr id="2" name="Date Placeholder 1">
            <a:extLst>
              <a:ext uri="{FF2B5EF4-FFF2-40B4-BE49-F238E27FC236}">
                <a16:creationId xmlns:a16="http://schemas.microsoft.com/office/drawing/2014/main" id="{2D1E1576-42D1-4E74-843F-18D7D9260641}"/>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C8BB5B8F-198E-4E56-8336-792DC90BA461}"/>
              </a:ext>
            </a:extLst>
          </p:cNvPr>
          <p:cNvSpPr>
            <a:spLocks noGrp="1"/>
          </p:cNvSpPr>
          <p:nvPr>
            <p:ph type="sldNum" sz="quarter" idx="12"/>
          </p:nvPr>
        </p:nvSpPr>
        <p:spPr/>
        <p:txBody>
          <a:bodyPr/>
          <a:lstStyle/>
          <a:p>
            <a:fld id="{DB7D5C70-EC1C-4D25-81C7-E33CDF67E839}" type="slidenum">
              <a:rPr lang="en-US" smtClean="0"/>
              <a:pPr/>
              <a:t>26</a:t>
            </a:fld>
            <a:endParaRPr lang="en-US" dirty="0"/>
          </a:p>
        </p:txBody>
      </p:sp>
    </p:spTree>
    <p:extLst>
      <p:ext uri="{BB962C8B-B14F-4D97-AF65-F5344CB8AC3E}">
        <p14:creationId xmlns:p14="http://schemas.microsoft.com/office/powerpoint/2010/main" val="3261863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C70E-1400-4FE0-946F-C624C1A71C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226380" y="963838"/>
            <a:ext cx="6622144" cy="4966608"/>
          </a:xfrm>
          <a:prstGeom prst="rect">
            <a:avLst/>
          </a:prstGeom>
        </p:spPr>
      </p:pic>
      <p:pic>
        <p:nvPicPr>
          <p:cNvPr id="5" name="Picture 4">
            <a:extLst>
              <a:ext uri="{FF2B5EF4-FFF2-40B4-BE49-F238E27FC236}">
                <a16:creationId xmlns:a16="http://schemas.microsoft.com/office/drawing/2014/main" id="{F11E2DFA-473A-4A79-B429-F7B26FC70A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83820" y="963838"/>
            <a:ext cx="6622144" cy="4966608"/>
          </a:xfrm>
          <a:prstGeom prst="rect">
            <a:avLst/>
          </a:prstGeom>
        </p:spPr>
      </p:pic>
      <p:sp>
        <p:nvSpPr>
          <p:cNvPr id="6" name="TextBox 5">
            <a:extLst>
              <a:ext uri="{FF2B5EF4-FFF2-40B4-BE49-F238E27FC236}">
                <a16:creationId xmlns:a16="http://schemas.microsoft.com/office/drawing/2014/main" id="{9E2CB9ED-00A8-405F-8152-123758CF60C9}"/>
              </a:ext>
            </a:extLst>
          </p:cNvPr>
          <p:cNvSpPr txBox="1"/>
          <p:nvPr/>
        </p:nvSpPr>
        <p:spPr>
          <a:xfrm>
            <a:off x="5165148" y="1869744"/>
            <a:ext cx="1699675" cy="2923877"/>
          </a:xfrm>
          <a:prstGeom prst="rect">
            <a:avLst/>
          </a:prstGeom>
          <a:noFill/>
        </p:spPr>
        <p:txBody>
          <a:bodyPr vert="horz" wrap="square" rtlCol="0">
            <a:spAutoFit/>
          </a:bodyPr>
          <a:lstStyle/>
          <a:p>
            <a:pPr algn="ctr"/>
            <a:r>
              <a:rPr lang="en-US" sz="4600" b="1" dirty="0">
                <a:latin typeface="Bahnschrift SemiBold Condensed" panose="020B0502040204020203" pitchFamily="34" charset="0"/>
              </a:rPr>
              <a:t>Prayer Room Full of Stuff</a:t>
            </a:r>
          </a:p>
        </p:txBody>
      </p:sp>
      <p:sp>
        <p:nvSpPr>
          <p:cNvPr id="2" name="Date Placeholder 1">
            <a:extLst>
              <a:ext uri="{FF2B5EF4-FFF2-40B4-BE49-F238E27FC236}">
                <a16:creationId xmlns:a16="http://schemas.microsoft.com/office/drawing/2014/main" id="{6788ED0C-ED47-4CE2-B27A-38C51A96CEE4}"/>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8A4CF2AE-ECB9-4A5B-8DAB-EC47299FABA5}"/>
              </a:ext>
            </a:extLst>
          </p:cNvPr>
          <p:cNvSpPr>
            <a:spLocks noGrp="1"/>
          </p:cNvSpPr>
          <p:nvPr>
            <p:ph type="sldNum" sz="quarter" idx="12"/>
          </p:nvPr>
        </p:nvSpPr>
        <p:spPr/>
        <p:txBody>
          <a:bodyPr/>
          <a:lstStyle/>
          <a:p>
            <a:fld id="{DB7D5C70-EC1C-4D25-81C7-E33CDF67E839}" type="slidenum">
              <a:rPr lang="en-US" smtClean="0"/>
              <a:pPr/>
              <a:t>27</a:t>
            </a:fld>
            <a:endParaRPr lang="en-US" dirty="0"/>
          </a:p>
        </p:txBody>
      </p:sp>
    </p:spTree>
    <p:extLst>
      <p:ext uri="{BB962C8B-B14F-4D97-AF65-F5344CB8AC3E}">
        <p14:creationId xmlns:p14="http://schemas.microsoft.com/office/powerpoint/2010/main" val="3536999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88A3F8-66A7-4215-9C6C-A655BBFED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248436" y="945696"/>
            <a:ext cx="6622143" cy="4966607"/>
          </a:xfrm>
          <a:prstGeom prst="rect">
            <a:avLst/>
          </a:prstGeom>
        </p:spPr>
      </p:pic>
      <p:pic>
        <p:nvPicPr>
          <p:cNvPr id="5" name="Picture 4">
            <a:extLst>
              <a:ext uri="{FF2B5EF4-FFF2-40B4-BE49-F238E27FC236}">
                <a16:creationId xmlns:a16="http://schemas.microsoft.com/office/drawing/2014/main" id="{52981451-B897-4D72-86D3-7A6656A545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69348" y="936624"/>
            <a:ext cx="6549572" cy="4912179"/>
          </a:xfrm>
          <a:prstGeom prst="rect">
            <a:avLst/>
          </a:prstGeom>
        </p:spPr>
      </p:pic>
      <p:sp>
        <p:nvSpPr>
          <p:cNvPr id="6" name="TextBox 5">
            <a:extLst>
              <a:ext uri="{FF2B5EF4-FFF2-40B4-BE49-F238E27FC236}">
                <a16:creationId xmlns:a16="http://schemas.microsoft.com/office/drawing/2014/main" id="{B9F2B59F-2475-4970-9D4B-F483156D0630}"/>
              </a:ext>
            </a:extLst>
          </p:cNvPr>
          <p:cNvSpPr txBox="1"/>
          <p:nvPr/>
        </p:nvSpPr>
        <p:spPr>
          <a:xfrm>
            <a:off x="5115796" y="2129053"/>
            <a:ext cx="1960408" cy="2123658"/>
          </a:xfrm>
          <a:prstGeom prst="rect">
            <a:avLst/>
          </a:prstGeom>
          <a:noFill/>
        </p:spPr>
        <p:txBody>
          <a:bodyPr vert="horz" wrap="square" rtlCol="0">
            <a:spAutoFit/>
          </a:bodyPr>
          <a:lstStyle/>
          <a:p>
            <a:pPr algn="ctr"/>
            <a:r>
              <a:rPr lang="en-US" sz="4400" b="1" dirty="0">
                <a:latin typeface="Bahnschrift SemiBold Condensed" panose="020B0502040204020203" pitchFamily="34" charset="0"/>
              </a:rPr>
              <a:t>Deacon’s Financial Office</a:t>
            </a:r>
          </a:p>
        </p:txBody>
      </p:sp>
      <p:sp>
        <p:nvSpPr>
          <p:cNvPr id="2" name="Date Placeholder 1">
            <a:extLst>
              <a:ext uri="{FF2B5EF4-FFF2-40B4-BE49-F238E27FC236}">
                <a16:creationId xmlns:a16="http://schemas.microsoft.com/office/drawing/2014/main" id="{007FFF44-D435-420A-BFB7-DD5CA988A3B6}"/>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9C234991-6566-4A76-BDD7-E183A83AD6F7}"/>
              </a:ext>
            </a:extLst>
          </p:cNvPr>
          <p:cNvSpPr>
            <a:spLocks noGrp="1"/>
          </p:cNvSpPr>
          <p:nvPr>
            <p:ph type="sldNum" sz="quarter" idx="12"/>
          </p:nvPr>
        </p:nvSpPr>
        <p:spPr/>
        <p:txBody>
          <a:bodyPr/>
          <a:lstStyle/>
          <a:p>
            <a:fld id="{DB7D5C70-EC1C-4D25-81C7-E33CDF67E839}" type="slidenum">
              <a:rPr lang="en-US" smtClean="0"/>
              <a:pPr/>
              <a:t>28</a:t>
            </a:fld>
            <a:endParaRPr lang="en-US" dirty="0"/>
          </a:p>
        </p:txBody>
      </p:sp>
    </p:spTree>
    <p:extLst>
      <p:ext uri="{BB962C8B-B14F-4D97-AF65-F5344CB8AC3E}">
        <p14:creationId xmlns:p14="http://schemas.microsoft.com/office/powerpoint/2010/main" val="1678087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5AEC0-A87F-4403-A35C-19388568A3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1401" y="87086"/>
            <a:ext cx="4977493" cy="6636657"/>
          </a:xfrm>
          <a:prstGeom prst="rect">
            <a:avLst/>
          </a:prstGeom>
        </p:spPr>
      </p:pic>
      <p:pic>
        <p:nvPicPr>
          <p:cNvPr id="5" name="Picture 4">
            <a:extLst>
              <a:ext uri="{FF2B5EF4-FFF2-40B4-BE49-F238E27FC236}">
                <a16:creationId xmlns:a16="http://schemas.microsoft.com/office/drawing/2014/main" id="{997A12E9-3035-4F79-8DB8-4BE55BF1F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10" y="87086"/>
            <a:ext cx="4977493" cy="6636657"/>
          </a:xfrm>
          <a:prstGeom prst="rect">
            <a:avLst/>
          </a:prstGeom>
        </p:spPr>
      </p:pic>
      <p:sp>
        <p:nvSpPr>
          <p:cNvPr id="6" name="TextBox 5">
            <a:extLst>
              <a:ext uri="{FF2B5EF4-FFF2-40B4-BE49-F238E27FC236}">
                <a16:creationId xmlns:a16="http://schemas.microsoft.com/office/drawing/2014/main" id="{4DE31091-1170-4FD5-AA6E-A3A6A6255B18}"/>
              </a:ext>
            </a:extLst>
          </p:cNvPr>
          <p:cNvSpPr txBox="1"/>
          <p:nvPr/>
        </p:nvSpPr>
        <p:spPr>
          <a:xfrm>
            <a:off x="5110600" y="1719619"/>
            <a:ext cx="1970801" cy="2923877"/>
          </a:xfrm>
          <a:prstGeom prst="rect">
            <a:avLst/>
          </a:prstGeom>
          <a:noFill/>
        </p:spPr>
        <p:txBody>
          <a:bodyPr vert="horz" wrap="square" rtlCol="0">
            <a:spAutoFit/>
          </a:bodyPr>
          <a:lstStyle/>
          <a:p>
            <a:pPr algn="ctr"/>
            <a:r>
              <a:rPr lang="en-US" sz="4600" b="1" dirty="0">
                <a:latin typeface="Bahnschrift SemiBold Condensed" panose="020B0502040204020203" pitchFamily="34" charset="0"/>
              </a:rPr>
              <a:t>Attic Storage in Office Building</a:t>
            </a:r>
          </a:p>
        </p:txBody>
      </p:sp>
      <p:sp>
        <p:nvSpPr>
          <p:cNvPr id="2" name="Date Placeholder 1">
            <a:extLst>
              <a:ext uri="{FF2B5EF4-FFF2-40B4-BE49-F238E27FC236}">
                <a16:creationId xmlns:a16="http://schemas.microsoft.com/office/drawing/2014/main" id="{3E0CCAE5-3BBB-453B-A053-9E9AB27213C1}"/>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05AC8443-EDFE-441F-92FE-982FB9881DF9}"/>
              </a:ext>
            </a:extLst>
          </p:cNvPr>
          <p:cNvSpPr>
            <a:spLocks noGrp="1"/>
          </p:cNvSpPr>
          <p:nvPr>
            <p:ph type="sldNum" sz="quarter" idx="12"/>
          </p:nvPr>
        </p:nvSpPr>
        <p:spPr/>
        <p:txBody>
          <a:bodyPr/>
          <a:lstStyle/>
          <a:p>
            <a:fld id="{DB7D5C70-EC1C-4D25-81C7-E33CDF67E839}" type="slidenum">
              <a:rPr lang="en-US" smtClean="0"/>
              <a:pPr/>
              <a:t>29</a:t>
            </a:fld>
            <a:endParaRPr lang="en-US" dirty="0"/>
          </a:p>
        </p:txBody>
      </p:sp>
    </p:spTree>
    <p:extLst>
      <p:ext uri="{BB962C8B-B14F-4D97-AF65-F5344CB8AC3E}">
        <p14:creationId xmlns:p14="http://schemas.microsoft.com/office/powerpoint/2010/main" val="126227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52C7-3A84-4E8F-95F2-E18B0F478AE4}"/>
              </a:ext>
            </a:extLst>
          </p:cNvPr>
          <p:cNvSpPr>
            <a:spLocks noGrp="1"/>
          </p:cNvSpPr>
          <p:nvPr>
            <p:ph type="title"/>
          </p:nvPr>
        </p:nvSpPr>
        <p:spPr/>
        <p:txBody>
          <a:bodyPr/>
          <a:lstStyle/>
          <a:p>
            <a:pPr algn="ctr"/>
            <a:r>
              <a:rPr lang="en-US" b="1" dirty="0">
                <a:latin typeface="Arial Rounded MT Bold" panose="020F0704030504030204" pitchFamily="34" charset="0"/>
              </a:rPr>
              <a:t>Church History</a:t>
            </a:r>
            <a:br>
              <a:rPr lang="en-US" b="1" dirty="0">
                <a:latin typeface="Arial Rounded MT Bold" panose="020F0704030504030204" pitchFamily="34" charset="0"/>
              </a:rPr>
            </a:br>
            <a:r>
              <a:rPr lang="en-US" b="1" dirty="0">
                <a:latin typeface="Arial Rounded MT Bold" panose="020F0704030504030204" pitchFamily="34" charset="0"/>
              </a:rPr>
              <a:t>Thomas Hayes</a:t>
            </a:r>
          </a:p>
        </p:txBody>
      </p:sp>
      <p:sp>
        <p:nvSpPr>
          <p:cNvPr id="3" name="Content Placeholder 2">
            <a:extLst>
              <a:ext uri="{FF2B5EF4-FFF2-40B4-BE49-F238E27FC236}">
                <a16:creationId xmlns:a16="http://schemas.microsoft.com/office/drawing/2014/main" id="{80981EF0-E386-48BA-8704-691B22D89E35}"/>
              </a:ext>
            </a:extLst>
          </p:cNvPr>
          <p:cNvSpPr>
            <a:spLocks noGrp="1"/>
          </p:cNvSpPr>
          <p:nvPr>
            <p:ph idx="1"/>
          </p:nvPr>
        </p:nvSpPr>
        <p:spPr>
          <a:xfrm>
            <a:off x="1513114" y="1825625"/>
            <a:ext cx="9089572" cy="4351338"/>
          </a:xfrm>
        </p:spPr>
        <p:txBody>
          <a:bodyPr>
            <a:noAutofit/>
          </a:bodyPr>
          <a:lstStyle/>
          <a:p>
            <a:r>
              <a:rPr lang="en-US" sz="3600" b="1" dirty="0"/>
              <a:t>Improvements</a:t>
            </a:r>
          </a:p>
          <a:p>
            <a:pPr lvl="1"/>
            <a:r>
              <a:rPr lang="en-US" sz="3600" b="1" dirty="0"/>
              <a:t>Farmhouse Addition</a:t>
            </a:r>
          </a:p>
          <a:p>
            <a:pPr lvl="1"/>
            <a:r>
              <a:rPr lang="en-US" sz="3600" b="1" dirty="0"/>
              <a:t>Playground</a:t>
            </a:r>
          </a:p>
          <a:p>
            <a:pPr lvl="1"/>
            <a:r>
              <a:rPr lang="en-US" sz="3600" b="1" dirty="0"/>
              <a:t>Second Floor Classrooms</a:t>
            </a:r>
          </a:p>
          <a:p>
            <a:pPr lvl="1"/>
            <a:r>
              <a:rPr lang="en-US" sz="3600" b="1" dirty="0"/>
              <a:t>Landscaping</a:t>
            </a:r>
          </a:p>
          <a:p>
            <a:pPr lvl="1"/>
            <a:r>
              <a:rPr lang="en-US" sz="3600" b="1" dirty="0"/>
              <a:t>Pavilion</a:t>
            </a:r>
          </a:p>
          <a:p>
            <a:pPr lvl="1"/>
            <a:r>
              <a:rPr lang="en-US" sz="3600" b="1" dirty="0"/>
              <a:t>Volley Ball Court</a:t>
            </a:r>
          </a:p>
          <a:p>
            <a:pPr lvl="1"/>
            <a:r>
              <a:rPr lang="en-US" sz="3600" b="1" dirty="0"/>
              <a:t>Expanded Parking Lot</a:t>
            </a:r>
          </a:p>
        </p:txBody>
      </p:sp>
      <p:pic>
        <p:nvPicPr>
          <p:cNvPr id="4" name="Picture 3">
            <a:extLst>
              <a:ext uri="{FF2B5EF4-FFF2-40B4-BE49-F238E27FC236}">
                <a16:creationId xmlns:a16="http://schemas.microsoft.com/office/drawing/2014/main" id="{CE401713-837E-4231-9601-786D7BEA80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398" y="101221"/>
            <a:ext cx="2400300" cy="1905000"/>
          </a:xfrm>
          <a:prstGeom prst="rect">
            <a:avLst/>
          </a:prstGeom>
        </p:spPr>
      </p:pic>
      <p:sp>
        <p:nvSpPr>
          <p:cNvPr id="5" name="Date Placeholder 4">
            <a:extLst>
              <a:ext uri="{FF2B5EF4-FFF2-40B4-BE49-F238E27FC236}">
                <a16:creationId xmlns:a16="http://schemas.microsoft.com/office/drawing/2014/main" id="{44188810-E8AF-49B7-9607-A5F202869DFF}"/>
              </a:ext>
            </a:extLst>
          </p:cNvPr>
          <p:cNvSpPr>
            <a:spLocks noGrp="1"/>
          </p:cNvSpPr>
          <p:nvPr>
            <p:ph type="dt" sz="half" idx="10"/>
          </p:nvPr>
        </p:nvSpPr>
        <p:spPr/>
        <p:txBody>
          <a:bodyPr/>
          <a:lstStyle/>
          <a:p>
            <a:r>
              <a:rPr lang="en-US"/>
              <a:t>6/10/2018</a:t>
            </a:r>
          </a:p>
        </p:txBody>
      </p:sp>
      <p:sp>
        <p:nvSpPr>
          <p:cNvPr id="6" name="Slide Number Placeholder 5">
            <a:extLst>
              <a:ext uri="{FF2B5EF4-FFF2-40B4-BE49-F238E27FC236}">
                <a16:creationId xmlns:a16="http://schemas.microsoft.com/office/drawing/2014/main" id="{4E8D6661-F309-4361-9571-3B2A99B1151F}"/>
              </a:ext>
            </a:extLst>
          </p:cNvPr>
          <p:cNvSpPr>
            <a:spLocks noGrp="1"/>
          </p:cNvSpPr>
          <p:nvPr>
            <p:ph type="sldNum" sz="quarter" idx="12"/>
          </p:nvPr>
        </p:nvSpPr>
        <p:spPr/>
        <p:txBody>
          <a:bodyPr/>
          <a:lstStyle/>
          <a:p>
            <a:fld id="{DB7D5C70-EC1C-4D25-81C7-E33CDF67E839}" type="slidenum">
              <a:rPr lang="en-US" smtClean="0"/>
              <a:t>3</a:t>
            </a:fld>
            <a:endParaRPr lang="en-US"/>
          </a:p>
        </p:txBody>
      </p:sp>
    </p:spTree>
    <p:extLst>
      <p:ext uri="{BB962C8B-B14F-4D97-AF65-F5344CB8AC3E}">
        <p14:creationId xmlns:p14="http://schemas.microsoft.com/office/powerpoint/2010/main" val="562516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5685F7-6105-4612-BCD1-EBD451A967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08616" y="130628"/>
            <a:ext cx="4947558" cy="6596743"/>
          </a:xfrm>
          <a:prstGeom prst="rect">
            <a:avLst/>
          </a:prstGeom>
        </p:spPr>
      </p:pic>
      <p:pic>
        <p:nvPicPr>
          <p:cNvPr id="5" name="Picture 4">
            <a:extLst>
              <a:ext uri="{FF2B5EF4-FFF2-40B4-BE49-F238E27FC236}">
                <a16:creationId xmlns:a16="http://schemas.microsoft.com/office/drawing/2014/main" id="{F35ACA5C-8A29-4201-AEB7-6CB226713B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33" y="130628"/>
            <a:ext cx="4947558" cy="6596744"/>
          </a:xfrm>
          <a:prstGeom prst="rect">
            <a:avLst/>
          </a:prstGeom>
        </p:spPr>
      </p:pic>
      <p:sp>
        <p:nvSpPr>
          <p:cNvPr id="6" name="TextBox 5">
            <a:extLst>
              <a:ext uri="{FF2B5EF4-FFF2-40B4-BE49-F238E27FC236}">
                <a16:creationId xmlns:a16="http://schemas.microsoft.com/office/drawing/2014/main" id="{D1A8F3F5-B437-40EA-BAA0-A9E6EBFA33B9}"/>
              </a:ext>
            </a:extLst>
          </p:cNvPr>
          <p:cNvSpPr txBox="1"/>
          <p:nvPr/>
        </p:nvSpPr>
        <p:spPr>
          <a:xfrm>
            <a:off x="5083384" y="1856101"/>
            <a:ext cx="2025231" cy="2123658"/>
          </a:xfrm>
          <a:prstGeom prst="rect">
            <a:avLst/>
          </a:prstGeom>
          <a:noFill/>
        </p:spPr>
        <p:txBody>
          <a:bodyPr vert="horz" wrap="square" rtlCol="0">
            <a:spAutoFit/>
          </a:bodyPr>
          <a:lstStyle/>
          <a:p>
            <a:pPr algn="ctr"/>
            <a:r>
              <a:rPr lang="en-US" sz="4400" b="1" dirty="0">
                <a:latin typeface="Bahnschrift SemiBold Condensed" panose="020B0502040204020203" pitchFamily="34" charset="0"/>
              </a:rPr>
              <a:t>Deacon’s Storage Sites</a:t>
            </a:r>
          </a:p>
        </p:txBody>
      </p:sp>
      <p:sp>
        <p:nvSpPr>
          <p:cNvPr id="2" name="Date Placeholder 1">
            <a:extLst>
              <a:ext uri="{FF2B5EF4-FFF2-40B4-BE49-F238E27FC236}">
                <a16:creationId xmlns:a16="http://schemas.microsoft.com/office/drawing/2014/main" id="{4B7D5FCB-8723-4ECC-A954-80751DE6420C}"/>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F6F9C9A0-A86D-4729-BAA0-3ECBA7B08AF0}"/>
              </a:ext>
            </a:extLst>
          </p:cNvPr>
          <p:cNvSpPr>
            <a:spLocks noGrp="1"/>
          </p:cNvSpPr>
          <p:nvPr>
            <p:ph type="sldNum" sz="quarter" idx="12"/>
          </p:nvPr>
        </p:nvSpPr>
        <p:spPr/>
        <p:txBody>
          <a:bodyPr/>
          <a:lstStyle/>
          <a:p>
            <a:fld id="{DB7D5C70-EC1C-4D25-81C7-E33CDF67E839}" type="slidenum">
              <a:rPr lang="en-US" smtClean="0"/>
              <a:pPr/>
              <a:t>30</a:t>
            </a:fld>
            <a:endParaRPr lang="en-US" dirty="0"/>
          </a:p>
        </p:txBody>
      </p:sp>
    </p:spTree>
    <p:extLst>
      <p:ext uri="{BB962C8B-B14F-4D97-AF65-F5344CB8AC3E}">
        <p14:creationId xmlns:p14="http://schemas.microsoft.com/office/powerpoint/2010/main" val="2988737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48FFC-E6D5-43C4-B458-D90A07DCB7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429947" y="1025525"/>
            <a:ext cx="6433459" cy="4825094"/>
          </a:xfrm>
          <a:prstGeom prst="rect">
            <a:avLst/>
          </a:prstGeom>
        </p:spPr>
      </p:pic>
      <p:pic>
        <p:nvPicPr>
          <p:cNvPr id="5" name="Picture 4">
            <a:extLst>
              <a:ext uri="{FF2B5EF4-FFF2-40B4-BE49-F238E27FC236}">
                <a16:creationId xmlns:a16="http://schemas.microsoft.com/office/drawing/2014/main" id="{0EA7C73D-3B2C-4874-BC54-1E706B9182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304" y="212270"/>
            <a:ext cx="4825095" cy="6433460"/>
          </a:xfrm>
          <a:prstGeom prst="rect">
            <a:avLst/>
          </a:prstGeom>
        </p:spPr>
      </p:pic>
      <p:sp>
        <p:nvSpPr>
          <p:cNvPr id="4" name="Date Placeholder 3">
            <a:extLst>
              <a:ext uri="{FF2B5EF4-FFF2-40B4-BE49-F238E27FC236}">
                <a16:creationId xmlns:a16="http://schemas.microsoft.com/office/drawing/2014/main" id="{4C5B80B4-6669-4DAB-AAF7-6A99C8E73B0F}"/>
              </a:ext>
            </a:extLst>
          </p:cNvPr>
          <p:cNvSpPr>
            <a:spLocks noGrp="1"/>
          </p:cNvSpPr>
          <p:nvPr>
            <p:ph type="dt" sz="half" idx="10"/>
          </p:nvPr>
        </p:nvSpPr>
        <p:spPr/>
        <p:txBody>
          <a:bodyPr/>
          <a:lstStyle/>
          <a:p>
            <a:r>
              <a:rPr lang="en-US"/>
              <a:t>6/10/2018</a:t>
            </a:r>
            <a:endParaRPr lang="en-US" dirty="0"/>
          </a:p>
        </p:txBody>
      </p:sp>
      <p:sp>
        <p:nvSpPr>
          <p:cNvPr id="6" name="Slide Number Placeholder 5">
            <a:extLst>
              <a:ext uri="{FF2B5EF4-FFF2-40B4-BE49-F238E27FC236}">
                <a16:creationId xmlns:a16="http://schemas.microsoft.com/office/drawing/2014/main" id="{388E32B4-A1B3-4618-AF0F-F4410F75FE7A}"/>
              </a:ext>
            </a:extLst>
          </p:cNvPr>
          <p:cNvSpPr>
            <a:spLocks noGrp="1"/>
          </p:cNvSpPr>
          <p:nvPr>
            <p:ph type="sldNum" sz="quarter" idx="12"/>
          </p:nvPr>
        </p:nvSpPr>
        <p:spPr/>
        <p:txBody>
          <a:bodyPr/>
          <a:lstStyle/>
          <a:p>
            <a:fld id="{DB7D5C70-EC1C-4D25-81C7-E33CDF67E839}" type="slidenum">
              <a:rPr lang="en-US" smtClean="0"/>
              <a:pPr/>
              <a:t>31</a:t>
            </a:fld>
            <a:endParaRPr lang="en-US" dirty="0"/>
          </a:p>
        </p:txBody>
      </p:sp>
      <p:pic>
        <p:nvPicPr>
          <p:cNvPr id="7" name="Picture 6">
            <a:extLst>
              <a:ext uri="{FF2B5EF4-FFF2-40B4-BE49-F238E27FC236}">
                <a16:creationId xmlns:a16="http://schemas.microsoft.com/office/drawing/2014/main" id="{752C75CF-709E-4706-9B03-1626A6FA99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4128" y="2170067"/>
            <a:ext cx="2383743" cy="2517866"/>
          </a:xfrm>
          <a:prstGeom prst="rect">
            <a:avLst/>
          </a:prstGeom>
        </p:spPr>
      </p:pic>
    </p:spTree>
    <p:extLst>
      <p:ext uri="{BB962C8B-B14F-4D97-AF65-F5344CB8AC3E}">
        <p14:creationId xmlns:p14="http://schemas.microsoft.com/office/powerpoint/2010/main" val="502891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78B10-7840-4E0C-891C-3229F45A16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6216" y="206834"/>
            <a:ext cx="4801961" cy="6402614"/>
          </a:xfrm>
          <a:prstGeom prst="rect">
            <a:avLst/>
          </a:prstGeom>
        </p:spPr>
      </p:pic>
      <p:sp useBgFill="1">
        <p:nvSpPr>
          <p:cNvPr id="4" name="Rectangle 3">
            <a:extLst>
              <a:ext uri="{FF2B5EF4-FFF2-40B4-BE49-F238E27FC236}">
                <a16:creationId xmlns:a16="http://schemas.microsoft.com/office/drawing/2014/main" id="{4DBF8FBE-6E25-4861-96E3-25F8B58BD7BF}"/>
              </a:ext>
            </a:extLst>
          </p:cNvPr>
          <p:cNvSpPr/>
          <p:nvPr/>
        </p:nvSpPr>
        <p:spPr>
          <a:xfrm>
            <a:off x="223823" y="1421564"/>
            <a:ext cx="6600058" cy="2585323"/>
          </a:xfrm>
          <a:prstGeom prst="rect">
            <a:avLst/>
          </a:prstGeom>
          <a:ln>
            <a:gradFill>
              <a:gsLst>
                <a:gs pos="8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lIns="91440" tIns="45720" rIns="91440" bIns="45720">
            <a:spAutoFit/>
          </a:bodyPr>
          <a:lstStyle/>
          <a:p>
            <a:pPr algn="ctr"/>
            <a:r>
              <a:rPr lang="en-US" sz="5400" b="1" dirty="0"/>
              <a:t>Inadequate</a:t>
            </a:r>
          </a:p>
          <a:p>
            <a:pPr algn="ctr"/>
            <a:r>
              <a:rPr lang="en-US" sz="5400" b="1" dirty="0"/>
              <a:t>Sunday School </a:t>
            </a:r>
            <a:br>
              <a:rPr lang="en-US" sz="5400" b="1" dirty="0"/>
            </a:br>
            <a:r>
              <a:rPr lang="en-US" sz="5400" b="1" dirty="0"/>
              <a:t>Adult Classrooms</a:t>
            </a:r>
          </a:p>
        </p:txBody>
      </p:sp>
      <p:sp>
        <p:nvSpPr>
          <p:cNvPr id="2" name="Date Placeholder 1">
            <a:extLst>
              <a:ext uri="{FF2B5EF4-FFF2-40B4-BE49-F238E27FC236}">
                <a16:creationId xmlns:a16="http://schemas.microsoft.com/office/drawing/2014/main" id="{8F73B3ED-D467-4085-9CEA-0F8A78AE743B}"/>
              </a:ext>
            </a:extLst>
          </p:cNvPr>
          <p:cNvSpPr>
            <a:spLocks noGrp="1"/>
          </p:cNvSpPr>
          <p:nvPr>
            <p:ph type="dt" sz="half" idx="10"/>
          </p:nvPr>
        </p:nvSpPr>
        <p:spPr/>
        <p:txBody>
          <a:bodyPr/>
          <a:lstStyle/>
          <a:p>
            <a:r>
              <a:rPr lang="en-US"/>
              <a:t>6/10/2018</a:t>
            </a:r>
            <a:endParaRPr lang="en-US" dirty="0"/>
          </a:p>
        </p:txBody>
      </p:sp>
      <p:sp>
        <p:nvSpPr>
          <p:cNvPr id="5" name="Slide Number Placeholder 4">
            <a:extLst>
              <a:ext uri="{FF2B5EF4-FFF2-40B4-BE49-F238E27FC236}">
                <a16:creationId xmlns:a16="http://schemas.microsoft.com/office/drawing/2014/main" id="{59C3A34F-FD74-412B-A10B-8C53653AC2D7}"/>
              </a:ext>
            </a:extLst>
          </p:cNvPr>
          <p:cNvSpPr>
            <a:spLocks noGrp="1"/>
          </p:cNvSpPr>
          <p:nvPr>
            <p:ph type="sldNum" sz="quarter" idx="12"/>
          </p:nvPr>
        </p:nvSpPr>
        <p:spPr/>
        <p:txBody>
          <a:bodyPr/>
          <a:lstStyle/>
          <a:p>
            <a:fld id="{DB7D5C70-EC1C-4D25-81C7-E33CDF67E839}" type="slidenum">
              <a:rPr lang="en-US" smtClean="0"/>
              <a:pPr/>
              <a:t>32</a:t>
            </a:fld>
            <a:endParaRPr lang="en-US" dirty="0"/>
          </a:p>
        </p:txBody>
      </p:sp>
    </p:spTree>
    <p:extLst>
      <p:ext uri="{BB962C8B-B14F-4D97-AF65-F5344CB8AC3E}">
        <p14:creationId xmlns:p14="http://schemas.microsoft.com/office/powerpoint/2010/main" val="272271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6A8F8C-CC5C-405C-A772-2F9FC57EFB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937" y="16350"/>
            <a:ext cx="1847850" cy="2466975"/>
          </a:xfrm>
          <a:prstGeom prst="rect">
            <a:avLst/>
          </a:prstGeom>
        </p:spPr>
      </p:pic>
      <p:sp>
        <p:nvSpPr>
          <p:cNvPr id="2" name="Title 1">
            <a:extLst>
              <a:ext uri="{FF2B5EF4-FFF2-40B4-BE49-F238E27FC236}">
                <a16:creationId xmlns:a16="http://schemas.microsoft.com/office/drawing/2014/main" id="{F26A6E8F-7C61-4A6B-B90D-11F4C4517031}"/>
              </a:ext>
            </a:extLst>
          </p:cNvPr>
          <p:cNvSpPr>
            <a:spLocks noGrp="1"/>
          </p:cNvSpPr>
          <p:nvPr>
            <p:ph type="title"/>
          </p:nvPr>
        </p:nvSpPr>
        <p:spPr>
          <a:xfrm>
            <a:off x="1063862" y="235780"/>
            <a:ext cx="10515600" cy="2852737"/>
          </a:xfrm>
        </p:spPr>
        <p:txBody>
          <a:bodyPr>
            <a:normAutofit/>
          </a:bodyPr>
          <a:lstStyle/>
          <a:p>
            <a:pPr algn="ctr"/>
            <a:r>
              <a:rPr lang="en-US" sz="9600" b="1" dirty="0"/>
              <a:t>Solutions!</a:t>
            </a:r>
          </a:p>
        </p:txBody>
      </p:sp>
      <p:sp>
        <p:nvSpPr>
          <p:cNvPr id="3" name="Text Placeholder 2">
            <a:extLst>
              <a:ext uri="{FF2B5EF4-FFF2-40B4-BE49-F238E27FC236}">
                <a16:creationId xmlns:a16="http://schemas.microsoft.com/office/drawing/2014/main" id="{1464998F-CF8B-4D3E-A231-BE310ACE7251}"/>
              </a:ext>
            </a:extLst>
          </p:cNvPr>
          <p:cNvSpPr>
            <a:spLocks noGrp="1"/>
          </p:cNvSpPr>
          <p:nvPr>
            <p:ph type="body" idx="1"/>
          </p:nvPr>
        </p:nvSpPr>
        <p:spPr>
          <a:xfrm>
            <a:off x="831850" y="3088517"/>
            <a:ext cx="10515600" cy="3001133"/>
          </a:xfrm>
        </p:spPr>
        <p:txBody>
          <a:bodyPr>
            <a:normAutofit fontScale="92500" lnSpcReduction="10000"/>
          </a:bodyPr>
          <a:lstStyle/>
          <a:p>
            <a:pPr algn="ctr"/>
            <a:r>
              <a:rPr lang="en-US" sz="4400" dirty="0">
                <a:solidFill>
                  <a:srgbClr val="FF0000"/>
                </a:solidFill>
              </a:rPr>
              <a:t>Presentations by:</a:t>
            </a:r>
          </a:p>
          <a:p>
            <a:pPr algn="ctr"/>
            <a:r>
              <a:rPr lang="en-US" sz="4400" dirty="0">
                <a:solidFill>
                  <a:srgbClr val="FF0000"/>
                </a:solidFill>
              </a:rPr>
              <a:t>Thomas Hayes, R.A.: Chair, Strategic Planning Committee</a:t>
            </a:r>
          </a:p>
          <a:p>
            <a:pPr algn="ctr"/>
            <a:r>
              <a:rPr lang="en-US" sz="4400" dirty="0">
                <a:solidFill>
                  <a:srgbClr val="FF0000"/>
                </a:solidFill>
              </a:rPr>
              <a:t>Matthew Smith, P.E. Member, Strategic Planning Committee</a:t>
            </a:r>
          </a:p>
          <a:p>
            <a:pPr algn="ctr"/>
            <a:endParaRPr lang="en-US" sz="4400" dirty="0">
              <a:solidFill>
                <a:srgbClr val="FF0000"/>
              </a:solidFill>
            </a:endParaRPr>
          </a:p>
        </p:txBody>
      </p:sp>
      <p:sp>
        <p:nvSpPr>
          <p:cNvPr id="5" name="Date Placeholder 4">
            <a:extLst>
              <a:ext uri="{FF2B5EF4-FFF2-40B4-BE49-F238E27FC236}">
                <a16:creationId xmlns:a16="http://schemas.microsoft.com/office/drawing/2014/main" id="{812C0D83-A720-41FC-9191-D5EBE7414B96}"/>
              </a:ext>
            </a:extLst>
          </p:cNvPr>
          <p:cNvSpPr>
            <a:spLocks noGrp="1"/>
          </p:cNvSpPr>
          <p:nvPr>
            <p:ph type="dt" sz="half" idx="10"/>
          </p:nvPr>
        </p:nvSpPr>
        <p:spPr/>
        <p:txBody>
          <a:bodyPr/>
          <a:lstStyle/>
          <a:p>
            <a:r>
              <a:rPr lang="en-US"/>
              <a:t>6/10/2018</a:t>
            </a:r>
          </a:p>
        </p:txBody>
      </p:sp>
      <p:sp>
        <p:nvSpPr>
          <p:cNvPr id="6" name="Slide Number Placeholder 5">
            <a:extLst>
              <a:ext uri="{FF2B5EF4-FFF2-40B4-BE49-F238E27FC236}">
                <a16:creationId xmlns:a16="http://schemas.microsoft.com/office/drawing/2014/main" id="{9122D60B-C1D0-4A08-B6A3-EF46A60818F5}"/>
              </a:ext>
            </a:extLst>
          </p:cNvPr>
          <p:cNvSpPr>
            <a:spLocks noGrp="1"/>
          </p:cNvSpPr>
          <p:nvPr>
            <p:ph type="sldNum" sz="quarter" idx="12"/>
          </p:nvPr>
        </p:nvSpPr>
        <p:spPr/>
        <p:txBody>
          <a:bodyPr/>
          <a:lstStyle/>
          <a:p>
            <a:fld id="{DB7D5C70-EC1C-4D25-81C7-E33CDF67E839}" type="slidenum">
              <a:rPr lang="en-US" smtClean="0"/>
              <a:t>33</a:t>
            </a:fld>
            <a:endParaRPr lang="en-US"/>
          </a:p>
        </p:txBody>
      </p:sp>
    </p:spTree>
    <p:extLst>
      <p:ext uri="{BB962C8B-B14F-4D97-AF65-F5344CB8AC3E}">
        <p14:creationId xmlns:p14="http://schemas.microsoft.com/office/powerpoint/2010/main" val="4111882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76AF7D-8127-4782-B084-7108647883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980" y="583066"/>
            <a:ext cx="3095625" cy="1476375"/>
          </a:xfrm>
          <a:prstGeom prst="rect">
            <a:avLst/>
          </a:prstGeom>
        </p:spPr>
      </p:pic>
      <p:sp>
        <p:nvSpPr>
          <p:cNvPr id="2" name="Title 1">
            <a:extLst>
              <a:ext uri="{FF2B5EF4-FFF2-40B4-BE49-F238E27FC236}">
                <a16:creationId xmlns:a16="http://schemas.microsoft.com/office/drawing/2014/main" id="{769D9BB7-2692-4E0D-93B6-6033CAEE5274}"/>
              </a:ext>
            </a:extLst>
          </p:cNvPr>
          <p:cNvSpPr>
            <a:spLocks noGrp="1"/>
          </p:cNvSpPr>
          <p:nvPr>
            <p:ph type="title"/>
          </p:nvPr>
        </p:nvSpPr>
        <p:spPr/>
        <p:txBody>
          <a:bodyPr/>
          <a:lstStyle/>
          <a:p>
            <a:pPr algn="ctr"/>
            <a:r>
              <a:rPr lang="en-US" b="1" dirty="0"/>
              <a:t>Strategic Planning Committee</a:t>
            </a:r>
            <a:br>
              <a:rPr lang="en-US" b="1" dirty="0"/>
            </a:br>
            <a:r>
              <a:rPr lang="en-US" b="1" dirty="0"/>
              <a:t>Tom Hayes</a:t>
            </a:r>
          </a:p>
        </p:txBody>
      </p:sp>
      <p:sp>
        <p:nvSpPr>
          <p:cNvPr id="3" name="Content Placeholder 2">
            <a:extLst>
              <a:ext uri="{FF2B5EF4-FFF2-40B4-BE49-F238E27FC236}">
                <a16:creationId xmlns:a16="http://schemas.microsoft.com/office/drawing/2014/main" id="{DC74B2FD-529A-48AE-8D80-B4F46DADAB4C}"/>
              </a:ext>
            </a:extLst>
          </p:cNvPr>
          <p:cNvSpPr>
            <a:spLocks noGrp="1"/>
          </p:cNvSpPr>
          <p:nvPr>
            <p:ph idx="1"/>
          </p:nvPr>
        </p:nvSpPr>
        <p:spPr>
          <a:xfrm>
            <a:off x="838200" y="1825625"/>
            <a:ext cx="10515600" cy="4667250"/>
          </a:xfrm>
        </p:spPr>
        <p:txBody>
          <a:bodyPr>
            <a:noAutofit/>
          </a:bodyPr>
          <a:lstStyle/>
          <a:p>
            <a:r>
              <a:rPr lang="en-US" sz="3200" dirty="0"/>
              <a:t>Needs recognized by the Session</a:t>
            </a:r>
          </a:p>
          <a:p>
            <a:pPr lvl="1"/>
            <a:r>
              <a:rPr lang="en-US" sz="3200" dirty="0"/>
              <a:t>Brought to the Strategic Planning Committee for possible solutions</a:t>
            </a:r>
          </a:p>
          <a:p>
            <a:r>
              <a:rPr lang="en-US" sz="3200" dirty="0"/>
              <a:t>Strategic Planning Committee met over the last 8 months</a:t>
            </a:r>
          </a:p>
          <a:p>
            <a:pPr lvl="1"/>
            <a:r>
              <a:rPr lang="en-US" sz="3200" dirty="0"/>
              <a:t>Looked at 5 different schemes</a:t>
            </a:r>
          </a:p>
          <a:p>
            <a:r>
              <a:rPr lang="en-US" sz="3200" dirty="0"/>
              <a:t>Proposal addresses all four major needs</a:t>
            </a:r>
          </a:p>
          <a:p>
            <a:pPr lvl="1"/>
            <a:r>
              <a:rPr lang="en-US" sz="3200" dirty="0"/>
              <a:t>Minimizes construction costs</a:t>
            </a:r>
          </a:p>
          <a:p>
            <a:r>
              <a:rPr lang="en-US" sz="3200" dirty="0"/>
              <a:t>Utilized a local contractor to provide preliminary pricing</a:t>
            </a:r>
          </a:p>
        </p:txBody>
      </p:sp>
      <p:sp>
        <p:nvSpPr>
          <p:cNvPr id="5" name="Date Placeholder 4">
            <a:extLst>
              <a:ext uri="{FF2B5EF4-FFF2-40B4-BE49-F238E27FC236}">
                <a16:creationId xmlns:a16="http://schemas.microsoft.com/office/drawing/2014/main" id="{44339691-CB34-4854-9BED-7AE2FAE4FFCD}"/>
              </a:ext>
            </a:extLst>
          </p:cNvPr>
          <p:cNvSpPr>
            <a:spLocks noGrp="1"/>
          </p:cNvSpPr>
          <p:nvPr>
            <p:ph type="dt" sz="half" idx="10"/>
          </p:nvPr>
        </p:nvSpPr>
        <p:spPr/>
        <p:txBody>
          <a:bodyPr/>
          <a:lstStyle/>
          <a:p>
            <a:r>
              <a:rPr lang="en-US"/>
              <a:t>6/10/2018</a:t>
            </a:r>
          </a:p>
        </p:txBody>
      </p:sp>
      <p:sp>
        <p:nvSpPr>
          <p:cNvPr id="6" name="Slide Number Placeholder 5">
            <a:extLst>
              <a:ext uri="{FF2B5EF4-FFF2-40B4-BE49-F238E27FC236}">
                <a16:creationId xmlns:a16="http://schemas.microsoft.com/office/drawing/2014/main" id="{12CB72A5-B362-41FE-BA71-7825D42AE5F3}"/>
              </a:ext>
            </a:extLst>
          </p:cNvPr>
          <p:cNvSpPr>
            <a:spLocks noGrp="1"/>
          </p:cNvSpPr>
          <p:nvPr>
            <p:ph type="sldNum" sz="quarter" idx="12"/>
          </p:nvPr>
        </p:nvSpPr>
        <p:spPr/>
        <p:txBody>
          <a:bodyPr/>
          <a:lstStyle/>
          <a:p>
            <a:fld id="{DB7D5C70-EC1C-4D25-81C7-E33CDF67E839}" type="slidenum">
              <a:rPr lang="en-US" smtClean="0"/>
              <a:t>34</a:t>
            </a:fld>
            <a:endParaRPr lang="en-US"/>
          </a:p>
        </p:txBody>
      </p:sp>
    </p:spTree>
    <p:extLst>
      <p:ext uri="{BB962C8B-B14F-4D97-AF65-F5344CB8AC3E}">
        <p14:creationId xmlns:p14="http://schemas.microsoft.com/office/powerpoint/2010/main" val="3301130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CC127-0F81-4D9C-B0AA-63D61B04D9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393"/>
            <a:ext cx="12192000" cy="6825214"/>
          </a:xfrm>
          <a:prstGeom prst="rect">
            <a:avLst/>
          </a:prstGeom>
        </p:spPr>
      </p:pic>
      <p:sp>
        <p:nvSpPr>
          <p:cNvPr id="2" name="TextBox 1">
            <a:extLst>
              <a:ext uri="{FF2B5EF4-FFF2-40B4-BE49-F238E27FC236}">
                <a16:creationId xmlns:a16="http://schemas.microsoft.com/office/drawing/2014/main" id="{A396B115-115F-4C8E-B705-170D01816BBE}"/>
              </a:ext>
            </a:extLst>
          </p:cNvPr>
          <p:cNvSpPr txBox="1"/>
          <p:nvPr/>
        </p:nvSpPr>
        <p:spPr>
          <a:xfrm>
            <a:off x="2587922" y="5400137"/>
            <a:ext cx="7070785" cy="769441"/>
          </a:xfrm>
          <a:prstGeom prst="rect">
            <a:avLst/>
          </a:prstGeom>
          <a:solidFill>
            <a:srgbClr val="FFFF00"/>
          </a:solidFill>
          <a:ln w="57150">
            <a:solidFill>
              <a:srgbClr val="FF00FF"/>
            </a:solidFill>
          </a:ln>
        </p:spPr>
        <p:txBody>
          <a:bodyPr wrap="square" rtlCol="0">
            <a:spAutoFit/>
          </a:bodyPr>
          <a:lstStyle/>
          <a:p>
            <a:r>
              <a:rPr lang="en-US" sz="4400" b="1" dirty="0"/>
              <a:t>Proposed Building Expansion</a:t>
            </a:r>
          </a:p>
        </p:txBody>
      </p:sp>
      <p:sp>
        <p:nvSpPr>
          <p:cNvPr id="3" name="Date Placeholder 2">
            <a:extLst>
              <a:ext uri="{FF2B5EF4-FFF2-40B4-BE49-F238E27FC236}">
                <a16:creationId xmlns:a16="http://schemas.microsoft.com/office/drawing/2014/main" id="{92CBEA81-BD42-4D7C-B574-22C5A98BF6EA}"/>
              </a:ext>
            </a:extLst>
          </p:cNvPr>
          <p:cNvSpPr>
            <a:spLocks noGrp="1"/>
          </p:cNvSpPr>
          <p:nvPr>
            <p:ph type="dt" sz="half" idx="10"/>
          </p:nvPr>
        </p:nvSpPr>
        <p:spPr/>
        <p:txBody>
          <a:bodyPr/>
          <a:lstStyle/>
          <a:p>
            <a:r>
              <a:rPr lang="en-US"/>
              <a:t>6/10/2018</a:t>
            </a:r>
            <a:endParaRPr lang="en-US" dirty="0"/>
          </a:p>
        </p:txBody>
      </p:sp>
      <p:sp>
        <p:nvSpPr>
          <p:cNvPr id="5" name="Slide Number Placeholder 4">
            <a:extLst>
              <a:ext uri="{FF2B5EF4-FFF2-40B4-BE49-F238E27FC236}">
                <a16:creationId xmlns:a16="http://schemas.microsoft.com/office/drawing/2014/main" id="{D613EFC4-5141-46EA-ADD4-2B24F3D28F04}"/>
              </a:ext>
            </a:extLst>
          </p:cNvPr>
          <p:cNvSpPr>
            <a:spLocks noGrp="1"/>
          </p:cNvSpPr>
          <p:nvPr>
            <p:ph type="sldNum" sz="quarter" idx="12"/>
          </p:nvPr>
        </p:nvSpPr>
        <p:spPr/>
        <p:txBody>
          <a:bodyPr/>
          <a:lstStyle/>
          <a:p>
            <a:fld id="{DB7D5C70-EC1C-4D25-81C7-E33CDF67E839}" type="slidenum">
              <a:rPr lang="en-US" smtClean="0"/>
              <a:pPr/>
              <a:t>35</a:t>
            </a:fld>
            <a:endParaRPr lang="en-US" dirty="0"/>
          </a:p>
        </p:txBody>
      </p:sp>
    </p:spTree>
    <p:extLst>
      <p:ext uri="{BB962C8B-B14F-4D97-AF65-F5344CB8AC3E}">
        <p14:creationId xmlns:p14="http://schemas.microsoft.com/office/powerpoint/2010/main" val="1363865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BF79C3-5CE5-4E91-B3AC-D1E90DDF0A82}"/>
              </a:ext>
            </a:extLst>
          </p:cNvPr>
          <p:cNvSpPr>
            <a:spLocks noGrp="1"/>
          </p:cNvSpPr>
          <p:nvPr>
            <p:ph type="title"/>
          </p:nvPr>
        </p:nvSpPr>
        <p:spPr>
          <a:xfrm>
            <a:off x="839788" y="457200"/>
            <a:ext cx="3394755" cy="1600200"/>
          </a:xfrm>
        </p:spPr>
        <p:txBody>
          <a:bodyPr>
            <a:normAutofit/>
          </a:bodyPr>
          <a:lstStyle/>
          <a:p>
            <a:pPr algn="ctr"/>
            <a:r>
              <a:rPr lang="en-US" sz="3600" b="1" dirty="0"/>
              <a:t>Proposed Expansion:</a:t>
            </a:r>
            <a:br>
              <a:rPr lang="en-US" sz="3600" b="1" dirty="0"/>
            </a:br>
            <a:r>
              <a:rPr lang="en-US" sz="3600" b="1" dirty="0"/>
              <a:t>Matthew Smith</a:t>
            </a:r>
          </a:p>
        </p:txBody>
      </p:sp>
      <p:pic>
        <p:nvPicPr>
          <p:cNvPr id="8" name="Picture Placeholder 7">
            <a:extLst>
              <a:ext uri="{FF2B5EF4-FFF2-40B4-BE49-F238E27FC236}">
                <a16:creationId xmlns:a16="http://schemas.microsoft.com/office/drawing/2014/main" id="{B94BD4D0-6991-46A2-A8B4-3381EBFEA1A6}"/>
              </a:ext>
            </a:extLst>
          </p:cNvPr>
          <p:cNvPicPr>
            <a:picLocks noGrp="1" noChangeAspect="1"/>
          </p:cNvPicPr>
          <p:nvPr>
            <p:ph type="pic" idx="1"/>
          </p:nvPr>
        </p:nvPicPr>
        <p:blipFill>
          <a:blip r:embed="rId2" cstate="email">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762581" y="-17458"/>
            <a:ext cx="4938075" cy="6875458"/>
          </a:xfrm>
        </p:spPr>
      </p:pic>
      <p:sp>
        <p:nvSpPr>
          <p:cNvPr id="6" name="Text Placeholder 5">
            <a:extLst>
              <a:ext uri="{FF2B5EF4-FFF2-40B4-BE49-F238E27FC236}">
                <a16:creationId xmlns:a16="http://schemas.microsoft.com/office/drawing/2014/main" id="{5371D398-C186-4B5C-AED1-ABFFD2CD84B7}"/>
              </a:ext>
            </a:extLst>
          </p:cNvPr>
          <p:cNvSpPr>
            <a:spLocks noGrp="1"/>
          </p:cNvSpPr>
          <p:nvPr>
            <p:ph type="body" sz="half" idx="2"/>
          </p:nvPr>
        </p:nvSpPr>
        <p:spPr>
          <a:xfrm>
            <a:off x="839788" y="2057400"/>
            <a:ext cx="3394755" cy="3811588"/>
          </a:xfrm>
        </p:spPr>
        <p:txBody>
          <a:bodyPr>
            <a:normAutofit/>
          </a:bodyPr>
          <a:lstStyle/>
          <a:p>
            <a:pPr algn="ctr"/>
            <a:endParaRPr lang="en-US" sz="3200" b="1" dirty="0"/>
          </a:p>
          <a:p>
            <a:pPr algn="ctr"/>
            <a:r>
              <a:rPr lang="en-US" sz="3200" b="1" dirty="0"/>
              <a:t>Existing Building</a:t>
            </a:r>
          </a:p>
          <a:p>
            <a:pPr algn="ctr"/>
            <a:endParaRPr lang="en-US" sz="3200" b="1" dirty="0"/>
          </a:p>
        </p:txBody>
      </p:sp>
      <p:sp>
        <p:nvSpPr>
          <p:cNvPr id="2" name="Date Placeholder 1">
            <a:extLst>
              <a:ext uri="{FF2B5EF4-FFF2-40B4-BE49-F238E27FC236}">
                <a16:creationId xmlns:a16="http://schemas.microsoft.com/office/drawing/2014/main" id="{AEDD265A-F60C-4420-9AD6-269AA3C6C07C}"/>
              </a:ext>
            </a:extLst>
          </p:cNvPr>
          <p:cNvSpPr>
            <a:spLocks noGrp="1"/>
          </p:cNvSpPr>
          <p:nvPr>
            <p:ph type="dt" sz="half" idx="10"/>
          </p:nvPr>
        </p:nvSpPr>
        <p:spPr/>
        <p:txBody>
          <a:bodyPr/>
          <a:lstStyle/>
          <a:p>
            <a:r>
              <a:rPr lang="en-US"/>
              <a:t>6/10/2018</a:t>
            </a:r>
          </a:p>
        </p:txBody>
      </p:sp>
      <p:sp>
        <p:nvSpPr>
          <p:cNvPr id="3" name="Slide Number Placeholder 2">
            <a:extLst>
              <a:ext uri="{FF2B5EF4-FFF2-40B4-BE49-F238E27FC236}">
                <a16:creationId xmlns:a16="http://schemas.microsoft.com/office/drawing/2014/main" id="{00A9D857-4621-478D-835E-EC56A9952BC3}"/>
              </a:ext>
            </a:extLst>
          </p:cNvPr>
          <p:cNvSpPr>
            <a:spLocks noGrp="1"/>
          </p:cNvSpPr>
          <p:nvPr>
            <p:ph type="sldNum" sz="quarter" idx="12"/>
          </p:nvPr>
        </p:nvSpPr>
        <p:spPr/>
        <p:txBody>
          <a:bodyPr/>
          <a:lstStyle/>
          <a:p>
            <a:fld id="{DB7D5C70-EC1C-4D25-81C7-E33CDF67E839}" type="slidenum">
              <a:rPr lang="en-US" smtClean="0"/>
              <a:t>36</a:t>
            </a:fld>
            <a:endParaRPr lang="en-US"/>
          </a:p>
        </p:txBody>
      </p:sp>
    </p:spTree>
    <p:extLst>
      <p:ext uri="{BB962C8B-B14F-4D97-AF65-F5344CB8AC3E}">
        <p14:creationId xmlns:p14="http://schemas.microsoft.com/office/powerpoint/2010/main" val="3035283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BEBA8EAE-BF5A-486C-A8C5-ECC9F3942E4B}">
                <a14:imgProps xmlns:a14="http://schemas.microsoft.com/office/drawing/2010/main">
                  <a14:imgLayer r:embed="rId3">
                    <a14:imgEffect>
                      <a14:artisticPhotocopy/>
                    </a14:imgEffect>
                    <a14:imgEffect>
                      <a14:saturation sat="4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952501" y="1"/>
            <a:ext cx="10286998" cy="6857998"/>
          </a:xfrm>
        </p:spPr>
      </p:pic>
      <p:sp>
        <p:nvSpPr>
          <p:cNvPr id="2" name="TextBox 1">
            <a:extLst>
              <a:ext uri="{FF2B5EF4-FFF2-40B4-BE49-F238E27FC236}">
                <a16:creationId xmlns:a16="http://schemas.microsoft.com/office/drawing/2014/main" id="{F62C06C2-D9D4-43A4-9F09-A68DC78D00FD}"/>
              </a:ext>
            </a:extLst>
          </p:cNvPr>
          <p:cNvSpPr txBox="1"/>
          <p:nvPr/>
        </p:nvSpPr>
        <p:spPr>
          <a:xfrm>
            <a:off x="122830" y="2210942"/>
            <a:ext cx="2265528" cy="2123658"/>
          </a:xfrm>
          <a:prstGeom prst="rect">
            <a:avLst/>
          </a:prstGeom>
          <a:solidFill>
            <a:schemeClr val="bg1"/>
          </a:solidFill>
          <a:ln>
            <a:solidFill>
              <a:srgbClr val="C00000"/>
            </a:solidFill>
          </a:ln>
        </p:spPr>
        <p:txBody>
          <a:bodyPr vert="horz" wrap="square" rtlCol="0">
            <a:spAutoFit/>
          </a:bodyPr>
          <a:lstStyle/>
          <a:p>
            <a:pPr algn="ctr"/>
            <a:r>
              <a:rPr lang="en-US" sz="4400" dirty="0">
                <a:solidFill>
                  <a:srgbClr val="FF0000"/>
                </a:solidFill>
              </a:rPr>
              <a:t>Addition Floor Plan</a:t>
            </a:r>
          </a:p>
        </p:txBody>
      </p:sp>
      <p:cxnSp>
        <p:nvCxnSpPr>
          <p:cNvPr id="6" name="Straight Arrow Connector 5">
            <a:extLst>
              <a:ext uri="{FF2B5EF4-FFF2-40B4-BE49-F238E27FC236}">
                <a16:creationId xmlns:a16="http://schemas.microsoft.com/office/drawing/2014/main" id="{137CD8BF-3701-4DFD-87F5-EED3DC78348E}"/>
              </a:ext>
            </a:extLst>
          </p:cNvPr>
          <p:cNvCxnSpPr>
            <a:cxnSpLocks/>
          </p:cNvCxnSpPr>
          <p:nvPr/>
        </p:nvCxnSpPr>
        <p:spPr>
          <a:xfrm>
            <a:off x="952501" y="4334600"/>
            <a:ext cx="5143499" cy="210104"/>
          </a:xfrm>
          <a:prstGeom prst="straightConnector1">
            <a:avLst/>
          </a:prstGeom>
          <a:ln w="136525">
            <a:solidFill>
              <a:schemeClr val="accent1">
                <a:alpha val="38000"/>
              </a:schemeClr>
            </a:solidFill>
            <a:prstDash val="dash"/>
            <a:round/>
            <a:tailEnd type="triangle"/>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8B7EA698-B3CD-4D83-8E2C-F6D1695FE66B}"/>
              </a:ext>
            </a:extLst>
          </p:cNvPr>
          <p:cNvSpPr/>
          <p:nvPr/>
        </p:nvSpPr>
        <p:spPr>
          <a:xfrm>
            <a:off x="682388" y="5199797"/>
            <a:ext cx="45719" cy="545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18816EB-2E4C-4740-8DEC-81E5FC65EED8}"/>
              </a:ext>
            </a:extLst>
          </p:cNvPr>
          <p:cNvSpPr>
            <a:spLocks noGrp="1"/>
          </p:cNvSpPr>
          <p:nvPr>
            <p:ph type="dt" sz="half" idx="10"/>
          </p:nvPr>
        </p:nvSpPr>
        <p:spPr/>
        <p:txBody>
          <a:bodyPr/>
          <a:lstStyle/>
          <a:p>
            <a:r>
              <a:rPr lang="en-US"/>
              <a:t>6/10/2018</a:t>
            </a:r>
          </a:p>
        </p:txBody>
      </p:sp>
      <p:sp>
        <p:nvSpPr>
          <p:cNvPr id="5" name="Slide Number Placeholder 4">
            <a:extLst>
              <a:ext uri="{FF2B5EF4-FFF2-40B4-BE49-F238E27FC236}">
                <a16:creationId xmlns:a16="http://schemas.microsoft.com/office/drawing/2014/main" id="{18D10B94-2EE2-47A6-8FB4-0AD4693D0129}"/>
              </a:ext>
            </a:extLst>
          </p:cNvPr>
          <p:cNvSpPr>
            <a:spLocks noGrp="1"/>
          </p:cNvSpPr>
          <p:nvPr>
            <p:ph type="sldNum" sz="quarter" idx="12"/>
          </p:nvPr>
        </p:nvSpPr>
        <p:spPr/>
        <p:txBody>
          <a:bodyPr/>
          <a:lstStyle/>
          <a:p>
            <a:fld id="{DB7D5C70-EC1C-4D25-81C7-E33CDF67E839}" type="slidenum">
              <a:rPr lang="en-US" smtClean="0"/>
              <a:t>37</a:t>
            </a:fld>
            <a:endParaRPr lang="en-US"/>
          </a:p>
        </p:txBody>
      </p:sp>
    </p:spTree>
    <p:extLst>
      <p:ext uri="{BB962C8B-B14F-4D97-AF65-F5344CB8AC3E}">
        <p14:creationId xmlns:p14="http://schemas.microsoft.com/office/powerpoint/2010/main" val="312624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6CE1-3F52-4DA5-B7A9-9BEE2C7B16D5}"/>
              </a:ext>
            </a:extLst>
          </p:cNvPr>
          <p:cNvSpPr>
            <a:spLocks noGrp="1"/>
          </p:cNvSpPr>
          <p:nvPr>
            <p:ph type="title"/>
          </p:nvPr>
        </p:nvSpPr>
        <p:spPr>
          <a:xfrm>
            <a:off x="839789" y="379563"/>
            <a:ext cx="3300890" cy="2518914"/>
          </a:xfrm>
        </p:spPr>
        <p:txBody>
          <a:bodyPr>
            <a:noAutofit/>
          </a:bodyPr>
          <a:lstStyle/>
          <a:p>
            <a:pPr algn="ctr"/>
            <a:r>
              <a:rPr lang="en-US" sz="4400" b="1" dirty="0"/>
              <a:t>Proposed Expansion:</a:t>
            </a:r>
            <a:br>
              <a:rPr lang="en-US" sz="4400" b="1" dirty="0"/>
            </a:br>
            <a:r>
              <a:rPr lang="en-US" sz="4400" b="1" dirty="0"/>
              <a:t>Matthew Smith</a:t>
            </a:r>
          </a:p>
        </p:txBody>
      </p:sp>
      <p:pic>
        <p:nvPicPr>
          <p:cNvPr id="6" name="Picture Placeholder 5">
            <a:extLst>
              <a:ext uri="{FF2B5EF4-FFF2-40B4-BE49-F238E27FC236}">
                <a16:creationId xmlns:a16="http://schemas.microsoft.com/office/drawing/2014/main" id="{8F39903C-7D3A-42FA-B4F3-D2244D7DB023}"/>
              </a:ext>
            </a:extLst>
          </p:cNvPr>
          <p:cNvPicPr>
            <a:picLocks noGrp="1" noChangeAspect="1"/>
          </p:cNvPicPr>
          <p:nvPr>
            <p:ph type="pic" idx="1"/>
          </p:nvPr>
        </p:nvPicPr>
        <p:blipFill>
          <a:blip r:embed="rId2" cstate="hq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a:stretch>
            <a:fillRect/>
          </a:stretch>
        </p:blipFill>
        <p:spPr>
          <a:xfrm>
            <a:off x="4755603" y="422695"/>
            <a:ext cx="7614667" cy="6012610"/>
          </a:xfrm>
        </p:spPr>
      </p:pic>
      <p:sp>
        <p:nvSpPr>
          <p:cNvPr id="4" name="Text Placeholder 3">
            <a:extLst>
              <a:ext uri="{FF2B5EF4-FFF2-40B4-BE49-F238E27FC236}">
                <a16:creationId xmlns:a16="http://schemas.microsoft.com/office/drawing/2014/main" id="{1900D3C1-0A2A-47D7-80B5-8A283C156140}"/>
              </a:ext>
            </a:extLst>
          </p:cNvPr>
          <p:cNvSpPr>
            <a:spLocks noGrp="1"/>
          </p:cNvSpPr>
          <p:nvPr>
            <p:ph type="body" sz="half" idx="2"/>
          </p:nvPr>
        </p:nvSpPr>
        <p:spPr>
          <a:xfrm>
            <a:off x="839788" y="2691442"/>
            <a:ext cx="3042099" cy="3177546"/>
          </a:xfrm>
        </p:spPr>
        <p:txBody>
          <a:bodyPr>
            <a:normAutofit/>
          </a:bodyPr>
          <a:lstStyle/>
          <a:p>
            <a:pPr algn="ctr"/>
            <a:endParaRPr lang="en-US" sz="3600" b="1" dirty="0"/>
          </a:p>
          <a:p>
            <a:pPr algn="ctr"/>
            <a:r>
              <a:rPr lang="en-US" sz="4000" b="1" dirty="0"/>
              <a:t>Addition</a:t>
            </a:r>
          </a:p>
        </p:txBody>
      </p:sp>
      <p:cxnSp>
        <p:nvCxnSpPr>
          <p:cNvPr id="9" name="Straight Arrow Connector 8">
            <a:extLst>
              <a:ext uri="{FF2B5EF4-FFF2-40B4-BE49-F238E27FC236}">
                <a16:creationId xmlns:a16="http://schemas.microsoft.com/office/drawing/2014/main" id="{AA60871F-951B-43FF-8B48-C93EA15852AD}"/>
              </a:ext>
            </a:extLst>
          </p:cNvPr>
          <p:cNvCxnSpPr/>
          <p:nvPr/>
        </p:nvCxnSpPr>
        <p:spPr>
          <a:xfrm flipH="1" flipV="1">
            <a:off x="4831307" y="3889612"/>
            <a:ext cx="136478" cy="177422"/>
          </a:xfrm>
          <a:prstGeom prst="straightConnector1">
            <a:avLst/>
          </a:prstGeom>
          <a:ln w="1587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4B848A4-57E9-4B8E-B335-19C241E6131B}"/>
              </a:ext>
            </a:extLst>
          </p:cNvPr>
          <p:cNvGrpSpPr/>
          <p:nvPr/>
        </p:nvGrpSpPr>
        <p:grpSpPr>
          <a:xfrm>
            <a:off x="4563685" y="1201003"/>
            <a:ext cx="6024386" cy="4979214"/>
            <a:chOff x="4563685" y="1201003"/>
            <a:chExt cx="6024386" cy="4979214"/>
          </a:xfrm>
        </p:grpSpPr>
        <p:sp>
          <p:nvSpPr>
            <p:cNvPr id="3" name="TextBox 2">
              <a:extLst>
                <a:ext uri="{FF2B5EF4-FFF2-40B4-BE49-F238E27FC236}">
                  <a16:creationId xmlns:a16="http://schemas.microsoft.com/office/drawing/2014/main" id="{FF7757E9-A6D1-4C17-8204-4B4EA0F4E0C0}"/>
                </a:ext>
              </a:extLst>
            </p:cNvPr>
            <p:cNvSpPr txBox="1"/>
            <p:nvPr/>
          </p:nvSpPr>
          <p:spPr>
            <a:xfrm>
              <a:off x="6055056" y="4619345"/>
              <a:ext cx="1078174" cy="646331"/>
            </a:xfrm>
            <a:prstGeom prst="rect">
              <a:avLst/>
            </a:prstGeom>
            <a:solidFill>
              <a:schemeClr val="bg1"/>
            </a:solidFill>
          </p:spPr>
          <p:txBody>
            <a:bodyPr wrap="square" rtlCol="0">
              <a:spAutoFit/>
            </a:bodyPr>
            <a:lstStyle/>
            <a:p>
              <a:r>
                <a:rPr lang="en-US" dirty="0"/>
                <a:t>Covered</a:t>
              </a:r>
            </a:p>
            <a:p>
              <a:pPr algn="ctr"/>
              <a:r>
                <a:rPr lang="en-US" dirty="0"/>
                <a:t>Entry</a:t>
              </a:r>
            </a:p>
          </p:txBody>
        </p:sp>
        <p:sp>
          <p:nvSpPr>
            <p:cNvPr id="5" name="TextBox 4">
              <a:extLst>
                <a:ext uri="{FF2B5EF4-FFF2-40B4-BE49-F238E27FC236}">
                  <a16:creationId xmlns:a16="http://schemas.microsoft.com/office/drawing/2014/main" id="{7EAE723F-8D8B-48E8-ABA3-7AECC8CA636A}"/>
                </a:ext>
              </a:extLst>
            </p:cNvPr>
            <p:cNvSpPr txBox="1"/>
            <p:nvPr/>
          </p:nvSpPr>
          <p:spPr>
            <a:xfrm>
              <a:off x="6016072" y="3360760"/>
              <a:ext cx="1078174" cy="369332"/>
            </a:xfrm>
            <a:prstGeom prst="rect">
              <a:avLst/>
            </a:prstGeom>
            <a:solidFill>
              <a:schemeClr val="bg1"/>
            </a:solidFill>
          </p:spPr>
          <p:txBody>
            <a:bodyPr wrap="square" rtlCol="0">
              <a:spAutoFit/>
            </a:bodyPr>
            <a:lstStyle/>
            <a:p>
              <a:r>
                <a:rPr lang="en-US" dirty="0"/>
                <a:t>Vestibule</a:t>
              </a:r>
            </a:p>
          </p:txBody>
        </p:sp>
        <p:sp>
          <p:nvSpPr>
            <p:cNvPr id="7" name="TextBox 6">
              <a:extLst>
                <a:ext uri="{FF2B5EF4-FFF2-40B4-BE49-F238E27FC236}">
                  <a16:creationId xmlns:a16="http://schemas.microsoft.com/office/drawing/2014/main" id="{23852501-AC46-4637-905C-74E180307203}"/>
                </a:ext>
              </a:extLst>
            </p:cNvPr>
            <p:cNvSpPr txBox="1"/>
            <p:nvPr/>
          </p:nvSpPr>
          <p:spPr>
            <a:xfrm>
              <a:off x="4577333" y="4067034"/>
              <a:ext cx="1247670" cy="646331"/>
            </a:xfrm>
            <a:prstGeom prst="rect">
              <a:avLst/>
            </a:prstGeom>
            <a:solidFill>
              <a:schemeClr val="bg1"/>
            </a:solidFill>
          </p:spPr>
          <p:txBody>
            <a:bodyPr wrap="square" rtlCol="0">
              <a:spAutoFit/>
            </a:bodyPr>
            <a:lstStyle/>
            <a:p>
              <a:r>
                <a:rPr lang="en-US" dirty="0"/>
                <a:t>Connecting</a:t>
              </a:r>
            </a:p>
            <a:p>
              <a:r>
                <a:rPr lang="en-US" dirty="0"/>
                <a:t>Canopy</a:t>
              </a:r>
            </a:p>
          </p:txBody>
        </p:sp>
        <p:sp>
          <p:nvSpPr>
            <p:cNvPr id="10" name="TextBox 9">
              <a:extLst>
                <a:ext uri="{FF2B5EF4-FFF2-40B4-BE49-F238E27FC236}">
                  <a16:creationId xmlns:a16="http://schemas.microsoft.com/office/drawing/2014/main" id="{2E259839-A426-4818-AF1C-EC191253D562}"/>
                </a:ext>
              </a:extLst>
            </p:cNvPr>
            <p:cNvSpPr txBox="1"/>
            <p:nvPr/>
          </p:nvSpPr>
          <p:spPr>
            <a:xfrm>
              <a:off x="8701427" y="2967335"/>
              <a:ext cx="1078174" cy="646331"/>
            </a:xfrm>
            <a:prstGeom prst="rect">
              <a:avLst/>
            </a:prstGeom>
            <a:solidFill>
              <a:schemeClr val="bg1"/>
            </a:solidFill>
          </p:spPr>
          <p:txBody>
            <a:bodyPr wrap="square" rtlCol="0">
              <a:spAutoFit/>
            </a:bodyPr>
            <a:lstStyle/>
            <a:p>
              <a:pPr algn="ctr"/>
              <a:r>
                <a:rPr lang="en-US" dirty="0"/>
                <a:t>Warming</a:t>
              </a:r>
            </a:p>
            <a:p>
              <a:pPr algn="ctr"/>
              <a:r>
                <a:rPr lang="en-US" dirty="0"/>
                <a:t>Kitchen</a:t>
              </a:r>
            </a:p>
          </p:txBody>
        </p:sp>
        <p:sp>
          <p:nvSpPr>
            <p:cNvPr id="11" name="TextBox 10">
              <a:extLst>
                <a:ext uri="{FF2B5EF4-FFF2-40B4-BE49-F238E27FC236}">
                  <a16:creationId xmlns:a16="http://schemas.microsoft.com/office/drawing/2014/main" id="{99E4F1B1-5822-4708-9468-731B101406F8}"/>
                </a:ext>
              </a:extLst>
            </p:cNvPr>
            <p:cNvSpPr txBox="1"/>
            <p:nvPr/>
          </p:nvSpPr>
          <p:spPr>
            <a:xfrm>
              <a:off x="7461876" y="1201003"/>
              <a:ext cx="3126195" cy="307777"/>
            </a:xfrm>
            <a:prstGeom prst="rect">
              <a:avLst/>
            </a:prstGeom>
            <a:solidFill>
              <a:schemeClr val="bg1"/>
            </a:solidFill>
          </p:spPr>
          <p:txBody>
            <a:bodyPr wrap="square" rtlCol="0">
              <a:spAutoFit/>
            </a:bodyPr>
            <a:lstStyle/>
            <a:p>
              <a:r>
                <a:rPr lang="en-US" sz="1400" dirty="0"/>
                <a:t>Fellowship Hall/ Multi-Purpose Room</a:t>
              </a:r>
            </a:p>
          </p:txBody>
        </p:sp>
        <p:sp>
          <p:nvSpPr>
            <p:cNvPr id="12" name="TextBox 11">
              <a:extLst>
                <a:ext uri="{FF2B5EF4-FFF2-40B4-BE49-F238E27FC236}">
                  <a16:creationId xmlns:a16="http://schemas.microsoft.com/office/drawing/2014/main" id="{ACBDB067-2D1C-4234-9E18-30F60CB31EF7}"/>
                </a:ext>
              </a:extLst>
            </p:cNvPr>
            <p:cNvSpPr txBox="1"/>
            <p:nvPr/>
          </p:nvSpPr>
          <p:spPr>
            <a:xfrm>
              <a:off x="5868535" y="5656997"/>
              <a:ext cx="1337481" cy="523220"/>
            </a:xfrm>
            <a:prstGeom prst="rect">
              <a:avLst/>
            </a:prstGeom>
            <a:solidFill>
              <a:schemeClr val="bg1"/>
            </a:solidFill>
          </p:spPr>
          <p:txBody>
            <a:bodyPr wrap="square" rtlCol="0">
              <a:spAutoFit/>
            </a:bodyPr>
            <a:lstStyle/>
            <a:p>
              <a:pPr algn="ctr"/>
              <a:r>
                <a:rPr lang="en-US" sz="1400" dirty="0"/>
                <a:t>New Concrete Walk</a:t>
              </a:r>
            </a:p>
          </p:txBody>
        </p:sp>
        <p:sp>
          <p:nvSpPr>
            <p:cNvPr id="15" name="TextBox 14">
              <a:extLst>
                <a:ext uri="{FF2B5EF4-FFF2-40B4-BE49-F238E27FC236}">
                  <a16:creationId xmlns:a16="http://schemas.microsoft.com/office/drawing/2014/main" id="{BFD1E23C-7AE8-48A7-971F-27F789F514EC}"/>
                </a:ext>
              </a:extLst>
            </p:cNvPr>
            <p:cNvSpPr txBox="1"/>
            <p:nvPr/>
          </p:nvSpPr>
          <p:spPr>
            <a:xfrm>
              <a:off x="7670042" y="4713365"/>
              <a:ext cx="1282889" cy="369332"/>
            </a:xfrm>
            <a:prstGeom prst="rect">
              <a:avLst/>
            </a:prstGeom>
            <a:noFill/>
          </p:spPr>
          <p:txBody>
            <a:bodyPr wrap="square" rtlCol="0">
              <a:spAutoFit/>
            </a:bodyPr>
            <a:lstStyle/>
            <a:p>
              <a:r>
                <a:rPr lang="en-US" dirty="0"/>
                <a:t>Bathrooms</a:t>
              </a:r>
            </a:p>
          </p:txBody>
        </p:sp>
        <p:cxnSp>
          <p:nvCxnSpPr>
            <p:cNvPr id="17" name="Straight Arrow Connector 16">
              <a:extLst>
                <a:ext uri="{FF2B5EF4-FFF2-40B4-BE49-F238E27FC236}">
                  <a16:creationId xmlns:a16="http://schemas.microsoft.com/office/drawing/2014/main" id="{AC93A1AB-0108-43CF-A408-27E2A30B00D4}"/>
                </a:ext>
              </a:extLst>
            </p:cNvPr>
            <p:cNvCxnSpPr>
              <a:cxnSpLocks/>
            </p:cNvCxnSpPr>
            <p:nvPr/>
          </p:nvCxnSpPr>
          <p:spPr>
            <a:xfrm flipH="1" flipV="1">
              <a:off x="7779224" y="3794078"/>
              <a:ext cx="274320" cy="919288"/>
            </a:xfrm>
            <a:prstGeom prst="straightConnector1">
              <a:avLst/>
            </a:prstGeom>
            <a:ln w="19050">
              <a:headEnd w="lg" len="lg"/>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2704946-C41C-4B41-8FFA-D6A01FC54396}"/>
                </a:ext>
              </a:extLst>
            </p:cNvPr>
            <p:cNvSpPr txBox="1"/>
            <p:nvPr/>
          </p:nvSpPr>
          <p:spPr>
            <a:xfrm>
              <a:off x="7830368" y="2292822"/>
              <a:ext cx="1843307" cy="369332"/>
            </a:xfrm>
            <a:prstGeom prst="rect">
              <a:avLst/>
            </a:prstGeom>
            <a:solidFill>
              <a:schemeClr val="bg1"/>
            </a:solidFill>
          </p:spPr>
          <p:txBody>
            <a:bodyPr wrap="square" rtlCol="0">
              <a:spAutoFit/>
            </a:bodyPr>
            <a:lstStyle/>
            <a:p>
              <a:r>
                <a:rPr lang="en-US" dirty="0"/>
                <a:t>Occupancy = 255</a:t>
              </a:r>
            </a:p>
          </p:txBody>
        </p:sp>
        <p:sp>
          <p:nvSpPr>
            <p:cNvPr id="20" name="TextBox 19">
              <a:extLst>
                <a:ext uri="{FF2B5EF4-FFF2-40B4-BE49-F238E27FC236}">
                  <a16:creationId xmlns:a16="http://schemas.microsoft.com/office/drawing/2014/main" id="{C13A340B-568F-4CA1-BB75-5682F0E86045}"/>
                </a:ext>
              </a:extLst>
            </p:cNvPr>
            <p:cNvSpPr txBox="1"/>
            <p:nvPr/>
          </p:nvSpPr>
          <p:spPr>
            <a:xfrm>
              <a:off x="4563685" y="5656997"/>
              <a:ext cx="1247670" cy="369332"/>
            </a:xfrm>
            <a:prstGeom prst="rect">
              <a:avLst/>
            </a:prstGeom>
            <a:solidFill>
              <a:schemeClr val="bg1"/>
            </a:solidFill>
          </p:spPr>
          <p:txBody>
            <a:bodyPr wrap="square" rtlCol="0">
              <a:spAutoFit/>
            </a:bodyPr>
            <a:lstStyle/>
            <a:p>
              <a:r>
                <a:rPr lang="en-US" dirty="0"/>
                <a:t>Landscape</a:t>
              </a:r>
            </a:p>
          </p:txBody>
        </p:sp>
      </p:grpSp>
      <p:sp>
        <p:nvSpPr>
          <p:cNvPr id="8" name="Date Placeholder 7">
            <a:extLst>
              <a:ext uri="{FF2B5EF4-FFF2-40B4-BE49-F238E27FC236}">
                <a16:creationId xmlns:a16="http://schemas.microsoft.com/office/drawing/2014/main" id="{EB1F69DB-0F98-41D0-B73F-B9EA6D0A4705}"/>
              </a:ext>
            </a:extLst>
          </p:cNvPr>
          <p:cNvSpPr>
            <a:spLocks noGrp="1"/>
          </p:cNvSpPr>
          <p:nvPr>
            <p:ph type="dt" sz="half" idx="10"/>
          </p:nvPr>
        </p:nvSpPr>
        <p:spPr/>
        <p:txBody>
          <a:bodyPr/>
          <a:lstStyle/>
          <a:p>
            <a:r>
              <a:rPr lang="en-US"/>
              <a:t>6/10/2018</a:t>
            </a:r>
          </a:p>
        </p:txBody>
      </p:sp>
      <p:sp>
        <p:nvSpPr>
          <p:cNvPr id="13" name="Slide Number Placeholder 12">
            <a:extLst>
              <a:ext uri="{FF2B5EF4-FFF2-40B4-BE49-F238E27FC236}">
                <a16:creationId xmlns:a16="http://schemas.microsoft.com/office/drawing/2014/main" id="{2689A3B2-FA85-4BFD-BAF6-020686CC4967}"/>
              </a:ext>
            </a:extLst>
          </p:cNvPr>
          <p:cNvSpPr>
            <a:spLocks noGrp="1"/>
          </p:cNvSpPr>
          <p:nvPr>
            <p:ph type="sldNum" sz="quarter" idx="12"/>
          </p:nvPr>
        </p:nvSpPr>
        <p:spPr/>
        <p:txBody>
          <a:bodyPr/>
          <a:lstStyle/>
          <a:p>
            <a:fld id="{DB7D5C70-EC1C-4D25-81C7-E33CDF67E839}" type="slidenum">
              <a:rPr lang="en-US" smtClean="0"/>
              <a:t>38</a:t>
            </a:fld>
            <a:endParaRPr lang="en-US"/>
          </a:p>
        </p:txBody>
      </p:sp>
    </p:spTree>
    <p:extLst>
      <p:ext uri="{BB962C8B-B14F-4D97-AF65-F5344CB8AC3E}">
        <p14:creationId xmlns:p14="http://schemas.microsoft.com/office/powerpoint/2010/main" val="3727982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384E82-A46D-42F0-9618-8310999433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0629" y="0"/>
            <a:ext cx="8690741" cy="6858000"/>
          </a:xfrm>
          <a:prstGeom prst="rect">
            <a:avLst/>
          </a:prstGeom>
        </p:spPr>
      </p:pic>
      <p:sp>
        <p:nvSpPr>
          <p:cNvPr id="2" name="Date Placeholder 1">
            <a:extLst>
              <a:ext uri="{FF2B5EF4-FFF2-40B4-BE49-F238E27FC236}">
                <a16:creationId xmlns:a16="http://schemas.microsoft.com/office/drawing/2014/main" id="{72E0F299-7264-4443-A91D-F96D0BA56254}"/>
              </a:ext>
            </a:extLst>
          </p:cNvPr>
          <p:cNvSpPr>
            <a:spLocks noGrp="1"/>
          </p:cNvSpPr>
          <p:nvPr>
            <p:ph type="dt" sz="half" idx="10"/>
          </p:nvPr>
        </p:nvSpPr>
        <p:spPr/>
        <p:txBody>
          <a:bodyPr/>
          <a:lstStyle/>
          <a:p>
            <a:r>
              <a:rPr lang="en-US"/>
              <a:t>6/10/2018</a:t>
            </a:r>
            <a:endParaRPr lang="en-US" dirty="0"/>
          </a:p>
        </p:txBody>
      </p:sp>
      <p:sp>
        <p:nvSpPr>
          <p:cNvPr id="3" name="Slide Number Placeholder 2">
            <a:extLst>
              <a:ext uri="{FF2B5EF4-FFF2-40B4-BE49-F238E27FC236}">
                <a16:creationId xmlns:a16="http://schemas.microsoft.com/office/drawing/2014/main" id="{C6BEE8D0-8C56-42C5-BF04-211F51B8EE36}"/>
              </a:ext>
            </a:extLst>
          </p:cNvPr>
          <p:cNvSpPr>
            <a:spLocks noGrp="1"/>
          </p:cNvSpPr>
          <p:nvPr>
            <p:ph type="sldNum" sz="quarter" idx="12"/>
          </p:nvPr>
        </p:nvSpPr>
        <p:spPr/>
        <p:txBody>
          <a:bodyPr/>
          <a:lstStyle/>
          <a:p>
            <a:fld id="{DB7D5C70-EC1C-4D25-81C7-E33CDF67E839}" type="slidenum">
              <a:rPr lang="en-US" smtClean="0"/>
              <a:pPr/>
              <a:t>39</a:t>
            </a:fld>
            <a:endParaRPr lang="en-US" dirty="0"/>
          </a:p>
        </p:txBody>
      </p:sp>
    </p:spTree>
    <p:extLst>
      <p:ext uri="{BB962C8B-B14F-4D97-AF65-F5344CB8AC3E}">
        <p14:creationId xmlns:p14="http://schemas.microsoft.com/office/powerpoint/2010/main" val="2644629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D90C61-3965-416D-A3F7-AF8C8EF86691}"/>
              </a:ext>
            </a:extLst>
          </p:cNvPr>
          <p:cNvSpPr/>
          <p:nvPr/>
        </p:nvSpPr>
        <p:spPr>
          <a:xfrm>
            <a:off x="416859" y="658904"/>
            <a:ext cx="11241741" cy="5478423"/>
          </a:xfrm>
          <a:prstGeom prst="rect">
            <a:avLst/>
          </a:prstGeom>
          <a:solidFill>
            <a:schemeClr val="accent4">
              <a:lumMod val="60000"/>
              <a:lumOff val="40000"/>
            </a:schemeClr>
          </a:solidFill>
          <a:ln>
            <a:solidFill>
              <a:schemeClr val="tx1"/>
            </a:solidFill>
          </a:ln>
          <a:effectLst>
            <a:glow rad="228600">
              <a:schemeClr val="accent4">
                <a:satMod val="175000"/>
                <a:alpha val="40000"/>
              </a:schemeClr>
            </a:glow>
            <a:innerShdw blurRad="63500" dist="50800" dir="2700000">
              <a:prstClr val="black">
                <a:alpha val="50000"/>
              </a:prstClr>
            </a:innerShdw>
          </a:effectLst>
          <a:scene3d>
            <a:camera prst="orthographicFront"/>
            <a:lightRig rig="threePt" dir="t"/>
          </a:scene3d>
          <a:sp3d>
            <a:bevelT w="165100" prst="coolSlant"/>
          </a:sp3d>
        </p:spPr>
        <p:txBody>
          <a:bodyPr wrap="square" lIns="91440" tIns="45720" rIns="91440" bIns="45720">
            <a:spAutoFit/>
          </a:bodyPr>
          <a:lstStyle/>
          <a:p>
            <a:pPr algn="ctr"/>
            <a:r>
              <a:rPr lang="en-US" sz="17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No Current Debt!</a:t>
            </a:r>
          </a:p>
        </p:txBody>
      </p:sp>
      <p:sp>
        <p:nvSpPr>
          <p:cNvPr id="2" name="Date Placeholder 1">
            <a:extLst>
              <a:ext uri="{FF2B5EF4-FFF2-40B4-BE49-F238E27FC236}">
                <a16:creationId xmlns:a16="http://schemas.microsoft.com/office/drawing/2014/main" id="{AD1EB3BF-A471-41C1-8843-1C402EDA52C9}"/>
              </a:ext>
            </a:extLst>
          </p:cNvPr>
          <p:cNvSpPr>
            <a:spLocks noGrp="1"/>
          </p:cNvSpPr>
          <p:nvPr>
            <p:ph type="dt" sz="half" idx="10"/>
          </p:nvPr>
        </p:nvSpPr>
        <p:spPr/>
        <p:txBody>
          <a:bodyPr/>
          <a:lstStyle/>
          <a:p>
            <a:r>
              <a:rPr lang="en-US"/>
              <a:t>6/10/2018</a:t>
            </a:r>
            <a:endParaRPr lang="en-US" dirty="0"/>
          </a:p>
        </p:txBody>
      </p:sp>
      <p:sp>
        <p:nvSpPr>
          <p:cNvPr id="3" name="Slide Number Placeholder 2">
            <a:extLst>
              <a:ext uri="{FF2B5EF4-FFF2-40B4-BE49-F238E27FC236}">
                <a16:creationId xmlns:a16="http://schemas.microsoft.com/office/drawing/2014/main" id="{6B4409C0-2D2F-40BF-B6F1-CBD1EE54FD66}"/>
              </a:ext>
            </a:extLst>
          </p:cNvPr>
          <p:cNvSpPr>
            <a:spLocks noGrp="1"/>
          </p:cNvSpPr>
          <p:nvPr>
            <p:ph type="sldNum" sz="quarter" idx="12"/>
          </p:nvPr>
        </p:nvSpPr>
        <p:spPr/>
        <p:txBody>
          <a:bodyPr/>
          <a:lstStyle/>
          <a:p>
            <a:fld id="{DB7D5C70-EC1C-4D25-81C7-E33CDF67E839}" type="slidenum">
              <a:rPr lang="en-US" smtClean="0"/>
              <a:pPr/>
              <a:t>4</a:t>
            </a:fld>
            <a:endParaRPr lang="en-US" dirty="0"/>
          </a:p>
        </p:txBody>
      </p:sp>
    </p:spTree>
    <p:extLst>
      <p:ext uri="{BB962C8B-B14F-4D97-AF65-F5344CB8AC3E}">
        <p14:creationId xmlns:p14="http://schemas.microsoft.com/office/powerpoint/2010/main" val="32206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5">
            <a:extLst>
              <a:ext uri="{FF2B5EF4-FFF2-40B4-BE49-F238E27FC236}">
                <a16:creationId xmlns:a16="http://schemas.microsoft.com/office/drawing/2014/main" id="{3DD1102E-1135-4907-BE1F-B1377CDFC71E}"/>
              </a:ext>
            </a:extLst>
          </p:cNvPr>
          <p:cNvPicPr>
            <a:picLocks noChangeAspect="1"/>
          </p:cNvPicPr>
          <p:nvPr/>
        </p:nvPicPr>
        <p:blipFill>
          <a:blip r:embed="rId2" cstate="hqprint">
            <a:duotone>
              <a:prstClr val="black"/>
              <a:srgbClr val="E0C2B8">
                <a:tint val="45000"/>
                <a:satMod val="400000"/>
              </a:srgbClr>
            </a:duotone>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a:stretch>
            <a:fillRect/>
          </a:stretch>
        </p:blipFill>
        <p:spPr>
          <a:xfrm>
            <a:off x="4605475" y="449991"/>
            <a:ext cx="7614667" cy="6012610"/>
          </a:xfrm>
          <a:prstGeom prst="rect">
            <a:avLst/>
          </a:prstGeom>
        </p:spPr>
      </p:pic>
      <p:grpSp>
        <p:nvGrpSpPr>
          <p:cNvPr id="7" name="Group 6">
            <a:extLst>
              <a:ext uri="{FF2B5EF4-FFF2-40B4-BE49-F238E27FC236}">
                <a16:creationId xmlns:a16="http://schemas.microsoft.com/office/drawing/2014/main" id="{D0DFD8EE-1252-408F-9BCC-1F4CE42C3E5D}"/>
              </a:ext>
            </a:extLst>
          </p:cNvPr>
          <p:cNvGrpSpPr/>
          <p:nvPr/>
        </p:nvGrpSpPr>
        <p:grpSpPr>
          <a:xfrm>
            <a:off x="4563685" y="1201003"/>
            <a:ext cx="6024386" cy="4979214"/>
            <a:chOff x="4563685" y="1201003"/>
            <a:chExt cx="6024386" cy="4979214"/>
          </a:xfrm>
        </p:grpSpPr>
        <p:sp>
          <p:nvSpPr>
            <p:cNvPr id="8" name="TextBox 7">
              <a:extLst>
                <a:ext uri="{FF2B5EF4-FFF2-40B4-BE49-F238E27FC236}">
                  <a16:creationId xmlns:a16="http://schemas.microsoft.com/office/drawing/2014/main" id="{57395920-CD4A-4608-A35A-5ADF3B0370AC}"/>
                </a:ext>
              </a:extLst>
            </p:cNvPr>
            <p:cNvSpPr txBox="1"/>
            <p:nvPr/>
          </p:nvSpPr>
          <p:spPr>
            <a:xfrm>
              <a:off x="6055056" y="4619345"/>
              <a:ext cx="1078174" cy="646331"/>
            </a:xfrm>
            <a:prstGeom prst="rect">
              <a:avLst/>
            </a:prstGeom>
            <a:solidFill>
              <a:schemeClr val="bg1"/>
            </a:solidFill>
          </p:spPr>
          <p:txBody>
            <a:bodyPr wrap="square" rtlCol="0">
              <a:spAutoFit/>
            </a:bodyPr>
            <a:lstStyle/>
            <a:p>
              <a:r>
                <a:rPr lang="en-US" dirty="0"/>
                <a:t>Covered</a:t>
              </a:r>
            </a:p>
            <a:p>
              <a:pPr algn="ctr"/>
              <a:r>
                <a:rPr lang="en-US" dirty="0"/>
                <a:t>Entry</a:t>
              </a:r>
            </a:p>
          </p:txBody>
        </p:sp>
        <p:sp>
          <p:nvSpPr>
            <p:cNvPr id="9" name="TextBox 8">
              <a:extLst>
                <a:ext uri="{FF2B5EF4-FFF2-40B4-BE49-F238E27FC236}">
                  <a16:creationId xmlns:a16="http://schemas.microsoft.com/office/drawing/2014/main" id="{3CD22BFD-0609-4861-9086-8D17DE95B527}"/>
                </a:ext>
              </a:extLst>
            </p:cNvPr>
            <p:cNvSpPr txBox="1"/>
            <p:nvPr/>
          </p:nvSpPr>
          <p:spPr>
            <a:xfrm>
              <a:off x="6016072" y="3360760"/>
              <a:ext cx="1078174" cy="369332"/>
            </a:xfrm>
            <a:prstGeom prst="rect">
              <a:avLst/>
            </a:prstGeom>
            <a:solidFill>
              <a:schemeClr val="bg1"/>
            </a:solidFill>
          </p:spPr>
          <p:txBody>
            <a:bodyPr wrap="square" rtlCol="0">
              <a:spAutoFit/>
            </a:bodyPr>
            <a:lstStyle/>
            <a:p>
              <a:r>
                <a:rPr lang="en-US" dirty="0"/>
                <a:t>Vestibule</a:t>
              </a:r>
            </a:p>
          </p:txBody>
        </p:sp>
        <p:sp>
          <p:nvSpPr>
            <p:cNvPr id="10" name="TextBox 9">
              <a:extLst>
                <a:ext uri="{FF2B5EF4-FFF2-40B4-BE49-F238E27FC236}">
                  <a16:creationId xmlns:a16="http://schemas.microsoft.com/office/drawing/2014/main" id="{6EA6E348-2818-4A19-AA83-94D7CB1A9101}"/>
                </a:ext>
              </a:extLst>
            </p:cNvPr>
            <p:cNvSpPr txBox="1"/>
            <p:nvPr/>
          </p:nvSpPr>
          <p:spPr>
            <a:xfrm>
              <a:off x="4577333" y="4067034"/>
              <a:ext cx="1247670" cy="646331"/>
            </a:xfrm>
            <a:prstGeom prst="rect">
              <a:avLst/>
            </a:prstGeom>
            <a:solidFill>
              <a:schemeClr val="bg1"/>
            </a:solidFill>
          </p:spPr>
          <p:txBody>
            <a:bodyPr wrap="square" rtlCol="0">
              <a:spAutoFit/>
            </a:bodyPr>
            <a:lstStyle/>
            <a:p>
              <a:r>
                <a:rPr lang="en-US" dirty="0"/>
                <a:t>Connecting</a:t>
              </a:r>
            </a:p>
            <a:p>
              <a:r>
                <a:rPr lang="en-US" dirty="0"/>
                <a:t>Canopy</a:t>
              </a:r>
            </a:p>
          </p:txBody>
        </p:sp>
        <p:sp>
          <p:nvSpPr>
            <p:cNvPr id="11" name="TextBox 10">
              <a:extLst>
                <a:ext uri="{FF2B5EF4-FFF2-40B4-BE49-F238E27FC236}">
                  <a16:creationId xmlns:a16="http://schemas.microsoft.com/office/drawing/2014/main" id="{E6366E7A-6D2C-4AAA-A07C-F66AE5D651F6}"/>
                </a:ext>
              </a:extLst>
            </p:cNvPr>
            <p:cNvSpPr txBox="1"/>
            <p:nvPr/>
          </p:nvSpPr>
          <p:spPr>
            <a:xfrm>
              <a:off x="8701427" y="2967335"/>
              <a:ext cx="1078174" cy="646331"/>
            </a:xfrm>
            <a:prstGeom prst="rect">
              <a:avLst/>
            </a:prstGeom>
            <a:solidFill>
              <a:schemeClr val="bg1"/>
            </a:solidFill>
          </p:spPr>
          <p:txBody>
            <a:bodyPr wrap="square" rtlCol="0">
              <a:spAutoFit/>
            </a:bodyPr>
            <a:lstStyle/>
            <a:p>
              <a:pPr algn="ctr"/>
              <a:r>
                <a:rPr lang="en-US" dirty="0"/>
                <a:t>Warming</a:t>
              </a:r>
            </a:p>
            <a:p>
              <a:pPr algn="ctr"/>
              <a:r>
                <a:rPr lang="en-US" dirty="0"/>
                <a:t>Kitchen</a:t>
              </a:r>
            </a:p>
          </p:txBody>
        </p:sp>
        <p:sp>
          <p:nvSpPr>
            <p:cNvPr id="12" name="TextBox 11">
              <a:extLst>
                <a:ext uri="{FF2B5EF4-FFF2-40B4-BE49-F238E27FC236}">
                  <a16:creationId xmlns:a16="http://schemas.microsoft.com/office/drawing/2014/main" id="{A3D63EC3-41CF-46D6-8E84-894E4F622FFB}"/>
                </a:ext>
              </a:extLst>
            </p:cNvPr>
            <p:cNvSpPr txBox="1"/>
            <p:nvPr/>
          </p:nvSpPr>
          <p:spPr>
            <a:xfrm>
              <a:off x="7461876" y="1201003"/>
              <a:ext cx="3126195" cy="307777"/>
            </a:xfrm>
            <a:prstGeom prst="rect">
              <a:avLst/>
            </a:prstGeom>
            <a:solidFill>
              <a:schemeClr val="bg1"/>
            </a:solidFill>
          </p:spPr>
          <p:txBody>
            <a:bodyPr wrap="square" rtlCol="0">
              <a:spAutoFit/>
            </a:bodyPr>
            <a:lstStyle/>
            <a:p>
              <a:r>
                <a:rPr lang="en-US" sz="1400" dirty="0"/>
                <a:t>Fellowship Hall/ Multi-Purpose Room</a:t>
              </a:r>
            </a:p>
          </p:txBody>
        </p:sp>
        <p:sp>
          <p:nvSpPr>
            <p:cNvPr id="13" name="TextBox 12">
              <a:extLst>
                <a:ext uri="{FF2B5EF4-FFF2-40B4-BE49-F238E27FC236}">
                  <a16:creationId xmlns:a16="http://schemas.microsoft.com/office/drawing/2014/main" id="{AB748D5F-73BC-47C5-B79A-E3F300D95438}"/>
                </a:ext>
              </a:extLst>
            </p:cNvPr>
            <p:cNvSpPr txBox="1"/>
            <p:nvPr/>
          </p:nvSpPr>
          <p:spPr>
            <a:xfrm>
              <a:off x="5868535" y="5656997"/>
              <a:ext cx="1337481" cy="523220"/>
            </a:xfrm>
            <a:prstGeom prst="rect">
              <a:avLst/>
            </a:prstGeom>
            <a:solidFill>
              <a:schemeClr val="bg1"/>
            </a:solidFill>
          </p:spPr>
          <p:txBody>
            <a:bodyPr wrap="square" rtlCol="0">
              <a:spAutoFit/>
            </a:bodyPr>
            <a:lstStyle/>
            <a:p>
              <a:pPr algn="ctr"/>
              <a:r>
                <a:rPr lang="en-US" sz="1400" dirty="0"/>
                <a:t>New Concrete Walk</a:t>
              </a:r>
            </a:p>
          </p:txBody>
        </p:sp>
        <p:sp>
          <p:nvSpPr>
            <p:cNvPr id="14" name="TextBox 13">
              <a:extLst>
                <a:ext uri="{FF2B5EF4-FFF2-40B4-BE49-F238E27FC236}">
                  <a16:creationId xmlns:a16="http://schemas.microsoft.com/office/drawing/2014/main" id="{12D5079A-6D5D-4F26-A252-F5E4F76B9448}"/>
                </a:ext>
              </a:extLst>
            </p:cNvPr>
            <p:cNvSpPr txBox="1"/>
            <p:nvPr/>
          </p:nvSpPr>
          <p:spPr>
            <a:xfrm>
              <a:off x="7670042" y="4713365"/>
              <a:ext cx="1282889" cy="369332"/>
            </a:xfrm>
            <a:prstGeom prst="rect">
              <a:avLst/>
            </a:prstGeom>
            <a:noFill/>
          </p:spPr>
          <p:txBody>
            <a:bodyPr wrap="square" rtlCol="0">
              <a:spAutoFit/>
            </a:bodyPr>
            <a:lstStyle/>
            <a:p>
              <a:r>
                <a:rPr lang="en-US" dirty="0"/>
                <a:t>Bathrooms</a:t>
              </a:r>
            </a:p>
          </p:txBody>
        </p:sp>
        <p:cxnSp>
          <p:nvCxnSpPr>
            <p:cNvPr id="15" name="Straight Arrow Connector 14">
              <a:extLst>
                <a:ext uri="{FF2B5EF4-FFF2-40B4-BE49-F238E27FC236}">
                  <a16:creationId xmlns:a16="http://schemas.microsoft.com/office/drawing/2014/main" id="{6A973A0B-50E7-473C-8E3D-51440FE2AE6C}"/>
                </a:ext>
              </a:extLst>
            </p:cNvPr>
            <p:cNvCxnSpPr>
              <a:cxnSpLocks/>
            </p:cNvCxnSpPr>
            <p:nvPr/>
          </p:nvCxnSpPr>
          <p:spPr>
            <a:xfrm flipH="1" flipV="1">
              <a:off x="7779224" y="3794078"/>
              <a:ext cx="274320" cy="919288"/>
            </a:xfrm>
            <a:prstGeom prst="straightConnector1">
              <a:avLst/>
            </a:prstGeom>
            <a:ln w="19050">
              <a:headEnd w="lg" len="lg"/>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1BF6C49-1D30-4425-8F18-0164F4E38947}"/>
                </a:ext>
              </a:extLst>
            </p:cNvPr>
            <p:cNvSpPr txBox="1"/>
            <p:nvPr/>
          </p:nvSpPr>
          <p:spPr>
            <a:xfrm>
              <a:off x="7830368" y="2292822"/>
              <a:ext cx="1843307" cy="369332"/>
            </a:xfrm>
            <a:prstGeom prst="rect">
              <a:avLst/>
            </a:prstGeom>
            <a:solidFill>
              <a:schemeClr val="bg1"/>
            </a:solidFill>
          </p:spPr>
          <p:txBody>
            <a:bodyPr wrap="square" rtlCol="0">
              <a:spAutoFit/>
            </a:bodyPr>
            <a:lstStyle/>
            <a:p>
              <a:r>
                <a:rPr lang="en-US" dirty="0"/>
                <a:t>Occupancy = 255</a:t>
              </a:r>
            </a:p>
          </p:txBody>
        </p:sp>
        <p:sp>
          <p:nvSpPr>
            <p:cNvPr id="17" name="TextBox 16">
              <a:extLst>
                <a:ext uri="{FF2B5EF4-FFF2-40B4-BE49-F238E27FC236}">
                  <a16:creationId xmlns:a16="http://schemas.microsoft.com/office/drawing/2014/main" id="{2B23B2AA-3591-4BEA-AC45-25621F3F55B5}"/>
                </a:ext>
              </a:extLst>
            </p:cNvPr>
            <p:cNvSpPr txBox="1"/>
            <p:nvPr/>
          </p:nvSpPr>
          <p:spPr>
            <a:xfrm>
              <a:off x="4563685" y="5656997"/>
              <a:ext cx="1247670" cy="369332"/>
            </a:xfrm>
            <a:prstGeom prst="rect">
              <a:avLst/>
            </a:prstGeom>
            <a:solidFill>
              <a:schemeClr val="bg1"/>
            </a:solidFill>
          </p:spPr>
          <p:txBody>
            <a:bodyPr wrap="square" rtlCol="0">
              <a:spAutoFit/>
            </a:bodyPr>
            <a:lstStyle/>
            <a:p>
              <a:r>
                <a:rPr lang="en-US" dirty="0"/>
                <a:t>Landscape</a:t>
              </a:r>
            </a:p>
          </p:txBody>
        </p:sp>
      </p:grpSp>
      <p:grpSp>
        <p:nvGrpSpPr>
          <p:cNvPr id="20" name="Group 19">
            <a:extLst>
              <a:ext uri="{FF2B5EF4-FFF2-40B4-BE49-F238E27FC236}">
                <a16:creationId xmlns:a16="http://schemas.microsoft.com/office/drawing/2014/main" id="{560FE649-78F1-4B48-A1F0-99BFA31DACD5}"/>
              </a:ext>
            </a:extLst>
          </p:cNvPr>
          <p:cNvGrpSpPr/>
          <p:nvPr/>
        </p:nvGrpSpPr>
        <p:grpSpPr>
          <a:xfrm>
            <a:off x="399998" y="2443981"/>
            <a:ext cx="2898951" cy="1809741"/>
            <a:chOff x="505956" y="3794078"/>
            <a:chExt cx="2920425" cy="1625075"/>
          </a:xfrm>
        </p:grpSpPr>
        <p:pic>
          <p:nvPicPr>
            <p:cNvPr id="4" name="Picture 3">
              <a:extLst>
                <a:ext uri="{FF2B5EF4-FFF2-40B4-BE49-F238E27FC236}">
                  <a16:creationId xmlns:a16="http://schemas.microsoft.com/office/drawing/2014/main" id="{AA75D61B-C43D-4909-94DC-7D15430547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5956" y="3794078"/>
              <a:ext cx="2920425" cy="1625075"/>
            </a:xfrm>
            <a:prstGeom prst="rect">
              <a:avLst/>
            </a:prstGeom>
          </p:spPr>
        </p:pic>
        <p:sp>
          <p:nvSpPr>
            <p:cNvPr id="19" name="TextBox 18">
              <a:extLst>
                <a:ext uri="{FF2B5EF4-FFF2-40B4-BE49-F238E27FC236}">
                  <a16:creationId xmlns:a16="http://schemas.microsoft.com/office/drawing/2014/main" id="{7D2F8B9D-871B-439C-AAC0-5D342740F2AE}"/>
                </a:ext>
              </a:extLst>
            </p:cNvPr>
            <p:cNvSpPr txBox="1"/>
            <p:nvPr/>
          </p:nvSpPr>
          <p:spPr>
            <a:xfrm>
              <a:off x="889779" y="4296179"/>
              <a:ext cx="1997513" cy="646331"/>
            </a:xfrm>
            <a:prstGeom prst="rect">
              <a:avLst/>
            </a:prstGeom>
            <a:noFill/>
          </p:spPr>
          <p:txBody>
            <a:bodyPr wrap="square" rtlCol="0">
              <a:spAutoFit/>
            </a:bodyPr>
            <a:lstStyle/>
            <a:p>
              <a:r>
                <a:rPr lang="en-US" sz="3600" b="1" dirty="0"/>
                <a:t>Phase 1</a:t>
              </a:r>
            </a:p>
          </p:txBody>
        </p:sp>
      </p:grpSp>
      <p:sp>
        <p:nvSpPr>
          <p:cNvPr id="2" name="Date Placeholder 1">
            <a:extLst>
              <a:ext uri="{FF2B5EF4-FFF2-40B4-BE49-F238E27FC236}">
                <a16:creationId xmlns:a16="http://schemas.microsoft.com/office/drawing/2014/main" id="{A372F19A-D251-4286-9202-E3865C62F53A}"/>
              </a:ext>
            </a:extLst>
          </p:cNvPr>
          <p:cNvSpPr>
            <a:spLocks noGrp="1"/>
          </p:cNvSpPr>
          <p:nvPr>
            <p:ph type="dt" sz="half" idx="10"/>
          </p:nvPr>
        </p:nvSpPr>
        <p:spPr/>
        <p:txBody>
          <a:bodyPr/>
          <a:lstStyle/>
          <a:p>
            <a:r>
              <a:rPr lang="en-US"/>
              <a:t>6/10/2018</a:t>
            </a:r>
            <a:endParaRPr lang="en-US" dirty="0"/>
          </a:p>
        </p:txBody>
      </p:sp>
      <p:sp>
        <p:nvSpPr>
          <p:cNvPr id="3" name="Slide Number Placeholder 2">
            <a:extLst>
              <a:ext uri="{FF2B5EF4-FFF2-40B4-BE49-F238E27FC236}">
                <a16:creationId xmlns:a16="http://schemas.microsoft.com/office/drawing/2014/main" id="{A5953C87-76A4-456B-ABAD-23DE79541930}"/>
              </a:ext>
            </a:extLst>
          </p:cNvPr>
          <p:cNvSpPr>
            <a:spLocks noGrp="1"/>
          </p:cNvSpPr>
          <p:nvPr>
            <p:ph type="sldNum" sz="quarter" idx="12"/>
          </p:nvPr>
        </p:nvSpPr>
        <p:spPr/>
        <p:txBody>
          <a:bodyPr/>
          <a:lstStyle/>
          <a:p>
            <a:fld id="{DB7D5C70-EC1C-4D25-81C7-E33CDF67E839}" type="slidenum">
              <a:rPr lang="en-US" smtClean="0"/>
              <a:pPr/>
              <a:t>40</a:t>
            </a:fld>
            <a:endParaRPr lang="en-US" dirty="0"/>
          </a:p>
        </p:txBody>
      </p:sp>
    </p:spTree>
    <p:extLst>
      <p:ext uri="{BB962C8B-B14F-4D97-AF65-F5344CB8AC3E}">
        <p14:creationId xmlns:p14="http://schemas.microsoft.com/office/powerpoint/2010/main" val="11115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D5D0E-3516-415E-87CE-6BA32E4B9F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2730" y="0"/>
            <a:ext cx="8626539" cy="6858000"/>
          </a:xfrm>
          <a:prstGeom prst="rect">
            <a:avLst/>
          </a:prstGeom>
        </p:spPr>
      </p:pic>
      <p:sp>
        <p:nvSpPr>
          <p:cNvPr id="3" name="Date Placeholder 2">
            <a:extLst>
              <a:ext uri="{FF2B5EF4-FFF2-40B4-BE49-F238E27FC236}">
                <a16:creationId xmlns:a16="http://schemas.microsoft.com/office/drawing/2014/main" id="{74B6365E-8BD9-4FD7-B9C7-706664FE4EB9}"/>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05F4C45E-95E7-46C5-9B48-62465A214D77}"/>
              </a:ext>
            </a:extLst>
          </p:cNvPr>
          <p:cNvSpPr>
            <a:spLocks noGrp="1"/>
          </p:cNvSpPr>
          <p:nvPr>
            <p:ph type="sldNum" sz="quarter" idx="12"/>
          </p:nvPr>
        </p:nvSpPr>
        <p:spPr/>
        <p:txBody>
          <a:bodyPr/>
          <a:lstStyle/>
          <a:p>
            <a:fld id="{DB7D5C70-EC1C-4D25-81C7-E33CDF67E839}" type="slidenum">
              <a:rPr lang="en-US" smtClean="0"/>
              <a:pPr/>
              <a:t>41</a:t>
            </a:fld>
            <a:endParaRPr lang="en-US" dirty="0"/>
          </a:p>
        </p:txBody>
      </p:sp>
    </p:spTree>
    <p:extLst>
      <p:ext uri="{BB962C8B-B14F-4D97-AF65-F5344CB8AC3E}">
        <p14:creationId xmlns:p14="http://schemas.microsoft.com/office/powerpoint/2010/main" val="2710580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6A53508-B04A-440C-8072-CBCAFC437434}"/>
              </a:ext>
            </a:extLst>
          </p:cNvPr>
          <p:cNvGrpSpPr/>
          <p:nvPr/>
        </p:nvGrpSpPr>
        <p:grpSpPr>
          <a:xfrm>
            <a:off x="414069" y="2482710"/>
            <a:ext cx="3053750" cy="1865004"/>
            <a:chOff x="834006" y="2811440"/>
            <a:chExt cx="3123845" cy="1738079"/>
          </a:xfrm>
        </p:grpSpPr>
        <p:pic>
          <p:nvPicPr>
            <p:cNvPr id="2" name="Picture 1">
              <a:extLst>
                <a:ext uri="{FF2B5EF4-FFF2-40B4-BE49-F238E27FC236}">
                  <a16:creationId xmlns:a16="http://schemas.microsoft.com/office/drawing/2014/main" id="{9CB70A9C-4BC0-45AE-ABDC-3B62BEB7C9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4006" y="2811440"/>
              <a:ext cx="3123845" cy="1738079"/>
            </a:xfrm>
            <a:prstGeom prst="rect">
              <a:avLst/>
            </a:prstGeom>
          </p:spPr>
        </p:pic>
        <p:sp>
          <p:nvSpPr>
            <p:cNvPr id="3" name="TextBox 2">
              <a:extLst>
                <a:ext uri="{FF2B5EF4-FFF2-40B4-BE49-F238E27FC236}">
                  <a16:creationId xmlns:a16="http://schemas.microsoft.com/office/drawing/2014/main" id="{E6223804-3549-4025-ABA5-FA6E0C1D7E72}"/>
                </a:ext>
              </a:extLst>
            </p:cNvPr>
            <p:cNvSpPr txBox="1"/>
            <p:nvPr/>
          </p:nvSpPr>
          <p:spPr>
            <a:xfrm>
              <a:off x="1476431" y="3429000"/>
              <a:ext cx="1997513" cy="646331"/>
            </a:xfrm>
            <a:prstGeom prst="rect">
              <a:avLst/>
            </a:prstGeom>
            <a:noFill/>
          </p:spPr>
          <p:txBody>
            <a:bodyPr wrap="square" rtlCol="0">
              <a:spAutoFit/>
            </a:bodyPr>
            <a:lstStyle/>
            <a:p>
              <a:r>
                <a:rPr lang="en-US" sz="3600" b="1" dirty="0"/>
                <a:t>Phase 2</a:t>
              </a:r>
            </a:p>
          </p:txBody>
        </p:sp>
      </p:grpSp>
      <p:pic>
        <p:nvPicPr>
          <p:cNvPr id="9" name="Picture 8">
            <a:extLst>
              <a:ext uri="{FF2B5EF4-FFF2-40B4-BE49-F238E27FC236}">
                <a16:creationId xmlns:a16="http://schemas.microsoft.com/office/drawing/2014/main" id="{6BB71BE5-4B3B-47EC-889D-9722ECEFEA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52859" y="285311"/>
            <a:ext cx="2562583" cy="6287377"/>
          </a:xfrm>
          <a:prstGeom prst="rect">
            <a:avLst/>
          </a:prstGeom>
          <a:solidFill>
            <a:schemeClr val="accent2">
              <a:lumMod val="60000"/>
              <a:lumOff val="40000"/>
              <a:alpha val="30000"/>
            </a:schemeClr>
          </a:solidFill>
        </p:spPr>
      </p:pic>
      <p:sp>
        <p:nvSpPr>
          <p:cNvPr id="10" name="Rectangle 9">
            <a:extLst>
              <a:ext uri="{FF2B5EF4-FFF2-40B4-BE49-F238E27FC236}">
                <a16:creationId xmlns:a16="http://schemas.microsoft.com/office/drawing/2014/main" id="{21F60567-C9F5-47A9-A0B9-57E34D8E76E3}"/>
              </a:ext>
            </a:extLst>
          </p:cNvPr>
          <p:cNvSpPr/>
          <p:nvPr/>
        </p:nvSpPr>
        <p:spPr>
          <a:xfrm>
            <a:off x="6952859" y="285311"/>
            <a:ext cx="2562583" cy="6287377"/>
          </a:xfrm>
          <a:prstGeom prst="rect">
            <a:avLst/>
          </a:prstGeom>
          <a:solidFill>
            <a:schemeClr val="accent2">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062370C1-80B5-499F-AD2D-DFC3337758B1}"/>
              </a:ext>
            </a:extLst>
          </p:cNvPr>
          <p:cNvSpPr>
            <a:spLocks noGrp="1"/>
          </p:cNvSpPr>
          <p:nvPr>
            <p:ph type="dt" sz="half" idx="10"/>
          </p:nvPr>
        </p:nvSpPr>
        <p:spPr/>
        <p:txBody>
          <a:bodyPr/>
          <a:lstStyle/>
          <a:p>
            <a:r>
              <a:rPr lang="en-US"/>
              <a:t>6/10/2018</a:t>
            </a:r>
            <a:endParaRPr lang="en-US" dirty="0"/>
          </a:p>
        </p:txBody>
      </p:sp>
      <p:sp>
        <p:nvSpPr>
          <p:cNvPr id="5" name="Slide Number Placeholder 4">
            <a:extLst>
              <a:ext uri="{FF2B5EF4-FFF2-40B4-BE49-F238E27FC236}">
                <a16:creationId xmlns:a16="http://schemas.microsoft.com/office/drawing/2014/main" id="{F814C1F7-E7CD-400A-AC21-FD852648FC5E}"/>
              </a:ext>
            </a:extLst>
          </p:cNvPr>
          <p:cNvSpPr>
            <a:spLocks noGrp="1"/>
          </p:cNvSpPr>
          <p:nvPr>
            <p:ph type="sldNum" sz="quarter" idx="12"/>
          </p:nvPr>
        </p:nvSpPr>
        <p:spPr/>
        <p:txBody>
          <a:bodyPr/>
          <a:lstStyle/>
          <a:p>
            <a:fld id="{DB7D5C70-EC1C-4D25-81C7-E33CDF67E839}" type="slidenum">
              <a:rPr lang="en-US" smtClean="0"/>
              <a:pPr/>
              <a:t>42</a:t>
            </a:fld>
            <a:endParaRPr lang="en-US" dirty="0"/>
          </a:p>
        </p:txBody>
      </p:sp>
    </p:spTree>
    <p:extLst>
      <p:ext uri="{BB962C8B-B14F-4D97-AF65-F5344CB8AC3E}">
        <p14:creationId xmlns:p14="http://schemas.microsoft.com/office/powerpoint/2010/main" val="1576296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666F3-413A-4FD2-9FCC-9C30865C0D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3590" y="0"/>
            <a:ext cx="8664819" cy="6858000"/>
          </a:xfrm>
          <a:prstGeom prst="rect">
            <a:avLst/>
          </a:prstGeom>
        </p:spPr>
      </p:pic>
      <p:sp>
        <p:nvSpPr>
          <p:cNvPr id="3" name="Date Placeholder 2">
            <a:extLst>
              <a:ext uri="{FF2B5EF4-FFF2-40B4-BE49-F238E27FC236}">
                <a16:creationId xmlns:a16="http://schemas.microsoft.com/office/drawing/2014/main" id="{019422CC-8B60-4ED2-8E82-37F17F00E6AD}"/>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209C92C5-6CCC-4289-9066-CD20EF40E65F}"/>
              </a:ext>
            </a:extLst>
          </p:cNvPr>
          <p:cNvSpPr>
            <a:spLocks noGrp="1"/>
          </p:cNvSpPr>
          <p:nvPr>
            <p:ph type="sldNum" sz="quarter" idx="12"/>
          </p:nvPr>
        </p:nvSpPr>
        <p:spPr/>
        <p:txBody>
          <a:bodyPr/>
          <a:lstStyle/>
          <a:p>
            <a:fld id="{DB7D5C70-EC1C-4D25-81C7-E33CDF67E839}" type="slidenum">
              <a:rPr lang="en-US" smtClean="0"/>
              <a:pPr/>
              <a:t>43</a:t>
            </a:fld>
            <a:endParaRPr lang="en-US" dirty="0"/>
          </a:p>
        </p:txBody>
      </p:sp>
    </p:spTree>
    <p:extLst>
      <p:ext uri="{BB962C8B-B14F-4D97-AF65-F5344CB8AC3E}">
        <p14:creationId xmlns:p14="http://schemas.microsoft.com/office/powerpoint/2010/main" val="2996623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ACDFCB3-A57B-4358-9DED-E971DAA4A2BD}"/>
              </a:ext>
            </a:extLst>
          </p:cNvPr>
          <p:cNvGrpSpPr/>
          <p:nvPr/>
        </p:nvGrpSpPr>
        <p:grpSpPr>
          <a:xfrm>
            <a:off x="380231" y="2473979"/>
            <a:ext cx="3121423" cy="1737511"/>
            <a:chOff x="1173861" y="2842464"/>
            <a:chExt cx="3121423" cy="1737511"/>
          </a:xfrm>
        </p:grpSpPr>
        <p:pic>
          <p:nvPicPr>
            <p:cNvPr id="3" name="Picture 2">
              <a:extLst>
                <a:ext uri="{FF2B5EF4-FFF2-40B4-BE49-F238E27FC236}">
                  <a16:creationId xmlns:a16="http://schemas.microsoft.com/office/drawing/2014/main" id="{515340D7-C0F0-4F05-892A-93A592F88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3861" y="2842464"/>
              <a:ext cx="3121423" cy="1737511"/>
            </a:xfrm>
            <a:prstGeom prst="rect">
              <a:avLst/>
            </a:prstGeom>
          </p:spPr>
        </p:pic>
        <p:sp>
          <p:nvSpPr>
            <p:cNvPr id="7" name="TextBox 6">
              <a:extLst>
                <a:ext uri="{FF2B5EF4-FFF2-40B4-BE49-F238E27FC236}">
                  <a16:creationId xmlns:a16="http://schemas.microsoft.com/office/drawing/2014/main" id="{DD56FD1B-D54E-4A90-BA4C-FA9CF77DD69C}"/>
                </a:ext>
              </a:extLst>
            </p:cNvPr>
            <p:cNvSpPr txBox="1"/>
            <p:nvPr/>
          </p:nvSpPr>
          <p:spPr>
            <a:xfrm>
              <a:off x="1742536" y="3319043"/>
              <a:ext cx="1984075" cy="646331"/>
            </a:xfrm>
            <a:prstGeom prst="rect">
              <a:avLst/>
            </a:prstGeom>
            <a:noFill/>
          </p:spPr>
          <p:txBody>
            <a:bodyPr wrap="square" rtlCol="0">
              <a:spAutoFit/>
            </a:bodyPr>
            <a:lstStyle/>
            <a:p>
              <a:r>
                <a:rPr lang="en-US" sz="3600" b="1" dirty="0"/>
                <a:t>Phase 3</a:t>
              </a:r>
            </a:p>
          </p:txBody>
        </p:sp>
      </p:grpSp>
      <p:pic>
        <p:nvPicPr>
          <p:cNvPr id="8" name="Picture 7">
            <a:extLst>
              <a:ext uri="{FF2B5EF4-FFF2-40B4-BE49-F238E27FC236}">
                <a16:creationId xmlns:a16="http://schemas.microsoft.com/office/drawing/2014/main" id="{E1B205ED-EEB8-4D76-ADE9-6EE34478C0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0946" y="1284408"/>
            <a:ext cx="2972701" cy="4289183"/>
          </a:xfrm>
          <a:prstGeom prst="rect">
            <a:avLst/>
          </a:prstGeom>
        </p:spPr>
      </p:pic>
      <p:sp>
        <p:nvSpPr>
          <p:cNvPr id="9" name="Rectangle 8">
            <a:extLst>
              <a:ext uri="{FF2B5EF4-FFF2-40B4-BE49-F238E27FC236}">
                <a16:creationId xmlns:a16="http://schemas.microsoft.com/office/drawing/2014/main" id="{68EFEA85-093A-42D1-A41C-3E2C5E6257CC}"/>
              </a:ext>
            </a:extLst>
          </p:cNvPr>
          <p:cNvSpPr/>
          <p:nvPr/>
        </p:nvSpPr>
        <p:spPr>
          <a:xfrm>
            <a:off x="6730946" y="1284408"/>
            <a:ext cx="2972701" cy="4289183"/>
          </a:xfrm>
          <a:prstGeom prst="rect">
            <a:avLst/>
          </a:prstGeom>
          <a:solidFill>
            <a:schemeClr val="accent4">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BB17C8F-2D4E-472B-A170-F37773914A89}"/>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ACAD9E48-93FB-41AD-A847-D6AFA93DC11E}"/>
              </a:ext>
            </a:extLst>
          </p:cNvPr>
          <p:cNvSpPr>
            <a:spLocks noGrp="1"/>
          </p:cNvSpPr>
          <p:nvPr>
            <p:ph type="sldNum" sz="quarter" idx="12"/>
          </p:nvPr>
        </p:nvSpPr>
        <p:spPr/>
        <p:txBody>
          <a:bodyPr/>
          <a:lstStyle/>
          <a:p>
            <a:fld id="{DB7D5C70-EC1C-4D25-81C7-E33CDF67E839}" type="slidenum">
              <a:rPr lang="en-US" smtClean="0"/>
              <a:pPr/>
              <a:t>44</a:t>
            </a:fld>
            <a:endParaRPr lang="en-US" dirty="0"/>
          </a:p>
        </p:txBody>
      </p:sp>
    </p:spTree>
    <p:extLst>
      <p:ext uri="{BB962C8B-B14F-4D97-AF65-F5344CB8AC3E}">
        <p14:creationId xmlns:p14="http://schemas.microsoft.com/office/powerpoint/2010/main" val="4170780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449837-498B-43A8-890C-9304A8955B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3869" y="-379562"/>
            <a:ext cx="8595012" cy="7237562"/>
          </a:xfrm>
          <a:prstGeom prst="rect">
            <a:avLst/>
          </a:prstGeom>
        </p:spPr>
      </p:pic>
      <p:sp>
        <p:nvSpPr>
          <p:cNvPr id="3" name="Date Placeholder 2">
            <a:extLst>
              <a:ext uri="{FF2B5EF4-FFF2-40B4-BE49-F238E27FC236}">
                <a16:creationId xmlns:a16="http://schemas.microsoft.com/office/drawing/2014/main" id="{FD3426C8-8CFA-46AB-9CDE-1AC6DC430A3C}"/>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5545E1F5-6818-4E5B-AD5B-EDF9BA3165F4}"/>
              </a:ext>
            </a:extLst>
          </p:cNvPr>
          <p:cNvSpPr>
            <a:spLocks noGrp="1"/>
          </p:cNvSpPr>
          <p:nvPr>
            <p:ph type="sldNum" sz="quarter" idx="12"/>
          </p:nvPr>
        </p:nvSpPr>
        <p:spPr/>
        <p:txBody>
          <a:bodyPr/>
          <a:lstStyle/>
          <a:p>
            <a:fld id="{DB7D5C70-EC1C-4D25-81C7-E33CDF67E839}" type="slidenum">
              <a:rPr lang="en-US" smtClean="0"/>
              <a:pPr/>
              <a:t>45</a:t>
            </a:fld>
            <a:endParaRPr lang="en-US" dirty="0"/>
          </a:p>
        </p:txBody>
      </p:sp>
    </p:spTree>
    <p:extLst>
      <p:ext uri="{BB962C8B-B14F-4D97-AF65-F5344CB8AC3E}">
        <p14:creationId xmlns:p14="http://schemas.microsoft.com/office/powerpoint/2010/main" val="2390195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42DF7A-878B-471F-B94C-645512C08940}"/>
              </a:ext>
            </a:extLst>
          </p:cNvPr>
          <p:cNvGrpSpPr/>
          <p:nvPr/>
        </p:nvGrpSpPr>
        <p:grpSpPr>
          <a:xfrm>
            <a:off x="377359" y="2560244"/>
            <a:ext cx="3121423" cy="1737511"/>
            <a:chOff x="1671318" y="2560244"/>
            <a:chExt cx="3121423" cy="1737511"/>
          </a:xfrm>
        </p:grpSpPr>
        <p:pic>
          <p:nvPicPr>
            <p:cNvPr id="2" name="Picture 1">
              <a:extLst>
                <a:ext uri="{FF2B5EF4-FFF2-40B4-BE49-F238E27FC236}">
                  <a16:creationId xmlns:a16="http://schemas.microsoft.com/office/drawing/2014/main" id="{512B6967-E76A-4C57-A542-92BC9CED6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318" y="2560244"/>
              <a:ext cx="3121423" cy="1737511"/>
            </a:xfrm>
            <a:prstGeom prst="rect">
              <a:avLst/>
            </a:prstGeom>
          </p:spPr>
        </p:pic>
        <p:sp>
          <p:nvSpPr>
            <p:cNvPr id="3" name="TextBox 2">
              <a:extLst>
                <a:ext uri="{FF2B5EF4-FFF2-40B4-BE49-F238E27FC236}">
                  <a16:creationId xmlns:a16="http://schemas.microsoft.com/office/drawing/2014/main" id="{8C5BAB6A-3BD6-4954-93F8-50D1B071472B}"/>
                </a:ext>
              </a:extLst>
            </p:cNvPr>
            <p:cNvSpPr txBox="1"/>
            <p:nvPr/>
          </p:nvSpPr>
          <p:spPr>
            <a:xfrm>
              <a:off x="2294626" y="3088257"/>
              <a:ext cx="1949570" cy="646331"/>
            </a:xfrm>
            <a:prstGeom prst="rect">
              <a:avLst/>
            </a:prstGeom>
            <a:noFill/>
          </p:spPr>
          <p:txBody>
            <a:bodyPr wrap="square" rtlCol="0">
              <a:spAutoFit/>
            </a:bodyPr>
            <a:lstStyle/>
            <a:p>
              <a:r>
                <a:rPr lang="en-US" sz="3600" dirty="0"/>
                <a:t>Phase 4</a:t>
              </a:r>
            </a:p>
          </p:txBody>
        </p:sp>
      </p:grpSp>
      <p:pic>
        <p:nvPicPr>
          <p:cNvPr id="4" name="Picture 3">
            <a:extLst>
              <a:ext uri="{FF2B5EF4-FFF2-40B4-BE49-F238E27FC236}">
                <a16:creationId xmlns:a16="http://schemas.microsoft.com/office/drawing/2014/main" id="{4D76EEE7-9785-49F4-B14B-0D44AF42BA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1777" y="1332069"/>
            <a:ext cx="6657085" cy="4019910"/>
          </a:xfrm>
          <a:prstGeom prst="rect">
            <a:avLst/>
          </a:prstGeom>
        </p:spPr>
      </p:pic>
      <p:sp>
        <p:nvSpPr>
          <p:cNvPr id="5" name="Rectangle 4">
            <a:extLst>
              <a:ext uri="{FF2B5EF4-FFF2-40B4-BE49-F238E27FC236}">
                <a16:creationId xmlns:a16="http://schemas.microsoft.com/office/drawing/2014/main" id="{08FDB905-E016-4000-819E-7734C8A28A20}"/>
              </a:ext>
            </a:extLst>
          </p:cNvPr>
          <p:cNvSpPr/>
          <p:nvPr/>
        </p:nvSpPr>
        <p:spPr>
          <a:xfrm>
            <a:off x="5003321" y="1293962"/>
            <a:ext cx="6763109" cy="4192438"/>
          </a:xfrm>
          <a:prstGeom prst="rect">
            <a:avLst/>
          </a:prstGeom>
          <a:solidFill>
            <a:schemeClr val="accent6">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1642804D-C655-4D16-BBFB-2DB57ED76859}"/>
              </a:ext>
            </a:extLst>
          </p:cNvPr>
          <p:cNvSpPr>
            <a:spLocks noGrp="1"/>
          </p:cNvSpPr>
          <p:nvPr>
            <p:ph type="dt" sz="half" idx="10"/>
          </p:nvPr>
        </p:nvSpPr>
        <p:spPr/>
        <p:txBody>
          <a:bodyPr/>
          <a:lstStyle/>
          <a:p>
            <a:r>
              <a:rPr lang="en-US"/>
              <a:t>6/10/2018</a:t>
            </a:r>
            <a:endParaRPr lang="en-US" dirty="0"/>
          </a:p>
        </p:txBody>
      </p:sp>
      <p:sp>
        <p:nvSpPr>
          <p:cNvPr id="8" name="Slide Number Placeholder 7">
            <a:extLst>
              <a:ext uri="{FF2B5EF4-FFF2-40B4-BE49-F238E27FC236}">
                <a16:creationId xmlns:a16="http://schemas.microsoft.com/office/drawing/2014/main" id="{04E88527-389C-4D92-9F46-C3E26DFAD68E}"/>
              </a:ext>
            </a:extLst>
          </p:cNvPr>
          <p:cNvSpPr>
            <a:spLocks noGrp="1"/>
          </p:cNvSpPr>
          <p:nvPr>
            <p:ph type="sldNum" sz="quarter" idx="12"/>
          </p:nvPr>
        </p:nvSpPr>
        <p:spPr/>
        <p:txBody>
          <a:bodyPr/>
          <a:lstStyle/>
          <a:p>
            <a:fld id="{DB7D5C70-EC1C-4D25-81C7-E33CDF67E839}" type="slidenum">
              <a:rPr lang="en-US" smtClean="0"/>
              <a:pPr/>
              <a:t>46</a:t>
            </a:fld>
            <a:endParaRPr lang="en-US" dirty="0"/>
          </a:p>
        </p:txBody>
      </p:sp>
    </p:spTree>
    <p:extLst>
      <p:ext uri="{BB962C8B-B14F-4D97-AF65-F5344CB8AC3E}">
        <p14:creationId xmlns:p14="http://schemas.microsoft.com/office/powerpoint/2010/main" val="706800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CC127-0F81-4D9C-B0AA-63D61B04D9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393"/>
            <a:ext cx="12192000" cy="6825214"/>
          </a:xfrm>
          <a:prstGeom prst="rect">
            <a:avLst/>
          </a:prstGeom>
        </p:spPr>
      </p:pic>
      <p:sp>
        <p:nvSpPr>
          <p:cNvPr id="2" name="Date Placeholder 1">
            <a:extLst>
              <a:ext uri="{FF2B5EF4-FFF2-40B4-BE49-F238E27FC236}">
                <a16:creationId xmlns:a16="http://schemas.microsoft.com/office/drawing/2014/main" id="{25E17E4E-1AC5-4D7F-A31B-2F182C9C21C6}"/>
              </a:ext>
            </a:extLst>
          </p:cNvPr>
          <p:cNvSpPr>
            <a:spLocks noGrp="1"/>
          </p:cNvSpPr>
          <p:nvPr>
            <p:ph type="dt" sz="half" idx="10"/>
          </p:nvPr>
        </p:nvSpPr>
        <p:spPr/>
        <p:txBody>
          <a:bodyPr/>
          <a:lstStyle/>
          <a:p>
            <a:r>
              <a:rPr lang="en-US"/>
              <a:t>6/10/2018</a:t>
            </a:r>
            <a:endParaRPr lang="en-US" dirty="0"/>
          </a:p>
        </p:txBody>
      </p:sp>
      <p:sp>
        <p:nvSpPr>
          <p:cNvPr id="3" name="Slide Number Placeholder 2">
            <a:extLst>
              <a:ext uri="{FF2B5EF4-FFF2-40B4-BE49-F238E27FC236}">
                <a16:creationId xmlns:a16="http://schemas.microsoft.com/office/drawing/2014/main" id="{2D0B6EED-FD3A-4CD2-B301-E8799FCF1384}"/>
              </a:ext>
            </a:extLst>
          </p:cNvPr>
          <p:cNvSpPr>
            <a:spLocks noGrp="1"/>
          </p:cNvSpPr>
          <p:nvPr>
            <p:ph type="sldNum" sz="quarter" idx="12"/>
          </p:nvPr>
        </p:nvSpPr>
        <p:spPr/>
        <p:txBody>
          <a:bodyPr/>
          <a:lstStyle/>
          <a:p>
            <a:fld id="{DB7D5C70-EC1C-4D25-81C7-E33CDF67E839}" type="slidenum">
              <a:rPr lang="en-US" smtClean="0"/>
              <a:pPr/>
              <a:t>47</a:t>
            </a:fld>
            <a:endParaRPr lang="en-US" dirty="0"/>
          </a:p>
        </p:txBody>
      </p:sp>
    </p:spTree>
    <p:extLst>
      <p:ext uri="{BB962C8B-B14F-4D97-AF65-F5344CB8AC3E}">
        <p14:creationId xmlns:p14="http://schemas.microsoft.com/office/powerpoint/2010/main" val="3341835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682" y="431603"/>
            <a:ext cx="12499681" cy="5969195"/>
          </a:xfrm>
        </p:spPr>
      </p:pic>
      <p:sp>
        <p:nvSpPr>
          <p:cNvPr id="2" name="Date Placeholder 1">
            <a:extLst>
              <a:ext uri="{FF2B5EF4-FFF2-40B4-BE49-F238E27FC236}">
                <a16:creationId xmlns:a16="http://schemas.microsoft.com/office/drawing/2014/main" id="{9B7CE3F4-2C04-47CD-91C3-748F7CEEC06D}"/>
              </a:ext>
            </a:extLst>
          </p:cNvPr>
          <p:cNvSpPr>
            <a:spLocks noGrp="1"/>
          </p:cNvSpPr>
          <p:nvPr>
            <p:ph type="dt" sz="half" idx="10"/>
          </p:nvPr>
        </p:nvSpPr>
        <p:spPr/>
        <p:txBody>
          <a:bodyPr/>
          <a:lstStyle/>
          <a:p>
            <a:r>
              <a:rPr lang="en-US"/>
              <a:t>6/10/2018</a:t>
            </a:r>
          </a:p>
        </p:txBody>
      </p:sp>
      <p:sp>
        <p:nvSpPr>
          <p:cNvPr id="3" name="Slide Number Placeholder 2">
            <a:extLst>
              <a:ext uri="{FF2B5EF4-FFF2-40B4-BE49-F238E27FC236}">
                <a16:creationId xmlns:a16="http://schemas.microsoft.com/office/drawing/2014/main" id="{B13FB50B-6E15-44DC-AE8C-2CE97D78084A}"/>
              </a:ext>
            </a:extLst>
          </p:cNvPr>
          <p:cNvSpPr>
            <a:spLocks noGrp="1"/>
          </p:cNvSpPr>
          <p:nvPr>
            <p:ph type="sldNum" sz="quarter" idx="12"/>
          </p:nvPr>
        </p:nvSpPr>
        <p:spPr/>
        <p:txBody>
          <a:bodyPr/>
          <a:lstStyle/>
          <a:p>
            <a:fld id="{DB7D5C70-EC1C-4D25-81C7-E33CDF67E839}" type="slidenum">
              <a:rPr lang="en-US" smtClean="0"/>
              <a:t>48</a:t>
            </a:fld>
            <a:endParaRPr lang="en-US"/>
          </a:p>
        </p:txBody>
      </p:sp>
    </p:spTree>
    <p:extLst>
      <p:ext uri="{BB962C8B-B14F-4D97-AF65-F5344CB8AC3E}">
        <p14:creationId xmlns:p14="http://schemas.microsoft.com/office/powerpoint/2010/main" val="3511782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8324" y="258793"/>
            <a:ext cx="13222838" cy="6314536"/>
          </a:xfrm>
        </p:spPr>
      </p:pic>
      <p:sp>
        <p:nvSpPr>
          <p:cNvPr id="2" name="Date Placeholder 1">
            <a:extLst>
              <a:ext uri="{FF2B5EF4-FFF2-40B4-BE49-F238E27FC236}">
                <a16:creationId xmlns:a16="http://schemas.microsoft.com/office/drawing/2014/main" id="{E93991C2-14FF-455C-BE18-7AC796038C99}"/>
              </a:ext>
            </a:extLst>
          </p:cNvPr>
          <p:cNvSpPr>
            <a:spLocks noGrp="1"/>
          </p:cNvSpPr>
          <p:nvPr>
            <p:ph type="dt" sz="half" idx="10"/>
          </p:nvPr>
        </p:nvSpPr>
        <p:spPr/>
        <p:txBody>
          <a:bodyPr/>
          <a:lstStyle/>
          <a:p>
            <a:r>
              <a:rPr lang="en-US"/>
              <a:t>6/10/2018</a:t>
            </a:r>
          </a:p>
        </p:txBody>
      </p:sp>
      <p:sp>
        <p:nvSpPr>
          <p:cNvPr id="3" name="Slide Number Placeholder 2">
            <a:extLst>
              <a:ext uri="{FF2B5EF4-FFF2-40B4-BE49-F238E27FC236}">
                <a16:creationId xmlns:a16="http://schemas.microsoft.com/office/drawing/2014/main" id="{AA105F63-59D8-48B9-B4D1-71C870DB60C4}"/>
              </a:ext>
            </a:extLst>
          </p:cNvPr>
          <p:cNvSpPr>
            <a:spLocks noGrp="1"/>
          </p:cNvSpPr>
          <p:nvPr>
            <p:ph type="sldNum" sz="quarter" idx="12"/>
          </p:nvPr>
        </p:nvSpPr>
        <p:spPr/>
        <p:txBody>
          <a:bodyPr/>
          <a:lstStyle/>
          <a:p>
            <a:fld id="{DB7D5C70-EC1C-4D25-81C7-E33CDF67E839}" type="slidenum">
              <a:rPr lang="en-US" smtClean="0"/>
              <a:t>49</a:t>
            </a:fld>
            <a:endParaRPr lang="en-US"/>
          </a:p>
        </p:txBody>
      </p:sp>
    </p:spTree>
    <p:extLst>
      <p:ext uri="{BB962C8B-B14F-4D97-AF65-F5344CB8AC3E}">
        <p14:creationId xmlns:p14="http://schemas.microsoft.com/office/powerpoint/2010/main" val="2830872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6A8F8C-CC5C-405C-A772-2F9FC57EFB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937" y="16350"/>
            <a:ext cx="1847850" cy="2466975"/>
          </a:xfrm>
          <a:prstGeom prst="rect">
            <a:avLst/>
          </a:prstGeom>
        </p:spPr>
      </p:pic>
      <p:sp>
        <p:nvSpPr>
          <p:cNvPr id="2" name="Title 1">
            <a:extLst>
              <a:ext uri="{FF2B5EF4-FFF2-40B4-BE49-F238E27FC236}">
                <a16:creationId xmlns:a16="http://schemas.microsoft.com/office/drawing/2014/main" id="{F26A6E8F-7C61-4A6B-B90D-11F4C4517031}"/>
              </a:ext>
            </a:extLst>
          </p:cNvPr>
          <p:cNvSpPr>
            <a:spLocks noGrp="1"/>
          </p:cNvSpPr>
          <p:nvPr>
            <p:ph type="title"/>
          </p:nvPr>
        </p:nvSpPr>
        <p:spPr>
          <a:xfrm>
            <a:off x="1063862" y="235780"/>
            <a:ext cx="10515600" cy="2852737"/>
          </a:xfrm>
        </p:spPr>
        <p:txBody>
          <a:bodyPr>
            <a:normAutofit/>
          </a:bodyPr>
          <a:lstStyle/>
          <a:p>
            <a:pPr algn="ctr"/>
            <a:r>
              <a:rPr lang="en-US" sz="9600" b="1" dirty="0"/>
              <a:t>Needs Assessment</a:t>
            </a:r>
          </a:p>
        </p:txBody>
      </p:sp>
      <p:sp>
        <p:nvSpPr>
          <p:cNvPr id="3" name="Text Placeholder 2">
            <a:extLst>
              <a:ext uri="{FF2B5EF4-FFF2-40B4-BE49-F238E27FC236}">
                <a16:creationId xmlns:a16="http://schemas.microsoft.com/office/drawing/2014/main" id="{1464998F-CF8B-4D3E-A231-BE310ACE7251}"/>
              </a:ext>
            </a:extLst>
          </p:cNvPr>
          <p:cNvSpPr>
            <a:spLocks noGrp="1"/>
          </p:cNvSpPr>
          <p:nvPr>
            <p:ph type="body" idx="1"/>
          </p:nvPr>
        </p:nvSpPr>
        <p:spPr>
          <a:xfrm>
            <a:off x="831850" y="3088517"/>
            <a:ext cx="10515600" cy="3001133"/>
          </a:xfrm>
        </p:spPr>
        <p:txBody>
          <a:bodyPr>
            <a:normAutofit/>
          </a:bodyPr>
          <a:lstStyle/>
          <a:p>
            <a:pPr algn="ctr"/>
            <a:r>
              <a:rPr lang="en-US" sz="4400" dirty="0">
                <a:solidFill>
                  <a:srgbClr val="FF0000"/>
                </a:solidFill>
              </a:rPr>
              <a:t>Presentations by:</a:t>
            </a:r>
          </a:p>
          <a:p>
            <a:pPr algn="ctr"/>
            <a:r>
              <a:rPr lang="en-US" sz="4400" dirty="0">
                <a:solidFill>
                  <a:srgbClr val="FF0000"/>
                </a:solidFill>
              </a:rPr>
              <a:t>Donna Anderson: Fellowship Committee</a:t>
            </a:r>
          </a:p>
          <a:p>
            <a:pPr algn="ctr"/>
            <a:r>
              <a:rPr lang="en-US" sz="4400" dirty="0">
                <a:solidFill>
                  <a:srgbClr val="FF0000"/>
                </a:solidFill>
              </a:rPr>
              <a:t>Joann </a:t>
            </a:r>
            <a:r>
              <a:rPr lang="en-US" sz="4400" dirty="0" err="1">
                <a:solidFill>
                  <a:srgbClr val="FF0000"/>
                </a:solidFill>
              </a:rPr>
              <a:t>Katzaman</a:t>
            </a:r>
            <a:r>
              <a:rPr lang="en-US" sz="4400" dirty="0">
                <a:solidFill>
                  <a:srgbClr val="FF0000"/>
                </a:solidFill>
              </a:rPr>
              <a:t>: Nursery Worker/Teacher</a:t>
            </a:r>
          </a:p>
          <a:p>
            <a:pPr algn="ctr"/>
            <a:r>
              <a:rPr lang="en-US" sz="4400" dirty="0">
                <a:solidFill>
                  <a:srgbClr val="FF0000"/>
                </a:solidFill>
              </a:rPr>
              <a:t>Kevin Griswold: Former head of Deacons</a:t>
            </a:r>
          </a:p>
        </p:txBody>
      </p:sp>
      <p:sp>
        <p:nvSpPr>
          <p:cNvPr id="5" name="Date Placeholder 4">
            <a:extLst>
              <a:ext uri="{FF2B5EF4-FFF2-40B4-BE49-F238E27FC236}">
                <a16:creationId xmlns:a16="http://schemas.microsoft.com/office/drawing/2014/main" id="{3480E8B8-17B0-4855-8604-339342AF641A}"/>
              </a:ext>
            </a:extLst>
          </p:cNvPr>
          <p:cNvSpPr>
            <a:spLocks noGrp="1"/>
          </p:cNvSpPr>
          <p:nvPr>
            <p:ph type="dt" sz="half" idx="10"/>
          </p:nvPr>
        </p:nvSpPr>
        <p:spPr/>
        <p:txBody>
          <a:bodyPr/>
          <a:lstStyle/>
          <a:p>
            <a:r>
              <a:rPr lang="en-US"/>
              <a:t>6/10/2018</a:t>
            </a:r>
          </a:p>
        </p:txBody>
      </p:sp>
      <p:sp>
        <p:nvSpPr>
          <p:cNvPr id="6" name="Slide Number Placeholder 5">
            <a:extLst>
              <a:ext uri="{FF2B5EF4-FFF2-40B4-BE49-F238E27FC236}">
                <a16:creationId xmlns:a16="http://schemas.microsoft.com/office/drawing/2014/main" id="{84AD40E5-CCD4-4211-BF2E-FB60301CDB71}"/>
              </a:ext>
            </a:extLst>
          </p:cNvPr>
          <p:cNvSpPr>
            <a:spLocks noGrp="1"/>
          </p:cNvSpPr>
          <p:nvPr>
            <p:ph type="sldNum" sz="quarter" idx="12"/>
          </p:nvPr>
        </p:nvSpPr>
        <p:spPr/>
        <p:txBody>
          <a:bodyPr/>
          <a:lstStyle/>
          <a:p>
            <a:fld id="{DB7D5C70-EC1C-4D25-81C7-E33CDF67E839}" type="slidenum">
              <a:rPr lang="en-US" smtClean="0"/>
              <a:t>5</a:t>
            </a:fld>
            <a:endParaRPr lang="en-US"/>
          </a:p>
        </p:txBody>
      </p:sp>
    </p:spTree>
    <p:extLst>
      <p:ext uri="{BB962C8B-B14F-4D97-AF65-F5344CB8AC3E}">
        <p14:creationId xmlns:p14="http://schemas.microsoft.com/office/powerpoint/2010/main" val="1280999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8C0C5-24A2-410F-A9D0-D95111AC0342}"/>
              </a:ext>
            </a:extLst>
          </p:cNvPr>
          <p:cNvSpPr>
            <a:spLocks noGrp="1"/>
          </p:cNvSpPr>
          <p:nvPr>
            <p:ph type="title"/>
          </p:nvPr>
        </p:nvSpPr>
        <p:spPr>
          <a:xfrm>
            <a:off x="838200" y="142699"/>
            <a:ext cx="10515600" cy="1561646"/>
          </a:xfrm>
        </p:spPr>
        <p:txBody>
          <a:bodyPr>
            <a:normAutofit/>
          </a:bodyPr>
          <a:lstStyle/>
          <a:p>
            <a:pPr algn="ctr"/>
            <a:r>
              <a:rPr lang="en-US" b="1" dirty="0"/>
              <a:t>Projected Cost of Addition and Improvements</a:t>
            </a:r>
          </a:p>
        </p:txBody>
      </p:sp>
      <p:sp>
        <p:nvSpPr>
          <p:cNvPr id="3" name="Content Placeholder 2">
            <a:extLst>
              <a:ext uri="{FF2B5EF4-FFF2-40B4-BE49-F238E27FC236}">
                <a16:creationId xmlns:a16="http://schemas.microsoft.com/office/drawing/2014/main" id="{41DFAE80-C90C-4BFA-8267-D4DE7A8C5E55}"/>
              </a:ext>
            </a:extLst>
          </p:cNvPr>
          <p:cNvSpPr>
            <a:spLocks noGrp="1"/>
          </p:cNvSpPr>
          <p:nvPr>
            <p:ph idx="1"/>
          </p:nvPr>
        </p:nvSpPr>
        <p:spPr>
          <a:xfrm>
            <a:off x="568411" y="1594022"/>
            <a:ext cx="10948086" cy="4720281"/>
          </a:xfrm>
        </p:spPr>
        <p:txBody>
          <a:bodyPr>
            <a:normAutofit/>
          </a:bodyPr>
          <a:lstStyle/>
          <a:p>
            <a:r>
              <a:rPr lang="en-US" sz="3200" dirty="0"/>
              <a:t>Estimated Cost for addition and improvements: $800,000.00</a:t>
            </a:r>
          </a:p>
          <a:p>
            <a:pPr lvl="1"/>
            <a:r>
              <a:rPr lang="en-US" sz="3200" dirty="0"/>
              <a:t>Preliminary cost estimates based on construction sources</a:t>
            </a:r>
          </a:p>
          <a:p>
            <a:r>
              <a:rPr lang="en-US" sz="3200" dirty="0"/>
              <a:t>Session calls for the Building Fund to reach $400,000 before ground breaking takes place.</a:t>
            </a:r>
          </a:p>
          <a:p>
            <a:r>
              <a:rPr lang="en-US" sz="3200" dirty="0"/>
              <a:t>Cost per month with $400,000 mortgage:</a:t>
            </a:r>
          </a:p>
          <a:p>
            <a:pPr lvl="1">
              <a:buFont typeface="Wingdings" pitchFamily="2" charset="2"/>
              <a:buChar char="§"/>
            </a:pPr>
            <a:r>
              <a:rPr lang="en-US" sz="2800" dirty="0">
                <a:latin typeface="Arial" pitchFamily="34" charset="0"/>
                <a:cs typeface="Arial" pitchFamily="34" charset="0"/>
              </a:rPr>
              <a:t>4.25% - 5.00% Interest</a:t>
            </a:r>
          </a:p>
          <a:p>
            <a:pPr lvl="2"/>
            <a:r>
              <a:rPr lang="en-US" sz="2800" dirty="0">
                <a:latin typeface="Arial" pitchFamily="34" charset="0"/>
                <a:cs typeface="Arial" pitchFamily="34" charset="0"/>
              </a:rPr>
              <a:t>$454 Additional per Week</a:t>
            </a:r>
          </a:p>
          <a:p>
            <a:pPr lvl="2"/>
            <a:r>
              <a:rPr lang="en-US" sz="2800" dirty="0">
                <a:latin typeface="Arial" pitchFamily="34" charset="0"/>
                <a:cs typeface="Arial" pitchFamily="34" charset="0"/>
              </a:rPr>
              <a:t>$1,967 Additional per Month</a:t>
            </a:r>
          </a:p>
          <a:p>
            <a:pPr lvl="2"/>
            <a:r>
              <a:rPr lang="en-US" sz="2800" dirty="0">
                <a:latin typeface="Arial" pitchFamily="34" charset="0"/>
                <a:cs typeface="Arial" pitchFamily="34" charset="0"/>
              </a:rPr>
              <a:t>$23,613 Additional per Year</a:t>
            </a:r>
          </a:p>
        </p:txBody>
      </p:sp>
      <p:pic>
        <p:nvPicPr>
          <p:cNvPr id="14" name="Picture 13">
            <a:extLst>
              <a:ext uri="{FF2B5EF4-FFF2-40B4-BE49-F238E27FC236}">
                <a16:creationId xmlns:a16="http://schemas.microsoft.com/office/drawing/2014/main" id="{43C92076-3EA6-4349-8301-D979273E43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5916" y="3532031"/>
            <a:ext cx="2277884" cy="2643824"/>
          </a:xfrm>
          <a:prstGeom prst="rect">
            <a:avLst/>
          </a:prstGeom>
        </p:spPr>
      </p:pic>
      <p:sp>
        <p:nvSpPr>
          <p:cNvPr id="4" name="Date Placeholder 3">
            <a:extLst>
              <a:ext uri="{FF2B5EF4-FFF2-40B4-BE49-F238E27FC236}">
                <a16:creationId xmlns:a16="http://schemas.microsoft.com/office/drawing/2014/main" id="{B8A42051-3F3A-4C91-A751-EB079DB4129A}"/>
              </a:ext>
            </a:extLst>
          </p:cNvPr>
          <p:cNvSpPr>
            <a:spLocks noGrp="1"/>
          </p:cNvSpPr>
          <p:nvPr>
            <p:ph type="dt" sz="half" idx="10"/>
          </p:nvPr>
        </p:nvSpPr>
        <p:spPr/>
        <p:txBody>
          <a:bodyPr/>
          <a:lstStyle/>
          <a:p>
            <a:r>
              <a:rPr lang="en-US"/>
              <a:t>6/10/2018</a:t>
            </a:r>
          </a:p>
        </p:txBody>
      </p:sp>
      <p:sp>
        <p:nvSpPr>
          <p:cNvPr id="5" name="Slide Number Placeholder 4">
            <a:extLst>
              <a:ext uri="{FF2B5EF4-FFF2-40B4-BE49-F238E27FC236}">
                <a16:creationId xmlns:a16="http://schemas.microsoft.com/office/drawing/2014/main" id="{84AEE6E4-7325-459D-B38E-B85F96390B95}"/>
              </a:ext>
            </a:extLst>
          </p:cNvPr>
          <p:cNvSpPr>
            <a:spLocks noGrp="1"/>
          </p:cNvSpPr>
          <p:nvPr>
            <p:ph type="sldNum" sz="quarter" idx="12"/>
          </p:nvPr>
        </p:nvSpPr>
        <p:spPr/>
        <p:txBody>
          <a:bodyPr/>
          <a:lstStyle/>
          <a:p>
            <a:fld id="{DB7D5C70-EC1C-4D25-81C7-E33CDF67E839}" type="slidenum">
              <a:rPr lang="en-US" smtClean="0"/>
              <a:t>50</a:t>
            </a:fld>
            <a:endParaRPr lang="en-US"/>
          </a:p>
        </p:txBody>
      </p:sp>
    </p:spTree>
    <p:extLst>
      <p:ext uri="{BB962C8B-B14F-4D97-AF65-F5344CB8AC3E}">
        <p14:creationId xmlns:p14="http://schemas.microsoft.com/office/powerpoint/2010/main" val="1526501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015443582"/>
              </p:ext>
            </p:extLst>
          </p:nvPr>
        </p:nvGraphicFramePr>
        <p:xfrm>
          <a:off x="204716" y="286603"/>
          <a:ext cx="11846257" cy="6206272"/>
        </p:xfrm>
        <a:graphic>
          <a:graphicData uri="http://schemas.openxmlformats.org/drawingml/2006/chart">
            <c:chart xmlns:c="http://schemas.openxmlformats.org/drawingml/2006/chart" xmlns:r="http://schemas.openxmlformats.org/officeDocument/2006/relationships" r:id="rId3"/>
          </a:graphicData>
        </a:graphic>
      </p:graphicFrame>
      <p:sp>
        <p:nvSpPr>
          <p:cNvPr id="2" name="Date Placeholder 1">
            <a:extLst>
              <a:ext uri="{FF2B5EF4-FFF2-40B4-BE49-F238E27FC236}">
                <a16:creationId xmlns:a16="http://schemas.microsoft.com/office/drawing/2014/main" id="{1A3664D4-F2DC-4B8E-84DF-0EECAE091FE3}"/>
              </a:ext>
            </a:extLst>
          </p:cNvPr>
          <p:cNvSpPr>
            <a:spLocks noGrp="1"/>
          </p:cNvSpPr>
          <p:nvPr>
            <p:ph type="dt" sz="half" idx="10"/>
          </p:nvPr>
        </p:nvSpPr>
        <p:spPr/>
        <p:txBody>
          <a:bodyPr/>
          <a:lstStyle/>
          <a:p>
            <a:r>
              <a:rPr lang="en-US"/>
              <a:t>6/10/2018</a:t>
            </a:r>
          </a:p>
        </p:txBody>
      </p:sp>
      <p:sp>
        <p:nvSpPr>
          <p:cNvPr id="3" name="Slide Number Placeholder 2">
            <a:extLst>
              <a:ext uri="{FF2B5EF4-FFF2-40B4-BE49-F238E27FC236}">
                <a16:creationId xmlns:a16="http://schemas.microsoft.com/office/drawing/2014/main" id="{669112DB-0DF2-44EF-A7DD-EB596ADB25E7}"/>
              </a:ext>
            </a:extLst>
          </p:cNvPr>
          <p:cNvSpPr>
            <a:spLocks noGrp="1"/>
          </p:cNvSpPr>
          <p:nvPr>
            <p:ph type="sldNum" sz="quarter" idx="12"/>
          </p:nvPr>
        </p:nvSpPr>
        <p:spPr/>
        <p:txBody>
          <a:bodyPr/>
          <a:lstStyle/>
          <a:p>
            <a:fld id="{DB7D5C70-EC1C-4D25-81C7-E33CDF67E839}" type="slidenum">
              <a:rPr lang="en-US" smtClean="0"/>
              <a:t>51</a:t>
            </a:fld>
            <a:endParaRPr lang="en-US"/>
          </a:p>
        </p:txBody>
      </p:sp>
    </p:spTree>
    <p:extLst>
      <p:ext uri="{BB962C8B-B14F-4D97-AF65-F5344CB8AC3E}">
        <p14:creationId xmlns:p14="http://schemas.microsoft.com/office/powerpoint/2010/main" val="1413223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575635728"/>
              </p:ext>
            </p:extLst>
          </p:nvPr>
        </p:nvGraphicFramePr>
        <p:xfrm>
          <a:off x="286603" y="152400"/>
          <a:ext cx="11709779" cy="655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Date Placeholder 1">
            <a:extLst>
              <a:ext uri="{FF2B5EF4-FFF2-40B4-BE49-F238E27FC236}">
                <a16:creationId xmlns:a16="http://schemas.microsoft.com/office/drawing/2014/main" id="{A618312E-8E76-47B7-B700-6E73AFB3C290}"/>
              </a:ext>
            </a:extLst>
          </p:cNvPr>
          <p:cNvSpPr>
            <a:spLocks noGrp="1"/>
          </p:cNvSpPr>
          <p:nvPr>
            <p:ph type="dt" sz="half" idx="10"/>
          </p:nvPr>
        </p:nvSpPr>
        <p:spPr/>
        <p:txBody>
          <a:bodyPr/>
          <a:lstStyle/>
          <a:p>
            <a:r>
              <a:rPr lang="en-US"/>
              <a:t>6/10/2018</a:t>
            </a:r>
          </a:p>
        </p:txBody>
      </p:sp>
      <p:sp>
        <p:nvSpPr>
          <p:cNvPr id="4" name="Slide Number Placeholder 3">
            <a:extLst>
              <a:ext uri="{FF2B5EF4-FFF2-40B4-BE49-F238E27FC236}">
                <a16:creationId xmlns:a16="http://schemas.microsoft.com/office/drawing/2014/main" id="{7D7E6983-4007-4E23-BCBA-D032AFB33BA1}"/>
              </a:ext>
            </a:extLst>
          </p:cNvPr>
          <p:cNvSpPr>
            <a:spLocks noGrp="1"/>
          </p:cNvSpPr>
          <p:nvPr>
            <p:ph type="sldNum" sz="quarter" idx="12"/>
          </p:nvPr>
        </p:nvSpPr>
        <p:spPr/>
        <p:txBody>
          <a:bodyPr/>
          <a:lstStyle/>
          <a:p>
            <a:fld id="{DB7D5C70-EC1C-4D25-81C7-E33CDF67E839}" type="slidenum">
              <a:rPr lang="en-US" smtClean="0"/>
              <a:t>52</a:t>
            </a:fld>
            <a:endParaRPr lang="en-US"/>
          </a:p>
        </p:txBody>
      </p:sp>
    </p:spTree>
    <p:extLst>
      <p:ext uri="{BB962C8B-B14F-4D97-AF65-F5344CB8AC3E}">
        <p14:creationId xmlns:p14="http://schemas.microsoft.com/office/powerpoint/2010/main" val="3018150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993B-3375-4E82-9BE6-EABA0AFBF6DB}"/>
              </a:ext>
            </a:extLst>
          </p:cNvPr>
          <p:cNvSpPr>
            <a:spLocks noGrp="1"/>
          </p:cNvSpPr>
          <p:nvPr>
            <p:ph type="title"/>
          </p:nvPr>
        </p:nvSpPr>
        <p:spPr/>
        <p:txBody>
          <a:bodyPr/>
          <a:lstStyle/>
          <a:p>
            <a:pPr algn="ctr"/>
            <a:r>
              <a:rPr lang="en-US" b="1" dirty="0"/>
              <a:t>Our church is growing and </a:t>
            </a:r>
            <a:br>
              <a:rPr lang="en-US" b="1" dirty="0"/>
            </a:br>
            <a:r>
              <a:rPr lang="en-US" b="1" dirty="0"/>
              <a:t>Our city is growing</a:t>
            </a:r>
          </a:p>
        </p:txBody>
      </p:sp>
      <p:sp>
        <p:nvSpPr>
          <p:cNvPr id="3" name="Content Placeholder 2">
            <a:extLst>
              <a:ext uri="{FF2B5EF4-FFF2-40B4-BE49-F238E27FC236}">
                <a16:creationId xmlns:a16="http://schemas.microsoft.com/office/drawing/2014/main" id="{81200611-5944-4651-AE9C-0F114DB3265E}"/>
              </a:ext>
            </a:extLst>
          </p:cNvPr>
          <p:cNvSpPr>
            <a:spLocks noGrp="1"/>
          </p:cNvSpPr>
          <p:nvPr>
            <p:ph idx="1"/>
          </p:nvPr>
        </p:nvSpPr>
        <p:spPr/>
        <p:txBody>
          <a:bodyPr>
            <a:noAutofit/>
          </a:bodyPr>
          <a:lstStyle/>
          <a:p>
            <a:r>
              <a:rPr lang="en-US" sz="3200" b="1" dirty="0"/>
              <a:t>Maryland</a:t>
            </a:r>
          </a:p>
          <a:p>
            <a:r>
              <a:rPr lang="en-US" sz="3200" b="1" dirty="0"/>
              <a:t>Fastest-growing metropolitan area: Salisbury</a:t>
            </a:r>
            <a:endParaRPr lang="en-US" sz="3200" dirty="0"/>
          </a:p>
          <a:p>
            <a:pPr lvl="1"/>
            <a:r>
              <a:rPr lang="en-US" sz="3200" dirty="0"/>
              <a:t>2010-2017 pop. growth: +8.3% (+31,030)</a:t>
            </a:r>
          </a:p>
          <a:p>
            <a:pPr lvl="1"/>
            <a:r>
              <a:rPr lang="en-US" sz="3200" dirty="0"/>
              <a:t>2010-2017 pop. growth, Maryland: +4.6% (+264,078)</a:t>
            </a:r>
          </a:p>
          <a:p>
            <a:pPr lvl="1"/>
            <a:r>
              <a:rPr lang="en-US" sz="3200" dirty="0"/>
              <a:t>Feb. 2018 unemployment: 5.4% (State: 4.2%)</a:t>
            </a:r>
          </a:p>
          <a:p>
            <a:pPr lvl="1"/>
            <a:r>
              <a:rPr lang="en-US" sz="3200" dirty="0"/>
              <a:t>Largest driver of growth: Domestic migration</a:t>
            </a:r>
          </a:p>
          <a:p>
            <a:pPr marL="457200" lvl="1" indent="0">
              <a:buNone/>
            </a:pPr>
            <a:endParaRPr lang="en-US" sz="3200" dirty="0"/>
          </a:p>
          <a:p>
            <a:r>
              <a:rPr lang="en-US" sz="3200" dirty="0"/>
              <a:t>Source: USA Today and Delawareonline.com</a:t>
            </a:r>
          </a:p>
          <a:p>
            <a:pPr marL="0" indent="0">
              <a:buNone/>
            </a:pPr>
            <a:endParaRPr lang="en-US" sz="3200" dirty="0"/>
          </a:p>
        </p:txBody>
      </p:sp>
      <p:sp>
        <p:nvSpPr>
          <p:cNvPr id="4" name="Date Placeholder 3">
            <a:extLst>
              <a:ext uri="{FF2B5EF4-FFF2-40B4-BE49-F238E27FC236}">
                <a16:creationId xmlns:a16="http://schemas.microsoft.com/office/drawing/2014/main" id="{D71C7596-D03A-4C16-8DD0-8465D95B9028}"/>
              </a:ext>
            </a:extLst>
          </p:cNvPr>
          <p:cNvSpPr>
            <a:spLocks noGrp="1"/>
          </p:cNvSpPr>
          <p:nvPr>
            <p:ph type="dt" sz="half" idx="10"/>
          </p:nvPr>
        </p:nvSpPr>
        <p:spPr/>
        <p:txBody>
          <a:bodyPr/>
          <a:lstStyle/>
          <a:p>
            <a:r>
              <a:rPr lang="en-US"/>
              <a:t>6/10/2018</a:t>
            </a:r>
          </a:p>
        </p:txBody>
      </p:sp>
      <p:sp>
        <p:nvSpPr>
          <p:cNvPr id="5" name="Slide Number Placeholder 4">
            <a:extLst>
              <a:ext uri="{FF2B5EF4-FFF2-40B4-BE49-F238E27FC236}">
                <a16:creationId xmlns:a16="http://schemas.microsoft.com/office/drawing/2014/main" id="{C11248B2-8877-4950-A4B9-086C036E9573}"/>
              </a:ext>
            </a:extLst>
          </p:cNvPr>
          <p:cNvSpPr>
            <a:spLocks noGrp="1"/>
          </p:cNvSpPr>
          <p:nvPr>
            <p:ph type="sldNum" sz="quarter" idx="12"/>
          </p:nvPr>
        </p:nvSpPr>
        <p:spPr/>
        <p:txBody>
          <a:bodyPr/>
          <a:lstStyle/>
          <a:p>
            <a:fld id="{DB7D5C70-EC1C-4D25-81C7-E33CDF67E839}" type="slidenum">
              <a:rPr lang="en-US" smtClean="0"/>
              <a:t>53</a:t>
            </a:fld>
            <a:endParaRPr lang="en-US"/>
          </a:p>
        </p:txBody>
      </p:sp>
    </p:spTree>
    <p:extLst>
      <p:ext uri="{BB962C8B-B14F-4D97-AF65-F5344CB8AC3E}">
        <p14:creationId xmlns:p14="http://schemas.microsoft.com/office/powerpoint/2010/main" val="1648581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365386-32FD-4352-B91E-5AA56D0166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01969" cy="1225604"/>
          </a:xfrm>
          <a:prstGeom prst="rect">
            <a:avLst/>
          </a:prstGeom>
        </p:spPr>
      </p:pic>
      <p:sp>
        <p:nvSpPr>
          <p:cNvPr id="3" name="Content Placeholder 2">
            <a:extLst>
              <a:ext uri="{FF2B5EF4-FFF2-40B4-BE49-F238E27FC236}">
                <a16:creationId xmlns:a16="http://schemas.microsoft.com/office/drawing/2014/main" id="{3E5C65B1-72D1-4AA7-A901-09B387D3E0E6}"/>
              </a:ext>
            </a:extLst>
          </p:cNvPr>
          <p:cNvSpPr>
            <a:spLocks noGrp="1"/>
          </p:cNvSpPr>
          <p:nvPr>
            <p:ph idx="1"/>
          </p:nvPr>
        </p:nvSpPr>
        <p:spPr>
          <a:xfrm>
            <a:off x="575480" y="506628"/>
            <a:ext cx="11002801" cy="6017740"/>
          </a:xfrm>
        </p:spPr>
        <p:txBody>
          <a:bodyPr>
            <a:noAutofit/>
          </a:bodyPr>
          <a:lstStyle/>
          <a:p>
            <a:pPr marL="0" indent="0" algn="ctr">
              <a:buNone/>
            </a:pPr>
            <a:r>
              <a:rPr lang="en-US" sz="3600" dirty="0"/>
              <a:t>    Moses said to all the congregation of the people of Israel, “This is the thing that the Lord has commanded. Take from among you a contribution to the Lord. Whoever is of a generous heart, let him bring the Lord’s contribution: gold, silver, and bronze; blue and purple and scarlet yarns and fine twined linen; goats’ hair, tanned rams’ skins, and goatskins; acacia wood, oil for the light, spices for the anointing oil and for the fragrant incense, and onyx stones and stones for setting, for the ephod and for the </a:t>
            </a:r>
            <a:r>
              <a:rPr lang="en-US" sz="3600" dirty="0" err="1"/>
              <a:t>breastpiece</a:t>
            </a:r>
            <a:r>
              <a:rPr lang="en-US" sz="3600" dirty="0"/>
              <a:t>. “Let every skillful craftsman among you come and make all that the Lord has commanded: </a:t>
            </a:r>
            <a:r>
              <a:rPr lang="en-US" sz="3600" b="1" dirty="0"/>
              <a:t>Exodus 35:4-10 </a:t>
            </a:r>
            <a:endParaRPr lang="en-US" sz="3600" dirty="0"/>
          </a:p>
        </p:txBody>
      </p:sp>
      <p:sp>
        <p:nvSpPr>
          <p:cNvPr id="2" name="Date Placeholder 1">
            <a:extLst>
              <a:ext uri="{FF2B5EF4-FFF2-40B4-BE49-F238E27FC236}">
                <a16:creationId xmlns:a16="http://schemas.microsoft.com/office/drawing/2014/main" id="{AC812D2C-A4B7-4543-9545-9156234DDCDA}"/>
              </a:ext>
            </a:extLst>
          </p:cNvPr>
          <p:cNvSpPr>
            <a:spLocks noGrp="1"/>
          </p:cNvSpPr>
          <p:nvPr>
            <p:ph type="dt" sz="half" idx="10"/>
          </p:nvPr>
        </p:nvSpPr>
        <p:spPr/>
        <p:txBody>
          <a:bodyPr/>
          <a:lstStyle/>
          <a:p>
            <a:r>
              <a:rPr lang="en-US"/>
              <a:t>6/10/2018</a:t>
            </a:r>
          </a:p>
        </p:txBody>
      </p:sp>
      <p:sp>
        <p:nvSpPr>
          <p:cNvPr id="5" name="Slide Number Placeholder 4">
            <a:extLst>
              <a:ext uri="{FF2B5EF4-FFF2-40B4-BE49-F238E27FC236}">
                <a16:creationId xmlns:a16="http://schemas.microsoft.com/office/drawing/2014/main" id="{698ED28A-8834-451D-996A-0D9CF3CBC7B8}"/>
              </a:ext>
            </a:extLst>
          </p:cNvPr>
          <p:cNvSpPr>
            <a:spLocks noGrp="1"/>
          </p:cNvSpPr>
          <p:nvPr>
            <p:ph type="sldNum" sz="quarter" idx="12"/>
          </p:nvPr>
        </p:nvSpPr>
        <p:spPr/>
        <p:txBody>
          <a:bodyPr/>
          <a:lstStyle/>
          <a:p>
            <a:fld id="{DB7D5C70-EC1C-4D25-81C7-E33CDF67E839}" type="slidenum">
              <a:rPr lang="en-US" smtClean="0"/>
              <a:t>54</a:t>
            </a:fld>
            <a:endParaRPr lang="en-US"/>
          </a:p>
        </p:txBody>
      </p:sp>
    </p:spTree>
    <p:extLst>
      <p:ext uri="{BB962C8B-B14F-4D97-AF65-F5344CB8AC3E}">
        <p14:creationId xmlns:p14="http://schemas.microsoft.com/office/powerpoint/2010/main" val="1050066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D9554-8617-4C9B-AB7B-A41CF9FACA71}"/>
              </a:ext>
            </a:extLst>
          </p:cNvPr>
          <p:cNvSpPr>
            <a:spLocks noGrp="1"/>
          </p:cNvSpPr>
          <p:nvPr>
            <p:ph idx="1"/>
          </p:nvPr>
        </p:nvSpPr>
        <p:spPr>
          <a:xfrm>
            <a:off x="308919" y="296562"/>
            <a:ext cx="11331145" cy="6141308"/>
          </a:xfrm>
        </p:spPr>
        <p:txBody>
          <a:bodyPr>
            <a:noAutofit/>
          </a:bodyPr>
          <a:lstStyle/>
          <a:p>
            <a:pPr marL="0" indent="0">
              <a:buNone/>
            </a:pPr>
            <a:r>
              <a:rPr lang="en-US" sz="3200" dirty="0"/>
              <a:t>And Moses called Bezalel and Oholiab and every craftsman in whose mind the Lord had put skill, everyone </a:t>
            </a:r>
            <a:r>
              <a:rPr lang="en-US" sz="3200" b="1" cap="small" dirty="0">
                <a:solidFill>
                  <a:srgbClr val="FF00FF"/>
                </a:solidFill>
              </a:rPr>
              <a:t>whose heart stirred him up</a:t>
            </a:r>
            <a:r>
              <a:rPr lang="en-US" sz="3200" dirty="0"/>
              <a:t> to come to do the work. And they received from Moses all the contribution that the people of Israel had brought for doing the work on the sanctuary. </a:t>
            </a:r>
            <a:r>
              <a:rPr lang="en-US" sz="3200" b="1" cap="small" dirty="0">
                <a:solidFill>
                  <a:srgbClr val="FF00FF"/>
                </a:solidFill>
              </a:rPr>
              <a:t>They still kept bringing him freewill offerings every morning,</a:t>
            </a:r>
            <a:r>
              <a:rPr lang="en-US" sz="3200" dirty="0"/>
              <a:t> so that all the craftsmen who were doing every sort of task on the sanctuary came, each from the task that he was doing, and said to Moses, </a:t>
            </a:r>
            <a:r>
              <a:rPr lang="en-US" sz="3200" b="1" cap="small" dirty="0">
                <a:solidFill>
                  <a:srgbClr val="FF00FF"/>
                </a:solidFill>
              </a:rPr>
              <a:t>“The people bring much more than enough for doing the work that the Lord has commanded us to do.”</a:t>
            </a:r>
            <a:r>
              <a:rPr lang="en-US" sz="3200" dirty="0"/>
              <a:t> So Moses gave command, and word was proclaimed throughout the camp, “Let no man or woman do anything more for the contribution for the sanctuary.” So the people were restrained from bringing, for the material they had was sufficient                     to do all the work, and more. </a:t>
            </a:r>
            <a:r>
              <a:rPr lang="en-US" sz="3200" b="1" dirty="0"/>
              <a:t>Exodus 36:2-7 </a:t>
            </a:r>
            <a:endParaRPr lang="en-US" sz="3200" dirty="0"/>
          </a:p>
        </p:txBody>
      </p:sp>
      <p:pic>
        <p:nvPicPr>
          <p:cNvPr id="6" name="Picture 5">
            <a:extLst>
              <a:ext uri="{FF2B5EF4-FFF2-40B4-BE49-F238E27FC236}">
                <a16:creationId xmlns:a16="http://schemas.microsoft.com/office/drawing/2014/main" id="{9EAE1D23-82AE-4A70-873F-B20944DE1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07639" y="5590275"/>
            <a:ext cx="1635834" cy="1102540"/>
          </a:xfrm>
          <a:prstGeom prst="rect">
            <a:avLst/>
          </a:prstGeom>
        </p:spPr>
      </p:pic>
      <p:sp>
        <p:nvSpPr>
          <p:cNvPr id="2" name="Date Placeholder 1">
            <a:extLst>
              <a:ext uri="{FF2B5EF4-FFF2-40B4-BE49-F238E27FC236}">
                <a16:creationId xmlns:a16="http://schemas.microsoft.com/office/drawing/2014/main" id="{E832E672-A95E-42A8-983C-69BF6C3B4444}"/>
              </a:ext>
            </a:extLst>
          </p:cNvPr>
          <p:cNvSpPr>
            <a:spLocks noGrp="1"/>
          </p:cNvSpPr>
          <p:nvPr>
            <p:ph type="dt" sz="half" idx="10"/>
          </p:nvPr>
        </p:nvSpPr>
        <p:spPr/>
        <p:txBody>
          <a:bodyPr/>
          <a:lstStyle/>
          <a:p>
            <a:r>
              <a:rPr lang="en-US"/>
              <a:t>6/10/2018</a:t>
            </a:r>
          </a:p>
        </p:txBody>
      </p:sp>
      <p:sp>
        <p:nvSpPr>
          <p:cNvPr id="4" name="Slide Number Placeholder 3">
            <a:extLst>
              <a:ext uri="{FF2B5EF4-FFF2-40B4-BE49-F238E27FC236}">
                <a16:creationId xmlns:a16="http://schemas.microsoft.com/office/drawing/2014/main" id="{2201CF1E-4E10-4D79-81F6-36A51C121877}"/>
              </a:ext>
            </a:extLst>
          </p:cNvPr>
          <p:cNvSpPr>
            <a:spLocks noGrp="1"/>
          </p:cNvSpPr>
          <p:nvPr>
            <p:ph type="sldNum" sz="quarter" idx="12"/>
          </p:nvPr>
        </p:nvSpPr>
        <p:spPr/>
        <p:txBody>
          <a:bodyPr/>
          <a:lstStyle/>
          <a:p>
            <a:fld id="{DB7D5C70-EC1C-4D25-81C7-E33CDF67E839}" type="slidenum">
              <a:rPr lang="en-US" smtClean="0"/>
              <a:t>55</a:t>
            </a:fld>
            <a:endParaRPr lang="en-US"/>
          </a:p>
        </p:txBody>
      </p:sp>
    </p:spTree>
    <p:extLst>
      <p:ext uri="{BB962C8B-B14F-4D97-AF65-F5344CB8AC3E}">
        <p14:creationId xmlns:p14="http://schemas.microsoft.com/office/powerpoint/2010/main" val="2714746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0946BA-D8EF-49C6-B8A9-AC4EDA67AA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98672"/>
            <a:ext cx="3057525" cy="1495425"/>
          </a:xfrm>
          <a:prstGeom prst="rect">
            <a:avLst/>
          </a:prstGeom>
        </p:spPr>
      </p:pic>
      <p:sp>
        <p:nvSpPr>
          <p:cNvPr id="2" name="Title 1">
            <a:extLst>
              <a:ext uri="{FF2B5EF4-FFF2-40B4-BE49-F238E27FC236}">
                <a16:creationId xmlns:a16="http://schemas.microsoft.com/office/drawing/2014/main" id="{A748147B-17D6-4912-AFB1-10D5A8F818AB}"/>
              </a:ext>
            </a:extLst>
          </p:cNvPr>
          <p:cNvSpPr>
            <a:spLocks noGrp="1"/>
          </p:cNvSpPr>
          <p:nvPr>
            <p:ph type="title"/>
          </p:nvPr>
        </p:nvSpPr>
        <p:spPr>
          <a:xfrm>
            <a:off x="838200" y="365125"/>
            <a:ext cx="10515600" cy="1539875"/>
          </a:xfrm>
        </p:spPr>
        <p:txBody>
          <a:bodyPr>
            <a:noAutofit/>
          </a:bodyPr>
          <a:lstStyle/>
          <a:p>
            <a:pPr algn="ctr"/>
            <a:r>
              <a:rPr lang="en-US" sz="6000" b="1" dirty="0"/>
              <a:t>Fellowship &amp; Sunday School</a:t>
            </a:r>
            <a:br>
              <a:rPr lang="en-US" sz="6000" b="1" dirty="0"/>
            </a:br>
            <a:r>
              <a:rPr lang="en-US" sz="6000" b="1" dirty="0"/>
              <a:t>Donna Anderson</a:t>
            </a:r>
          </a:p>
        </p:txBody>
      </p:sp>
      <p:sp>
        <p:nvSpPr>
          <p:cNvPr id="3" name="Content Placeholder 2">
            <a:extLst>
              <a:ext uri="{FF2B5EF4-FFF2-40B4-BE49-F238E27FC236}">
                <a16:creationId xmlns:a16="http://schemas.microsoft.com/office/drawing/2014/main" id="{FF9103EA-1C7B-4E05-8C3E-9868584C10E5}"/>
              </a:ext>
            </a:extLst>
          </p:cNvPr>
          <p:cNvSpPr>
            <a:spLocks noGrp="1"/>
          </p:cNvSpPr>
          <p:nvPr>
            <p:ph idx="1"/>
          </p:nvPr>
        </p:nvSpPr>
        <p:spPr>
          <a:xfrm>
            <a:off x="838200" y="2394098"/>
            <a:ext cx="10515600" cy="3113568"/>
          </a:xfrm>
        </p:spPr>
        <p:txBody>
          <a:bodyPr>
            <a:normAutofit/>
          </a:bodyPr>
          <a:lstStyle/>
          <a:p>
            <a:pPr marL="0" indent="0" algn="ctr">
              <a:buNone/>
            </a:pPr>
            <a:r>
              <a:rPr lang="en-US" sz="4400" b="1" dirty="0"/>
              <a:t>Adequate seating for our entire Congregation</a:t>
            </a:r>
          </a:p>
          <a:p>
            <a:pPr marL="0" indent="0" algn="ctr">
              <a:buNone/>
            </a:pPr>
            <a:r>
              <a:rPr lang="en-US" sz="4400" b="1" dirty="0"/>
              <a:t>Appropriate, adequate and suitable facilities for our many ministry opportunities</a:t>
            </a:r>
          </a:p>
        </p:txBody>
      </p:sp>
      <p:sp>
        <p:nvSpPr>
          <p:cNvPr id="4" name="Date Placeholder 3">
            <a:extLst>
              <a:ext uri="{FF2B5EF4-FFF2-40B4-BE49-F238E27FC236}">
                <a16:creationId xmlns:a16="http://schemas.microsoft.com/office/drawing/2014/main" id="{13E4C660-89D8-403D-88C9-BAB96C2F8A65}"/>
              </a:ext>
            </a:extLst>
          </p:cNvPr>
          <p:cNvSpPr>
            <a:spLocks noGrp="1"/>
          </p:cNvSpPr>
          <p:nvPr>
            <p:ph type="dt" sz="half" idx="10"/>
          </p:nvPr>
        </p:nvSpPr>
        <p:spPr/>
        <p:txBody>
          <a:bodyPr/>
          <a:lstStyle/>
          <a:p>
            <a:r>
              <a:rPr lang="en-US"/>
              <a:t>6/10/2018</a:t>
            </a:r>
          </a:p>
        </p:txBody>
      </p:sp>
      <p:sp>
        <p:nvSpPr>
          <p:cNvPr id="5" name="Slide Number Placeholder 4">
            <a:extLst>
              <a:ext uri="{FF2B5EF4-FFF2-40B4-BE49-F238E27FC236}">
                <a16:creationId xmlns:a16="http://schemas.microsoft.com/office/drawing/2014/main" id="{148734E2-AEAC-48F0-81A2-9351A3B1A687}"/>
              </a:ext>
            </a:extLst>
          </p:cNvPr>
          <p:cNvSpPr>
            <a:spLocks noGrp="1"/>
          </p:cNvSpPr>
          <p:nvPr>
            <p:ph type="sldNum" sz="quarter" idx="12"/>
          </p:nvPr>
        </p:nvSpPr>
        <p:spPr/>
        <p:txBody>
          <a:bodyPr/>
          <a:lstStyle/>
          <a:p>
            <a:fld id="{DB7D5C70-EC1C-4D25-81C7-E33CDF67E839}" type="slidenum">
              <a:rPr lang="en-US" smtClean="0"/>
              <a:t>6</a:t>
            </a:fld>
            <a:endParaRPr lang="en-US"/>
          </a:p>
        </p:txBody>
      </p:sp>
      <p:pic>
        <p:nvPicPr>
          <p:cNvPr id="7" name="Picture 6">
            <a:extLst>
              <a:ext uri="{FF2B5EF4-FFF2-40B4-BE49-F238E27FC236}">
                <a16:creationId xmlns:a16="http://schemas.microsoft.com/office/drawing/2014/main" id="{97818AB4-A9B8-4C03-B235-D2CE4D7DBE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7524" y="5321300"/>
            <a:ext cx="5553075" cy="1171575"/>
          </a:xfrm>
          <a:prstGeom prst="rect">
            <a:avLst/>
          </a:prstGeom>
        </p:spPr>
      </p:pic>
    </p:spTree>
    <p:extLst>
      <p:ext uri="{BB962C8B-B14F-4D97-AF65-F5344CB8AC3E}">
        <p14:creationId xmlns:p14="http://schemas.microsoft.com/office/powerpoint/2010/main" val="2523385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F2AFCC-B06C-400D-A8B7-923EEF2CE2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6350" y="227999"/>
            <a:ext cx="11203459" cy="5293053"/>
          </a:xfrm>
          <a:prstGeom prst="rect">
            <a:avLst/>
          </a:prstGeom>
        </p:spPr>
      </p:pic>
      <p:sp>
        <p:nvSpPr>
          <p:cNvPr id="3" name="Date Placeholder 2">
            <a:extLst>
              <a:ext uri="{FF2B5EF4-FFF2-40B4-BE49-F238E27FC236}">
                <a16:creationId xmlns:a16="http://schemas.microsoft.com/office/drawing/2014/main" id="{E41E8B37-CDC4-4B5E-95D5-BCA9827718E0}"/>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5D85A866-3C59-47FF-980F-F080E23549A4}"/>
              </a:ext>
            </a:extLst>
          </p:cNvPr>
          <p:cNvSpPr>
            <a:spLocks noGrp="1"/>
          </p:cNvSpPr>
          <p:nvPr>
            <p:ph type="sldNum" sz="quarter" idx="12"/>
          </p:nvPr>
        </p:nvSpPr>
        <p:spPr/>
        <p:txBody>
          <a:bodyPr/>
          <a:lstStyle/>
          <a:p>
            <a:fld id="{DB7D5C70-EC1C-4D25-81C7-E33CDF67E839}" type="slidenum">
              <a:rPr lang="en-US" smtClean="0"/>
              <a:pPr/>
              <a:t>7</a:t>
            </a:fld>
            <a:endParaRPr lang="en-US" dirty="0"/>
          </a:p>
        </p:txBody>
      </p:sp>
      <p:sp>
        <p:nvSpPr>
          <p:cNvPr id="7" name="TextBox 6">
            <a:extLst>
              <a:ext uri="{FF2B5EF4-FFF2-40B4-BE49-F238E27FC236}">
                <a16:creationId xmlns:a16="http://schemas.microsoft.com/office/drawing/2014/main" id="{5400E4BA-D683-45E5-B023-21B09C77B046}"/>
              </a:ext>
            </a:extLst>
          </p:cNvPr>
          <p:cNvSpPr txBox="1"/>
          <p:nvPr/>
        </p:nvSpPr>
        <p:spPr>
          <a:xfrm>
            <a:off x="296562" y="5684108"/>
            <a:ext cx="11726561" cy="1015663"/>
          </a:xfrm>
          <a:prstGeom prst="rect">
            <a:avLst/>
          </a:prstGeom>
          <a:noFill/>
        </p:spPr>
        <p:txBody>
          <a:bodyPr wrap="square" rtlCol="0">
            <a:spAutoFit/>
          </a:bodyPr>
          <a:lstStyle/>
          <a:p>
            <a:pPr algn="ctr"/>
            <a:r>
              <a:rPr lang="en-US" sz="3000" b="1" dirty="0"/>
              <a:t>Conferences &amp; Meetings</a:t>
            </a:r>
          </a:p>
          <a:p>
            <a:pPr algn="ctr"/>
            <a:r>
              <a:rPr lang="en-US" sz="3000" b="1" dirty="0"/>
              <a:t>Reformation Conference</a:t>
            </a:r>
            <a:r>
              <a:rPr lang="en-US" sz="3000" b="1"/>
              <a:t>	Mission’s </a:t>
            </a:r>
            <a:r>
              <a:rPr lang="en-US" sz="3000" b="1" dirty="0"/>
              <a:t>Conference	Presbytery Meetings</a:t>
            </a:r>
          </a:p>
        </p:txBody>
      </p:sp>
    </p:spTree>
    <p:extLst>
      <p:ext uri="{BB962C8B-B14F-4D97-AF65-F5344CB8AC3E}">
        <p14:creationId xmlns:p14="http://schemas.microsoft.com/office/powerpoint/2010/main" val="502619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6CDE2C-0D74-42A7-8DCF-0AC9506A6B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3175" y="223022"/>
            <a:ext cx="9163775" cy="5368845"/>
          </a:xfrm>
          <a:prstGeom prst="rect">
            <a:avLst/>
          </a:prstGeom>
        </p:spPr>
      </p:pic>
      <p:sp>
        <p:nvSpPr>
          <p:cNvPr id="3" name="Date Placeholder 2">
            <a:extLst>
              <a:ext uri="{FF2B5EF4-FFF2-40B4-BE49-F238E27FC236}">
                <a16:creationId xmlns:a16="http://schemas.microsoft.com/office/drawing/2014/main" id="{57C1954F-095A-491D-9CBE-8244E770D449}"/>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BE0E826D-635F-485E-9A32-2CFCD0690DE1}"/>
              </a:ext>
            </a:extLst>
          </p:cNvPr>
          <p:cNvSpPr>
            <a:spLocks noGrp="1"/>
          </p:cNvSpPr>
          <p:nvPr>
            <p:ph type="sldNum" sz="quarter" idx="12"/>
          </p:nvPr>
        </p:nvSpPr>
        <p:spPr/>
        <p:txBody>
          <a:bodyPr/>
          <a:lstStyle/>
          <a:p>
            <a:fld id="{DB7D5C70-EC1C-4D25-81C7-E33CDF67E839}" type="slidenum">
              <a:rPr lang="en-US" smtClean="0"/>
              <a:pPr/>
              <a:t>8</a:t>
            </a:fld>
            <a:endParaRPr lang="en-US" dirty="0"/>
          </a:p>
        </p:txBody>
      </p:sp>
      <p:sp>
        <p:nvSpPr>
          <p:cNvPr id="6" name="Rectangle 5">
            <a:extLst>
              <a:ext uri="{FF2B5EF4-FFF2-40B4-BE49-F238E27FC236}">
                <a16:creationId xmlns:a16="http://schemas.microsoft.com/office/drawing/2014/main" id="{A8E7F3E6-9470-4BC0-99F3-A18F1FB71470}"/>
              </a:ext>
            </a:extLst>
          </p:cNvPr>
          <p:cNvSpPr/>
          <p:nvPr/>
        </p:nvSpPr>
        <p:spPr>
          <a:xfrm>
            <a:off x="2853664" y="5591867"/>
            <a:ext cx="633641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Vacation Bible School</a:t>
            </a:r>
          </a:p>
        </p:txBody>
      </p:sp>
    </p:spTree>
    <p:extLst>
      <p:ext uri="{BB962C8B-B14F-4D97-AF65-F5344CB8AC3E}">
        <p14:creationId xmlns:p14="http://schemas.microsoft.com/office/powerpoint/2010/main" val="4177353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DC3F6A-B422-4A65-B550-E5DAFD76F1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773" y="407766"/>
            <a:ext cx="11467882" cy="5269081"/>
          </a:xfrm>
          <a:prstGeom prst="rect">
            <a:avLst/>
          </a:prstGeom>
        </p:spPr>
      </p:pic>
      <p:sp>
        <p:nvSpPr>
          <p:cNvPr id="3" name="Date Placeholder 2">
            <a:extLst>
              <a:ext uri="{FF2B5EF4-FFF2-40B4-BE49-F238E27FC236}">
                <a16:creationId xmlns:a16="http://schemas.microsoft.com/office/drawing/2014/main" id="{4D81A5BC-0DD8-47EE-9CFD-B46CB1A028CB}"/>
              </a:ext>
            </a:extLst>
          </p:cNvPr>
          <p:cNvSpPr>
            <a:spLocks noGrp="1"/>
          </p:cNvSpPr>
          <p:nvPr>
            <p:ph type="dt" sz="half" idx="10"/>
          </p:nvPr>
        </p:nvSpPr>
        <p:spPr/>
        <p:txBody>
          <a:bodyPr/>
          <a:lstStyle/>
          <a:p>
            <a:r>
              <a:rPr lang="en-US"/>
              <a:t>6/10/2018</a:t>
            </a:r>
            <a:endParaRPr lang="en-US" dirty="0"/>
          </a:p>
        </p:txBody>
      </p:sp>
      <p:sp>
        <p:nvSpPr>
          <p:cNvPr id="4" name="Slide Number Placeholder 3">
            <a:extLst>
              <a:ext uri="{FF2B5EF4-FFF2-40B4-BE49-F238E27FC236}">
                <a16:creationId xmlns:a16="http://schemas.microsoft.com/office/drawing/2014/main" id="{AD436985-772D-434F-8BEE-B21FAFBDA645}"/>
              </a:ext>
            </a:extLst>
          </p:cNvPr>
          <p:cNvSpPr>
            <a:spLocks noGrp="1"/>
          </p:cNvSpPr>
          <p:nvPr>
            <p:ph type="sldNum" sz="quarter" idx="12"/>
          </p:nvPr>
        </p:nvSpPr>
        <p:spPr/>
        <p:txBody>
          <a:bodyPr/>
          <a:lstStyle/>
          <a:p>
            <a:fld id="{DB7D5C70-EC1C-4D25-81C7-E33CDF67E839}" type="slidenum">
              <a:rPr lang="en-US" smtClean="0"/>
              <a:pPr/>
              <a:t>9</a:t>
            </a:fld>
            <a:endParaRPr lang="en-US" dirty="0"/>
          </a:p>
        </p:txBody>
      </p:sp>
      <p:sp>
        <p:nvSpPr>
          <p:cNvPr id="6" name="Rectangle 5">
            <a:extLst>
              <a:ext uri="{FF2B5EF4-FFF2-40B4-BE49-F238E27FC236}">
                <a16:creationId xmlns:a16="http://schemas.microsoft.com/office/drawing/2014/main" id="{60EE88E8-D582-449D-B990-963B7065AF1C}"/>
              </a:ext>
            </a:extLst>
          </p:cNvPr>
          <p:cNvSpPr/>
          <p:nvPr/>
        </p:nvSpPr>
        <p:spPr>
          <a:xfrm>
            <a:off x="2853664" y="5591867"/>
            <a:ext cx="633641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Vacation Bible School</a:t>
            </a:r>
          </a:p>
        </p:txBody>
      </p:sp>
    </p:spTree>
    <p:extLst>
      <p:ext uri="{BB962C8B-B14F-4D97-AF65-F5344CB8AC3E}">
        <p14:creationId xmlns:p14="http://schemas.microsoft.com/office/powerpoint/2010/main" val="1082892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2866</TotalTime>
  <Words>1837</Words>
  <Application>Microsoft Office PowerPoint</Application>
  <PresentationFormat>Widescreen</PresentationFormat>
  <Paragraphs>346</Paragraphs>
  <Slides>55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Arial Rounded MT Bold</vt:lpstr>
      <vt:lpstr>Bahnschrift SemiBold Condensed</vt:lpstr>
      <vt:lpstr>Berlin Sans FB</vt:lpstr>
      <vt:lpstr>Calibri</vt:lpstr>
      <vt:lpstr>Calibri Light</vt:lpstr>
      <vt:lpstr>Wingdings</vt:lpstr>
      <vt:lpstr>Office Theme</vt:lpstr>
      <vt:lpstr>PowerPoint Presentation</vt:lpstr>
      <vt:lpstr>Church History Thomas Hayes</vt:lpstr>
      <vt:lpstr>Church History Thomas Hayes</vt:lpstr>
      <vt:lpstr>PowerPoint Presentation</vt:lpstr>
      <vt:lpstr>Needs Assessment</vt:lpstr>
      <vt:lpstr>Fellowship &amp; Sunday School Donna Anderson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Our Warming Kitchen Needs</vt:lpstr>
      <vt:lpstr>PowerPoint Presentation</vt:lpstr>
      <vt:lpstr>Needs Assessment Nursery: Joann Katzaman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Solutions!</vt:lpstr>
      <vt:lpstr>Strategic Planning Committee Tom Hayes</vt:lpstr>
      <vt:lpstr>PowerPoint Presentation</vt:lpstr>
      <vt:lpstr>Proposed Expansion: Matthew Smith</vt:lpstr>
      <vt:lpstr>PowerPoint Presentation</vt:lpstr>
      <vt:lpstr>Proposed Expansion: Matthew Smith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Cost of Addition and Improvements</vt:lpstr>
      <vt:lpstr>PowerPoint Presentation</vt:lpstr>
      <vt:lpstr>PowerPoint Presentation</vt:lpstr>
      <vt:lpstr>Our church is growing and  Our city is growing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Nyce</dc:creator>
  <cp:lastModifiedBy>Ogburn, Ryan</cp:lastModifiedBy>
  <cp:revision>186</cp:revision>
  <dcterms:created xsi:type="dcterms:W3CDTF">2018-05-11T13:43:42Z</dcterms:created>
  <dcterms:modified xsi:type="dcterms:W3CDTF">2018-06-11T18:38:30Z</dcterms:modified>
</cp:coreProperties>
</file>