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4"/>
  </p:handoutMasterIdLst>
  <p:sldIdLst>
    <p:sldId id="258" r:id="rId2"/>
    <p:sldId id="259" r:id="rId3"/>
    <p:sldId id="257" r:id="rId4"/>
    <p:sldId id="261" r:id="rId5"/>
    <p:sldId id="260" r:id="rId6"/>
    <p:sldId id="263" r:id="rId7"/>
    <p:sldId id="256" r:id="rId8"/>
    <p:sldId id="264" r:id="rId9"/>
    <p:sldId id="269" r:id="rId10"/>
    <p:sldId id="265" r:id="rId11"/>
    <p:sldId id="266" r:id="rId12"/>
    <p:sldId id="267" r:id="rId13"/>
    <p:sldId id="268" r:id="rId14"/>
    <p:sldId id="262" r:id="rId15"/>
    <p:sldId id="270" r:id="rId16"/>
    <p:sldId id="271" r:id="rId17"/>
    <p:sldId id="272" r:id="rId18"/>
    <p:sldId id="273" r:id="rId19"/>
    <p:sldId id="275" r:id="rId20"/>
    <p:sldId id="274" r:id="rId21"/>
    <p:sldId id="277" r:id="rId22"/>
    <p:sldId id="276" r:id="rId23"/>
    <p:sldId id="280" r:id="rId24"/>
    <p:sldId id="279" r:id="rId25"/>
    <p:sldId id="278" r:id="rId26"/>
    <p:sldId id="284" r:id="rId27"/>
    <p:sldId id="281" r:id="rId28"/>
    <p:sldId id="286" r:id="rId29"/>
    <p:sldId id="287" r:id="rId30"/>
    <p:sldId id="285" r:id="rId31"/>
    <p:sldId id="283"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8"/>
    <p:restoredTop sz="94710"/>
  </p:normalViewPr>
  <p:slideViewPr>
    <p:cSldViewPr snapToGrid="0">
      <p:cViewPr varScale="1">
        <p:scale>
          <a:sx n="61" d="100"/>
          <a:sy n="61" d="100"/>
        </p:scale>
        <p:origin x="1008" y="7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31"/>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B879-554E-98CD-974FB40C54AB}"/>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5825-B149-BD41-8ABA2DC3DEF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B879-554E-98CD-974FB40C54AB}"/>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B879-554E-98CD-974FB40C54AB}"/>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B879-554E-98CD-974FB40C54A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Christianituy</c:v>
                </c:pt>
                <c:pt idx="1">
                  <c:v>Islam</c:v>
                </c:pt>
                <c:pt idx="2">
                  <c:v>Hinduism</c:v>
                </c:pt>
                <c:pt idx="3">
                  <c:v>Buddhism</c:v>
                </c:pt>
                <c:pt idx="4">
                  <c:v>Other</c:v>
                </c:pt>
              </c:strCache>
            </c:strRef>
          </c:cat>
          <c:val>
            <c:numRef>
              <c:f>Sheet1!$B$2:$B$6</c:f>
              <c:numCache>
                <c:formatCode>General</c:formatCode>
                <c:ptCount val="5"/>
                <c:pt idx="0">
                  <c:v>31</c:v>
                </c:pt>
                <c:pt idx="1">
                  <c:v>24</c:v>
                </c:pt>
                <c:pt idx="2">
                  <c:v>15</c:v>
                </c:pt>
                <c:pt idx="3">
                  <c:v>7</c:v>
                </c:pt>
                <c:pt idx="4">
                  <c:v>23</c:v>
                </c:pt>
              </c:numCache>
            </c:numRef>
          </c:val>
          <c:extLst>
            <c:ext xmlns:c16="http://schemas.microsoft.com/office/drawing/2014/chart" uri="{C3380CC4-5D6E-409C-BE32-E72D297353CC}">
              <c16:uniqueId val="{00000000-5825-B149-BD41-8ABA2DC3DEF3}"/>
            </c:ext>
          </c:extLst>
        </c:ser>
        <c:dLbls>
          <c:dLblPos val="ctr"/>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07D7FC-62F7-48D6-957C-F7EA5EB1234A}"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514BA0CE-06D7-4B95-BBBF-70DEF0879EF5}">
      <dgm:prSet/>
      <dgm:spPr/>
      <dgm:t>
        <a:bodyPr/>
        <a:lstStyle/>
        <a:p>
          <a:r>
            <a:rPr lang="en-US" b="0" i="0"/>
            <a:t>John 14:6</a:t>
          </a:r>
          <a:endParaRPr lang="en-US"/>
        </a:p>
      </dgm:t>
    </dgm:pt>
    <dgm:pt modelId="{162647FC-5867-4ACA-B564-D33E57D80655}" type="parTrans" cxnId="{3DF1C90D-B3B1-47B0-A80D-A1BE4BB83F4B}">
      <dgm:prSet/>
      <dgm:spPr/>
      <dgm:t>
        <a:bodyPr/>
        <a:lstStyle/>
        <a:p>
          <a:endParaRPr lang="en-US"/>
        </a:p>
      </dgm:t>
    </dgm:pt>
    <dgm:pt modelId="{E713CB54-6F11-49E0-BC26-B56AB80E53D3}" type="sibTrans" cxnId="{3DF1C90D-B3B1-47B0-A80D-A1BE4BB83F4B}">
      <dgm:prSet/>
      <dgm:spPr/>
      <dgm:t>
        <a:bodyPr/>
        <a:lstStyle/>
        <a:p>
          <a:endParaRPr lang="en-US"/>
        </a:p>
      </dgm:t>
    </dgm:pt>
    <dgm:pt modelId="{F717CB2A-1AD4-4267-8D20-FA2E7B8ED8F2}">
      <dgm:prSet/>
      <dgm:spPr/>
      <dgm:t>
        <a:bodyPr/>
        <a:lstStyle/>
        <a:p>
          <a:r>
            <a:rPr lang="en-US" b="0" i="0"/>
            <a:t>Jesus said to him, “I am the way, and the truth, and the life. </a:t>
          </a:r>
          <a:r>
            <a:rPr lang="en-US" b="0" i="0">
              <a:highlight>
                <a:srgbClr val="FFFF00"/>
              </a:highlight>
            </a:rPr>
            <a:t>No one comes to the Father except through me.</a:t>
          </a:r>
          <a:endParaRPr lang="en-US">
            <a:highlight>
              <a:srgbClr val="FFFF00"/>
            </a:highlight>
          </a:endParaRPr>
        </a:p>
      </dgm:t>
    </dgm:pt>
    <dgm:pt modelId="{0648D1BC-56B0-4069-A767-4A7776BD0666}" type="parTrans" cxnId="{88E9F82D-A70C-47C1-ADF8-8D6C7B4CCD30}">
      <dgm:prSet/>
      <dgm:spPr/>
      <dgm:t>
        <a:bodyPr/>
        <a:lstStyle/>
        <a:p>
          <a:endParaRPr lang="en-US"/>
        </a:p>
      </dgm:t>
    </dgm:pt>
    <dgm:pt modelId="{4285F740-8A33-495A-BAF1-110ED8E49E27}" type="sibTrans" cxnId="{88E9F82D-A70C-47C1-ADF8-8D6C7B4CCD30}">
      <dgm:prSet/>
      <dgm:spPr/>
      <dgm:t>
        <a:bodyPr/>
        <a:lstStyle/>
        <a:p>
          <a:endParaRPr lang="en-US"/>
        </a:p>
      </dgm:t>
    </dgm:pt>
    <dgm:pt modelId="{34EE7E58-6181-A14E-8B03-719A0FA96567}" type="pres">
      <dgm:prSet presAssocID="{C007D7FC-62F7-48D6-957C-F7EA5EB1234A}" presName="hierChild1" presStyleCnt="0">
        <dgm:presLayoutVars>
          <dgm:chPref val="1"/>
          <dgm:dir/>
          <dgm:animOne val="branch"/>
          <dgm:animLvl val="lvl"/>
          <dgm:resizeHandles/>
        </dgm:presLayoutVars>
      </dgm:prSet>
      <dgm:spPr/>
    </dgm:pt>
    <dgm:pt modelId="{C0712D90-4B85-E842-925D-AE3A81C48DBB}" type="pres">
      <dgm:prSet presAssocID="{514BA0CE-06D7-4B95-BBBF-70DEF0879EF5}" presName="hierRoot1" presStyleCnt="0"/>
      <dgm:spPr/>
    </dgm:pt>
    <dgm:pt modelId="{488BE7B1-7768-644D-B5F5-75AB8ED454AE}" type="pres">
      <dgm:prSet presAssocID="{514BA0CE-06D7-4B95-BBBF-70DEF0879EF5}" presName="composite" presStyleCnt="0"/>
      <dgm:spPr/>
    </dgm:pt>
    <dgm:pt modelId="{C6DDD69F-8E58-0542-A6BC-6D19E7FB7B46}" type="pres">
      <dgm:prSet presAssocID="{514BA0CE-06D7-4B95-BBBF-70DEF0879EF5}" presName="background" presStyleLbl="node0" presStyleIdx="0" presStyleCnt="2"/>
      <dgm:spPr/>
    </dgm:pt>
    <dgm:pt modelId="{1EF60564-9883-804D-9C42-EE91942CE2E1}" type="pres">
      <dgm:prSet presAssocID="{514BA0CE-06D7-4B95-BBBF-70DEF0879EF5}" presName="text" presStyleLbl="fgAcc0" presStyleIdx="0" presStyleCnt="2">
        <dgm:presLayoutVars>
          <dgm:chPref val="3"/>
        </dgm:presLayoutVars>
      </dgm:prSet>
      <dgm:spPr/>
    </dgm:pt>
    <dgm:pt modelId="{3BF20BCC-B788-6B4B-9EF7-3AC11DA7F9A9}" type="pres">
      <dgm:prSet presAssocID="{514BA0CE-06D7-4B95-BBBF-70DEF0879EF5}" presName="hierChild2" presStyleCnt="0"/>
      <dgm:spPr/>
    </dgm:pt>
    <dgm:pt modelId="{EAF585FB-90A4-A04C-86A3-E78183644E3E}" type="pres">
      <dgm:prSet presAssocID="{F717CB2A-1AD4-4267-8D20-FA2E7B8ED8F2}" presName="hierRoot1" presStyleCnt="0"/>
      <dgm:spPr/>
    </dgm:pt>
    <dgm:pt modelId="{46E26EC6-20FF-B84E-90C3-24A776703AEA}" type="pres">
      <dgm:prSet presAssocID="{F717CB2A-1AD4-4267-8D20-FA2E7B8ED8F2}" presName="composite" presStyleCnt="0"/>
      <dgm:spPr/>
    </dgm:pt>
    <dgm:pt modelId="{5E989A5A-C8D0-1942-A462-C4DEE38DE51A}" type="pres">
      <dgm:prSet presAssocID="{F717CB2A-1AD4-4267-8D20-FA2E7B8ED8F2}" presName="background" presStyleLbl="node0" presStyleIdx="1" presStyleCnt="2"/>
      <dgm:spPr/>
    </dgm:pt>
    <dgm:pt modelId="{072D73F4-5B0A-5441-9B94-6F10EECDA008}" type="pres">
      <dgm:prSet presAssocID="{F717CB2A-1AD4-4267-8D20-FA2E7B8ED8F2}" presName="text" presStyleLbl="fgAcc0" presStyleIdx="1" presStyleCnt="2">
        <dgm:presLayoutVars>
          <dgm:chPref val="3"/>
        </dgm:presLayoutVars>
      </dgm:prSet>
      <dgm:spPr/>
    </dgm:pt>
    <dgm:pt modelId="{E869C766-CD76-2348-998A-C66E80FA6BEC}" type="pres">
      <dgm:prSet presAssocID="{F717CB2A-1AD4-4267-8D20-FA2E7B8ED8F2}" presName="hierChild2" presStyleCnt="0"/>
      <dgm:spPr/>
    </dgm:pt>
  </dgm:ptLst>
  <dgm:cxnLst>
    <dgm:cxn modelId="{3DF1C90D-B3B1-47B0-A80D-A1BE4BB83F4B}" srcId="{C007D7FC-62F7-48D6-957C-F7EA5EB1234A}" destId="{514BA0CE-06D7-4B95-BBBF-70DEF0879EF5}" srcOrd="0" destOrd="0" parTransId="{162647FC-5867-4ACA-B564-D33E57D80655}" sibTransId="{E713CB54-6F11-49E0-BC26-B56AB80E53D3}"/>
    <dgm:cxn modelId="{0FC28625-5EF4-8E49-8A35-EF4D47B40B74}" type="presOf" srcId="{F717CB2A-1AD4-4267-8D20-FA2E7B8ED8F2}" destId="{072D73F4-5B0A-5441-9B94-6F10EECDA008}" srcOrd="0" destOrd="0" presId="urn:microsoft.com/office/officeart/2005/8/layout/hierarchy1"/>
    <dgm:cxn modelId="{88E9F82D-A70C-47C1-ADF8-8D6C7B4CCD30}" srcId="{C007D7FC-62F7-48D6-957C-F7EA5EB1234A}" destId="{F717CB2A-1AD4-4267-8D20-FA2E7B8ED8F2}" srcOrd="1" destOrd="0" parTransId="{0648D1BC-56B0-4069-A767-4A7776BD0666}" sibTransId="{4285F740-8A33-495A-BAF1-110ED8E49E27}"/>
    <dgm:cxn modelId="{8BF8BA38-FA3B-9646-A2A0-165BC8793719}" type="presOf" srcId="{514BA0CE-06D7-4B95-BBBF-70DEF0879EF5}" destId="{1EF60564-9883-804D-9C42-EE91942CE2E1}" srcOrd="0" destOrd="0" presId="urn:microsoft.com/office/officeart/2005/8/layout/hierarchy1"/>
    <dgm:cxn modelId="{1AA33784-85A6-3444-B845-EFAE19C0E3AD}" type="presOf" srcId="{C007D7FC-62F7-48D6-957C-F7EA5EB1234A}" destId="{34EE7E58-6181-A14E-8B03-719A0FA96567}" srcOrd="0" destOrd="0" presId="urn:microsoft.com/office/officeart/2005/8/layout/hierarchy1"/>
    <dgm:cxn modelId="{8E9FF3B0-59B4-E444-B6D6-08BDAF4CC947}" type="presParOf" srcId="{34EE7E58-6181-A14E-8B03-719A0FA96567}" destId="{C0712D90-4B85-E842-925D-AE3A81C48DBB}" srcOrd="0" destOrd="0" presId="urn:microsoft.com/office/officeart/2005/8/layout/hierarchy1"/>
    <dgm:cxn modelId="{38264FC7-A7F0-FD42-963A-E4FF0C7A345A}" type="presParOf" srcId="{C0712D90-4B85-E842-925D-AE3A81C48DBB}" destId="{488BE7B1-7768-644D-B5F5-75AB8ED454AE}" srcOrd="0" destOrd="0" presId="urn:microsoft.com/office/officeart/2005/8/layout/hierarchy1"/>
    <dgm:cxn modelId="{7326401B-16BA-4B44-A397-DB6B4490F27E}" type="presParOf" srcId="{488BE7B1-7768-644D-B5F5-75AB8ED454AE}" destId="{C6DDD69F-8E58-0542-A6BC-6D19E7FB7B46}" srcOrd="0" destOrd="0" presId="urn:microsoft.com/office/officeart/2005/8/layout/hierarchy1"/>
    <dgm:cxn modelId="{AEBCA21C-CD5C-1B40-8FAD-585AD670CA0F}" type="presParOf" srcId="{488BE7B1-7768-644D-B5F5-75AB8ED454AE}" destId="{1EF60564-9883-804D-9C42-EE91942CE2E1}" srcOrd="1" destOrd="0" presId="urn:microsoft.com/office/officeart/2005/8/layout/hierarchy1"/>
    <dgm:cxn modelId="{7BBCCF3C-40DD-304C-8177-C5B9EA5AC40F}" type="presParOf" srcId="{C0712D90-4B85-E842-925D-AE3A81C48DBB}" destId="{3BF20BCC-B788-6B4B-9EF7-3AC11DA7F9A9}" srcOrd="1" destOrd="0" presId="urn:microsoft.com/office/officeart/2005/8/layout/hierarchy1"/>
    <dgm:cxn modelId="{A7D1E5EC-019C-9145-A1A4-5E20BFBA55F5}" type="presParOf" srcId="{34EE7E58-6181-A14E-8B03-719A0FA96567}" destId="{EAF585FB-90A4-A04C-86A3-E78183644E3E}" srcOrd="1" destOrd="0" presId="urn:microsoft.com/office/officeart/2005/8/layout/hierarchy1"/>
    <dgm:cxn modelId="{7119363E-C253-D641-A197-9EBC2609D3F0}" type="presParOf" srcId="{EAF585FB-90A4-A04C-86A3-E78183644E3E}" destId="{46E26EC6-20FF-B84E-90C3-24A776703AEA}" srcOrd="0" destOrd="0" presId="urn:microsoft.com/office/officeart/2005/8/layout/hierarchy1"/>
    <dgm:cxn modelId="{6F3FB630-E273-5349-801B-7DC23D672E16}" type="presParOf" srcId="{46E26EC6-20FF-B84E-90C3-24A776703AEA}" destId="{5E989A5A-C8D0-1942-A462-C4DEE38DE51A}" srcOrd="0" destOrd="0" presId="urn:microsoft.com/office/officeart/2005/8/layout/hierarchy1"/>
    <dgm:cxn modelId="{3008468B-2401-5E44-A064-13573F927BAC}" type="presParOf" srcId="{46E26EC6-20FF-B84E-90C3-24A776703AEA}" destId="{072D73F4-5B0A-5441-9B94-6F10EECDA008}" srcOrd="1" destOrd="0" presId="urn:microsoft.com/office/officeart/2005/8/layout/hierarchy1"/>
    <dgm:cxn modelId="{778AAE45-8FDE-9F49-BC7A-36B5FDA40188}" type="presParOf" srcId="{EAF585FB-90A4-A04C-86A3-E78183644E3E}" destId="{E869C766-CD76-2348-998A-C66E80FA6BE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D69F-8E58-0542-A6BC-6D19E7FB7B46}">
      <dsp:nvSpPr>
        <dsp:cNvPr id="0" name=""/>
        <dsp:cNvSpPr/>
      </dsp:nvSpPr>
      <dsp:spPr>
        <a:xfrm>
          <a:off x="1172" y="267452"/>
          <a:ext cx="4113795" cy="26122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60564-9883-804D-9C42-EE91942CE2E1}">
      <dsp:nvSpPr>
        <dsp:cNvPr id="0" name=""/>
        <dsp:cNvSpPr/>
      </dsp:nvSpPr>
      <dsp:spPr>
        <a:xfrm>
          <a:off x="458260" y="701686"/>
          <a:ext cx="4113795" cy="26122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John 14:6</a:t>
          </a:r>
          <a:endParaRPr lang="en-US" sz="2800" kern="1200"/>
        </a:p>
      </dsp:txBody>
      <dsp:txXfrm>
        <a:off x="534770" y="778196"/>
        <a:ext cx="3960775" cy="2459240"/>
      </dsp:txXfrm>
    </dsp:sp>
    <dsp:sp modelId="{5E989A5A-C8D0-1942-A462-C4DEE38DE51A}">
      <dsp:nvSpPr>
        <dsp:cNvPr id="0" name=""/>
        <dsp:cNvSpPr/>
      </dsp:nvSpPr>
      <dsp:spPr>
        <a:xfrm>
          <a:off x="5029144" y="267452"/>
          <a:ext cx="4113795" cy="2612260"/>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D73F4-5B0A-5441-9B94-6F10EECDA008}">
      <dsp:nvSpPr>
        <dsp:cNvPr id="0" name=""/>
        <dsp:cNvSpPr/>
      </dsp:nvSpPr>
      <dsp:spPr>
        <a:xfrm>
          <a:off x="5486232" y="701686"/>
          <a:ext cx="4113795" cy="2612260"/>
        </a:xfrm>
        <a:prstGeom prst="roundRect">
          <a:avLst>
            <a:gd name="adj" fmla="val 10000"/>
          </a:avLst>
        </a:prstGeom>
        <a:solidFill>
          <a:schemeClr val="lt1">
            <a:alpha val="90000"/>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Jesus said to him, “I am the way, and the truth, and the life. </a:t>
          </a:r>
          <a:r>
            <a:rPr lang="en-US" sz="2800" b="0" i="0" kern="1200">
              <a:highlight>
                <a:srgbClr val="FFFF00"/>
              </a:highlight>
            </a:rPr>
            <a:t>No one comes to the Father except through me.</a:t>
          </a:r>
          <a:endParaRPr lang="en-US" sz="2800" kern="1200">
            <a:highlight>
              <a:srgbClr val="FFFF00"/>
            </a:highlight>
          </a:endParaRPr>
        </a:p>
      </dsp:txBody>
      <dsp:txXfrm>
        <a:off x="5562742" y="778196"/>
        <a:ext cx="3960775" cy="24592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63511D-B188-8A55-68BB-FE3CAF2A9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38E749-384C-D754-5822-0451899E53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6CDDE1-9DC0-ED4A-AE18-E5E13C50C238}" type="datetimeFigureOut">
              <a:rPr lang="en-US" smtClean="0"/>
              <a:t>8/9/2024</a:t>
            </a:fld>
            <a:endParaRPr lang="en-US"/>
          </a:p>
        </p:txBody>
      </p:sp>
      <p:sp>
        <p:nvSpPr>
          <p:cNvPr id="4" name="Footer Placeholder 3">
            <a:extLst>
              <a:ext uri="{FF2B5EF4-FFF2-40B4-BE49-F238E27FC236}">
                <a16:creationId xmlns:a16="http://schemas.microsoft.com/office/drawing/2014/main" id="{9F26AC2A-1C3F-17BD-C6F8-AD8001FD49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B162E17-507A-BF60-1728-0A76230B71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8F5CBF-A9AC-6F41-81AD-CBDA9F009978}" type="slidenum">
              <a:rPr lang="en-US" smtClean="0"/>
              <a:t>‹#›</a:t>
            </a:fld>
            <a:endParaRPr lang="en-US"/>
          </a:p>
        </p:txBody>
      </p:sp>
    </p:spTree>
    <p:extLst>
      <p:ext uri="{BB962C8B-B14F-4D97-AF65-F5344CB8AC3E}">
        <p14:creationId xmlns:p14="http://schemas.microsoft.com/office/powerpoint/2010/main" val="24162815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a:pPr/>
              <a:t>8/9/2024</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a:pPr/>
              <a:t>8/9/2024</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8/9/2024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a:pPr/>
              <a:t>8/9/2024</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a:pPr/>
              <a:t>8/9/2024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diffen.com/differenc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1GQhGBsNHyc?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OGFY4UQpTFs?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8x0iinciF3g?feature=oembe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7554-EE58-0294-5684-A67A4BF473C7}"/>
              </a:ext>
            </a:extLst>
          </p:cNvPr>
          <p:cNvSpPr>
            <a:spLocks noGrp="1"/>
          </p:cNvSpPr>
          <p:nvPr>
            <p:ph type="title"/>
          </p:nvPr>
        </p:nvSpPr>
        <p:spPr>
          <a:xfrm>
            <a:off x="1136822" y="426326"/>
            <a:ext cx="9601200" cy="1485900"/>
          </a:xfrm>
        </p:spPr>
        <p:txBody>
          <a:bodyPr/>
          <a:lstStyle/>
          <a:p>
            <a:r>
              <a:rPr lang="en-US" u="sng" dirty="0"/>
              <a:t>OBJECTIVES:</a:t>
            </a:r>
          </a:p>
        </p:txBody>
      </p:sp>
      <p:sp>
        <p:nvSpPr>
          <p:cNvPr id="3" name="Content Placeholder 2">
            <a:extLst>
              <a:ext uri="{FF2B5EF4-FFF2-40B4-BE49-F238E27FC236}">
                <a16:creationId xmlns:a16="http://schemas.microsoft.com/office/drawing/2014/main" id="{39847884-474F-F7C5-B84B-29F5CF86376F}"/>
              </a:ext>
            </a:extLst>
          </p:cNvPr>
          <p:cNvSpPr>
            <a:spLocks noGrp="1"/>
          </p:cNvSpPr>
          <p:nvPr>
            <p:ph idx="1"/>
          </p:nvPr>
        </p:nvSpPr>
        <p:spPr>
          <a:xfrm>
            <a:off x="1019504" y="1912226"/>
            <a:ext cx="10752082" cy="3581400"/>
          </a:xfrm>
        </p:spPr>
        <p:txBody>
          <a:bodyPr>
            <a:noAutofit/>
          </a:bodyPr>
          <a:lstStyle/>
          <a:p>
            <a:pPr marL="0" indent="0" algn="ctr">
              <a:buNone/>
            </a:pPr>
            <a:r>
              <a:rPr lang="en-US" sz="4000" dirty="0"/>
              <a:t>BETTER UNDERSTAND OUR FAITH, CHRISTIANITY, AS COMPARED TO OTHER MAJOR RELIGIONS</a:t>
            </a:r>
          </a:p>
          <a:p>
            <a:pPr marL="0" indent="0" algn="ctr">
              <a:buNone/>
            </a:pPr>
            <a:endParaRPr lang="en-US" sz="4000" dirty="0"/>
          </a:p>
          <a:p>
            <a:pPr marL="0" indent="0" algn="ctr">
              <a:buNone/>
            </a:pPr>
            <a:r>
              <a:rPr lang="en-US" sz="4000" dirty="0"/>
              <a:t>AND</a:t>
            </a:r>
          </a:p>
          <a:p>
            <a:pPr marL="0" indent="0" algn="ctr">
              <a:buNone/>
            </a:pPr>
            <a:endParaRPr lang="en-US" sz="4000" dirty="0"/>
          </a:p>
          <a:p>
            <a:pPr marL="0" indent="0" algn="ctr">
              <a:buNone/>
            </a:pPr>
            <a:r>
              <a:rPr lang="en-US" sz="4000" dirty="0"/>
              <a:t>EQUIP APOLOGISTS FOR CHRIST</a:t>
            </a:r>
          </a:p>
        </p:txBody>
      </p:sp>
    </p:spTree>
    <p:extLst>
      <p:ext uri="{BB962C8B-B14F-4D97-AF65-F5344CB8AC3E}">
        <p14:creationId xmlns:p14="http://schemas.microsoft.com/office/powerpoint/2010/main" val="367114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895B1-1499-6B9E-75FE-AF2DB7CF6884}"/>
              </a:ext>
            </a:extLst>
          </p:cNvPr>
          <p:cNvSpPr>
            <a:spLocks noGrp="1"/>
          </p:cNvSpPr>
          <p:nvPr>
            <p:ph type="title"/>
          </p:nvPr>
        </p:nvSpPr>
        <p:spPr>
          <a:xfrm>
            <a:off x="5100824" y="685800"/>
            <a:ext cx="6176776" cy="1485900"/>
          </a:xfrm>
        </p:spPr>
        <p:txBody>
          <a:bodyPr vert="horz" lIns="91440" tIns="45720" rIns="91440" bIns="45720" rtlCol="0" anchor="t">
            <a:normAutofit/>
          </a:bodyPr>
          <a:lstStyle/>
          <a:p>
            <a:r>
              <a:rPr lang="en-US" b="1" u="sng"/>
              <a:t>Hinduism</a:t>
            </a:r>
          </a:p>
        </p:txBody>
      </p:sp>
      <p:pic>
        <p:nvPicPr>
          <p:cNvPr id="1026" name="Picture 2">
            <a:extLst>
              <a:ext uri="{FF2B5EF4-FFF2-40B4-BE49-F238E27FC236}">
                <a16:creationId xmlns:a16="http://schemas.microsoft.com/office/drawing/2014/main" id="{8BCB7AC4-3E5A-8388-3597-416B976508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75" r="8287"/>
          <a:stretch/>
        </p:blipFill>
        <p:spPr bwMode="auto">
          <a:xfrm>
            <a:off x="0" y="10"/>
            <a:ext cx="4373546"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05E9EE1E-1788-E6B8-899E-940BFDFE48C4}"/>
              </a:ext>
            </a:extLst>
          </p:cNvPr>
          <p:cNvSpPr txBox="1"/>
          <p:nvPr/>
        </p:nvSpPr>
        <p:spPr>
          <a:xfrm>
            <a:off x="4811955" y="1581150"/>
            <a:ext cx="7170234" cy="5010150"/>
          </a:xfrm>
          <a:prstGeom prst="rect">
            <a:avLst/>
          </a:prstGeom>
        </p:spPr>
        <p:txBody>
          <a:bodyPr vert="horz" lIns="91440" tIns="45720" rIns="91440" bIns="45720" rtlCol="0">
            <a:normAutofit fontScale="92500" lnSpcReduction="20000"/>
          </a:bodyPr>
          <a:lstStyle/>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Thought to be the world’s oldest religion</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Approximately 1.2 billion followers worldwide</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Believe that it is flawed to insist one’s path towards God is the only and true meaningful path</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Leadership: Gurus, holy men, Brahmin priests</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The trinity of Hindu gods:  Brahma (creator), Vishnu (preserver) and Shiva (destroyer)</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Avatars or extension of gods to address a situation that is out-of-balance to restore balance in universe</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Reincarnation continual until the soul returns to Brahman (creation) – Transmigration based on Karma</a:t>
            </a:r>
          </a:p>
          <a:p>
            <a:pPr marL="384048" indent="-384048" defTabSz="914400">
              <a:lnSpc>
                <a:spcPct val="94000"/>
              </a:lnSpc>
              <a:spcAft>
                <a:spcPts val="200"/>
              </a:spcAft>
              <a:buFont typeface="Franklin Gothic Book" panose="020B0503020102020204" pitchFamily="34" charset="0"/>
              <a:buChar char="v"/>
            </a:pPr>
            <a:r>
              <a:rPr lang="en-US" sz="2800">
                <a:solidFill>
                  <a:schemeClr val="tx2"/>
                </a:solidFill>
              </a:rPr>
              <a:t>Caste system – originally based on skills/abilities not birth – ensured continuity</a:t>
            </a:r>
          </a:p>
          <a:p>
            <a:pPr marL="384048" indent="-384048" defTabSz="914400">
              <a:lnSpc>
                <a:spcPct val="94000"/>
              </a:lnSpc>
              <a:spcAft>
                <a:spcPts val="200"/>
              </a:spcAft>
              <a:buFont typeface="Franklin Gothic Book" panose="020B0503020102020204" pitchFamily="34" charset="0"/>
              <a:buChar char="v"/>
            </a:pPr>
            <a:endParaRPr lang="en-US" sz="2400">
              <a:solidFill>
                <a:schemeClr val="tx2"/>
              </a:solidFill>
            </a:endParaRPr>
          </a:p>
        </p:txBody>
      </p:sp>
    </p:spTree>
    <p:extLst>
      <p:ext uri="{BB962C8B-B14F-4D97-AF65-F5344CB8AC3E}">
        <p14:creationId xmlns:p14="http://schemas.microsoft.com/office/powerpoint/2010/main" val="154765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757A3-87C1-0BB9-E1A9-B5A09140E0F8}"/>
              </a:ext>
            </a:extLst>
          </p:cNvPr>
          <p:cNvSpPr>
            <a:spLocks noGrp="1"/>
          </p:cNvSpPr>
          <p:nvPr>
            <p:ph type="title"/>
          </p:nvPr>
        </p:nvSpPr>
        <p:spPr>
          <a:xfrm>
            <a:off x="784742" y="228600"/>
            <a:ext cx="5793475" cy="762000"/>
          </a:xfrm>
        </p:spPr>
        <p:txBody>
          <a:bodyPr>
            <a:normAutofit/>
          </a:bodyPr>
          <a:lstStyle/>
          <a:p>
            <a:r>
              <a:rPr lang="en-US" b="1" u="sng"/>
              <a:t>Hinduism</a:t>
            </a:r>
            <a:endParaRPr lang="en-US"/>
          </a:p>
        </p:txBody>
      </p:sp>
      <p:sp>
        <p:nvSpPr>
          <p:cNvPr id="3" name="Content Placeholder 2">
            <a:extLst>
              <a:ext uri="{FF2B5EF4-FFF2-40B4-BE49-F238E27FC236}">
                <a16:creationId xmlns:a16="http://schemas.microsoft.com/office/drawing/2014/main" id="{0DBF40DB-3B9A-51BC-279E-942439D50994}"/>
              </a:ext>
            </a:extLst>
          </p:cNvPr>
          <p:cNvSpPr>
            <a:spLocks noGrp="1"/>
          </p:cNvSpPr>
          <p:nvPr>
            <p:ph idx="1"/>
          </p:nvPr>
        </p:nvSpPr>
        <p:spPr>
          <a:xfrm>
            <a:off x="114300" y="990600"/>
            <a:ext cx="7162799" cy="5638800"/>
          </a:xfrm>
        </p:spPr>
        <p:txBody>
          <a:bodyPr>
            <a:normAutofit lnSpcReduction="10000"/>
          </a:bodyPr>
          <a:lstStyle/>
          <a:p>
            <a:pPr>
              <a:buFont typeface="Wingdings" pitchFamily="2" charset="2"/>
              <a:buChar char="v"/>
            </a:pPr>
            <a:r>
              <a:rPr lang="en-US" sz="2800" b="1" u="sng"/>
              <a:t>Core Books</a:t>
            </a:r>
            <a:r>
              <a:rPr lang="en-US" sz="2800" b="1"/>
              <a:t>: Veda (songs), </a:t>
            </a:r>
            <a:r>
              <a:rPr lang="en-US" sz="2800" b="1" err="1"/>
              <a:t>Yajuv</a:t>
            </a:r>
            <a:r>
              <a:rPr lang="en-US" sz="2800" b="1"/>
              <a:t> (Sacred rites), Sama (songs of praise) and </a:t>
            </a:r>
            <a:r>
              <a:rPr lang="en-US" sz="2800" b="1" err="1"/>
              <a:t>Athvarva</a:t>
            </a:r>
            <a:r>
              <a:rPr lang="en-US" sz="2800" b="1"/>
              <a:t> (charms and curses)</a:t>
            </a:r>
          </a:p>
          <a:p>
            <a:pPr>
              <a:buFont typeface="Wingdings" pitchFamily="2" charset="2"/>
              <a:buChar char="v"/>
            </a:pPr>
            <a:r>
              <a:rPr lang="en-US" sz="2800" b="1" u="sng"/>
              <a:t>Core Beliefs:</a:t>
            </a:r>
          </a:p>
          <a:p>
            <a:pPr lvl="1">
              <a:buFont typeface="Arial" panose="020B0604020202020204" pitchFamily="34" charset="0"/>
              <a:buChar char="•"/>
            </a:pPr>
            <a:r>
              <a:rPr lang="en-US" sz="2800" b="1"/>
              <a:t>One universal soul (Brahman)</a:t>
            </a:r>
          </a:p>
          <a:p>
            <a:pPr lvl="1">
              <a:buFont typeface="Arial" panose="020B0604020202020204" pitchFamily="34" charset="0"/>
              <a:buChar char="•"/>
            </a:pPr>
            <a:r>
              <a:rPr lang="en-US" sz="2800" b="1"/>
              <a:t>Immortal and individual soul (Atman)</a:t>
            </a:r>
          </a:p>
          <a:p>
            <a:pPr lvl="1">
              <a:buFont typeface="Arial" panose="020B0604020202020204" pitchFamily="34" charset="0"/>
              <a:buChar char="•"/>
            </a:pPr>
            <a:r>
              <a:rPr lang="en-US" sz="2800" b="1"/>
              <a:t>Karma or action</a:t>
            </a:r>
          </a:p>
          <a:p>
            <a:pPr lvl="1">
              <a:buFont typeface="Arial" panose="020B0604020202020204" pitchFamily="34" charset="0"/>
              <a:buChar char="•"/>
            </a:pPr>
            <a:r>
              <a:rPr lang="en-US" sz="2800" b="1"/>
              <a:t>Moksha (return to Brahman)</a:t>
            </a:r>
          </a:p>
          <a:p>
            <a:pPr lvl="1">
              <a:buFont typeface="Arial" panose="020B0604020202020204" pitchFamily="34" charset="0"/>
              <a:buChar char="•"/>
            </a:pPr>
            <a:r>
              <a:rPr lang="en-US" sz="2800" b="1"/>
              <a:t>Vedas (sacred books)</a:t>
            </a:r>
          </a:p>
          <a:p>
            <a:pPr lvl="1">
              <a:buFont typeface="Arial" panose="020B0604020202020204" pitchFamily="34" charset="0"/>
              <a:buChar char="•"/>
            </a:pPr>
            <a:r>
              <a:rPr lang="en-US" sz="2800" b="1"/>
              <a:t>Cyclical time (no beginning or ending)</a:t>
            </a:r>
          </a:p>
          <a:p>
            <a:pPr lvl="1">
              <a:buFont typeface="Arial" panose="020B0604020202020204" pitchFamily="34" charset="0"/>
              <a:buChar char="•"/>
            </a:pPr>
            <a:r>
              <a:rPr lang="en-US" sz="2800" b="1"/>
              <a:t>Dharma (proper behavior or balance, each being has their own.</a:t>
            </a:r>
          </a:p>
          <a:p>
            <a:pPr marL="530352" lvl="1" indent="0">
              <a:buNone/>
            </a:pPr>
            <a:endParaRPr lang="en-US" sz="2800" b="1"/>
          </a:p>
          <a:p>
            <a:pPr marL="530352" lvl="1" indent="0">
              <a:buNone/>
            </a:pPr>
            <a:endParaRPr lang="en-US" sz="2800" b="1"/>
          </a:p>
          <a:p>
            <a:pPr marL="530352" lvl="1" indent="0">
              <a:buNone/>
            </a:pPr>
            <a:endParaRPr lang="en-US"/>
          </a:p>
          <a:p>
            <a:pPr marL="987552" lvl="1" indent="-457200">
              <a:buFont typeface="+mj-lt"/>
              <a:buAutoNum type="alphaLcPeriod"/>
            </a:pPr>
            <a:endParaRPr lang="en-US"/>
          </a:p>
          <a:p>
            <a:pPr marL="987552" lvl="1" indent="-457200">
              <a:buFont typeface="+mj-lt"/>
              <a:buAutoNum type="alphaLcPeriod"/>
            </a:pPr>
            <a:endParaRPr lang="en-US"/>
          </a:p>
          <a:p>
            <a:pPr marL="530352" lvl="1" indent="0">
              <a:buNone/>
            </a:pPr>
            <a:endParaRPr lang="en-US"/>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1A1225D6-4B17-747B-E906-6B90E52A3899}"/>
              </a:ext>
            </a:extLst>
          </p:cNvPr>
          <p:cNvPicPr>
            <a:picLocks noChangeAspect="1"/>
          </p:cNvPicPr>
          <p:nvPr/>
        </p:nvPicPr>
        <p:blipFill rotWithShape="1">
          <a:blip r:embed="rId2"/>
          <a:srcRect l="5647" r="5314"/>
          <a:stretch/>
        </p:blipFill>
        <p:spPr>
          <a:xfrm>
            <a:off x="7612260" y="10"/>
            <a:ext cx="4579739" cy="6857990"/>
          </a:xfrm>
          <a:prstGeom prst="rect">
            <a:avLst/>
          </a:prstGeom>
        </p:spPr>
      </p:pic>
    </p:spTree>
    <p:extLst>
      <p:ext uri="{BB962C8B-B14F-4D97-AF65-F5344CB8AC3E}">
        <p14:creationId xmlns:p14="http://schemas.microsoft.com/office/powerpoint/2010/main" val="1588914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2D0A2F-0052-09C5-F50F-F1D89C5EE09A}"/>
              </a:ext>
            </a:extLst>
          </p:cNvPr>
          <p:cNvSpPr>
            <a:spLocks noGrp="1"/>
          </p:cNvSpPr>
          <p:nvPr>
            <p:ph type="title"/>
          </p:nvPr>
        </p:nvSpPr>
        <p:spPr>
          <a:xfrm>
            <a:off x="5100824" y="685800"/>
            <a:ext cx="6176776" cy="784654"/>
          </a:xfrm>
        </p:spPr>
        <p:txBody>
          <a:bodyPr>
            <a:normAutofit/>
          </a:bodyPr>
          <a:lstStyle/>
          <a:p>
            <a:r>
              <a:rPr lang="en-US"/>
              <a:t>Buddhism</a:t>
            </a:r>
          </a:p>
        </p:txBody>
      </p:sp>
      <p:pic>
        <p:nvPicPr>
          <p:cNvPr id="4" name="Content Placeholder 3">
            <a:extLst>
              <a:ext uri="{FF2B5EF4-FFF2-40B4-BE49-F238E27FC236}">
                <a16:creationId xmlns:a16="http://schemas.microsoft.com/office/drawing/2014/main" id="{650F57BE-3A59-A61A-2F0B-5F25B3C0C1E6}"/>
              </a:ext>
            </a:extLst>
          </p:cNvPr>
          <p:cNvPicPr>
            <a:picLocks noChangeAspect="1"/>
          </p:cNvPicPr>
          <p:nvPr/>
        </p:nvPicPr>
        <p:blipFill rotWithShape="1">
          <a:blip r:embed="rId2"/>
          <a:srcRect r="4460"/>
          <a:stretch/>
        </p:blipFill>
        <p:spPr>
          <a:xfrm>
            <a:off x="-1" y="10"/>
            <a:ext cx="4373546" cy="6857990"/>
          </a:xfrm>
          <a:prstGeom prst="rect">
            <a:avLst/>
          </a:prstGeom>
        </p:spPr>
      </p:pic>
      <p:sp>
        <p:nvSpPr>
          <p:cNvPr id="13" name="Rectangle 12">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Content Placeholder 7">
            <a:extLst>
              <a:ext uri="{FF2B5EF4-FFF2-40B4-BE49-F238E27FC236}">
                <a16:creationId xmlns:a16="http://schemas.microsoft.com/office/drawing/2014/main" id="{98E350FF-54F1-51AA-B9FA-DF028514E628}"/>
              </a:ext>
            </a:extLst>
          </p:cNvPr>
          <p:cNvSpPr>
            <a:spLocks noGrp="1"/>
          </p:cNvSpPr>
          <p:nvPr>
            <p:ph idx="1"/>
          </p:nvPr>
        </p:nvSpPr>
        <p:spPr>
          <a:xfrm>
            <a:off x="4615675" y="1412273"/>
            <a:ext cx="7481589" cy="4818620"/>
          </a:xfrm>
        </p:spPr>
        <p:txBody>
          <a:bodyPr>
            <a:normAutofit fontScale="92500" lnSpcReduction="20000"/>
          </a:bodyPr>
          <a:lstStyle/>
          <a:p>
            <a:pPr>
              <a:buFont typeface="Wingdings" pitchFamily="2" charset="2"/>
              <a:buChar char="v"/>
            </a:pPr>
            <a:r>
              <a:rPr lang="en-US" sz="2600"/>
              <a:t>Originated on the Indian sub-continent during the 6</a:t>
            </a:r>
            <a:r>
              <a:rPr lang="en-US" sz="2600" baseline="30000"/>
              <a:t>th</a:t>
            </a:r>
            <a:r>
              <a:rPr lang="en-US" sz="2600"/>
              <a:t> century BCE</a:t>
            </a:r>
          </a:p>
          <a:p>
            <a:pPr>
              <a:buFont typeface="Wingdings" pitchFamily="2" charset="2"/>
              <a:buChar char="v"/>
            </a:pPr>
            <a:r>
              <a:rPr lang="en-US" sz="2600"/>
              <a:t>Founded by “The Buddha” Prince Siddhartha </a:t>
            </a:r>
            <a:r>
              <a:rPr lang="en-US" sz="2600" err="1"/>
              <a:t>Guatama</a:t>
            </a:r>
            <a:endParaRPr lang="en-US" sz="2600"/>
          </a:p>
          <a:p>
            <a:pPr>
              <a:buFont typeface="Wingdings" pitchFamily="2" charset="2"/>
              <a:buChar char="v"/>
            </a:pPr>
            <a:r>
              <a:rPr lang="en-US" sz="2600"/>
              <a:t>Rejects the belief in an omniscient, omnipotent, omnipresent creator.</a:t>
            </a:r>
          </a:p>
          <a:p>
            <a:pPr>
              <a:buFont typeface="Wingdings" pitchFamily="2" charset="2"/>
              <a:buChar char="v"/>
            </a:pPr>
            <a:r>
              <a:rPr lang="en-US" sz="2600"/>
              <a:t>No one book – sacred texts including the Dhammapada</a:t>
            </a:r>
          </a:p>
          <a:p>
            <a:pPr>
              <a:buFont typeface="Wingdings" pitchFamily="2" charset="2"/>
              <a:buChar char="v"/>
            </a:pPr>
            <a:r>
              <a:rPr lang="en-US" sz="2600"/>
              <a:t>Worship practices:</a:t>
            </a:r>
          </a:p>
          <a:p>
            <a:pPr lvl="1">
              <a:buFont typeface="Arial" panose="020B0604020202020204" pitchFamily="34" charset="0"/>
              <a:buChar char="•"/>
            </a:pPr>
            <a:r>
              <a:rPr lang="en-US" sz="2600"/>
              <a:t>Meditation</a:t>
            </a:r>
          </a:p>
          <a:p>
            <a:pPr lvl="1">
              <a:buFont typeface="Arial" panose="020B0604020202020204" pitchFamily="34" charset="0"/>
              <a:buChar char="•"/>
            </a:pPr>
            <a:r>
              <a:rPr lang="en-US" sz="2600"/>
              <a:t>The Eightfold Path; right view, right aspiration, right speech, right action, right livelihood, right effort, right mindfulness and right concentration</a:t>
            </a:r>
          </a:p>
          <a:p>
            <a:pPr marL="530352" lvl="1" indent="0">
              <a:buNone/>
            </a:pPr>
            <a:endParaRPr lang="en-US" sz="2600"/>
          </a:p>
          <a:p>
            <a:endParaRPr lang="en-US"/>
          </a:p>
        </p:txBody>
      </p:sp>
      <p:sp>
        <p:nvSpPr>
          <p:cNvPr id="5" name="TextBox 4">
            <a:extLst>
              <a:ext uri="{FF2B5EF4-FFF2-40B4-BE49-F238E27FC236}">
                <a16:creationId xmlns:a16="http://schemas.microsoft.com/office/drawing/2014/main" id="{020FF2B3-E1C5-A7F5-A12B-5DAB57A54173}"/>
              </a:ext>
            </a:extLst>
          </p:cNvPr>
          <p:cNvSpPr txBox="1"/>
          <p:nvPr/>
        </p:nvSpPr>
        <p:spPr>
          <a:xfrm>
            <a:off x="4925770" y="6405947"/>
            <a:ext cx="6526884" cy="276999"/>
          </a:xfrm>
          <a:prstGeom prst="rect">
            <a:avLst/>
          </a:prstGeom>
          <a:noFill/>
        </p:spPr>
        <p:txBody>
          <a:bodyPr wrap="square" rtlCol="0">
            <a:spAutoFit/>
          </a:bodyPr>
          <a:lstStyle/>
          <a:p>
            <a:r>
              <a:rPr lang="en-US" sz="1200">
                <a:hlinkClick r:id="rId3"/>
              </a:rPr>
              <a:t>https://www.diffen.com/difference</a:t>
            </a:r>
            <a:r>
              <a:rPr lang="en-US" sz="1200"/>
              <a:t> /Buddhism vs </a:t>
            </a:r>
            <a:r>
              <a:rPr lang="en-US" sz="1200" err="1"/>
              <a:t>Confuscianism</a:t>
            </a:r>
            <a:endParaRPr lang="en-US" sz="1200"/>
          </a:p>
        </p:txBody>
      </p:sp>
    </p:spTree>
    <p:extLst>
      <p:ext uri="{BB962C8B-B14F-4D97-AF65-F5344CB8AC3E}">
        <p14:creationId xmlns:p14="http://schemas.microsoft.com/office/powerpoint/2010/main" val="55362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7F956-2645-4B02-C13A-EB8CD7241FBE}"/>
              </a:ext>
            </a:extLst>
          </p:cNvPr>
          <p:cNvSpPr>
            <a:spLocks noGrp="1"/>
          </p:cNvSpPr>
          <p:nvPr>
            <p:ph type="title"/>
          </p:nvPr>
        </p:nvSpPr>
        <p:spPr>
          <a:xfrm>
            <a:off x="111210" y="210066"/>
            <a:ext cx="5793475" cy="840258"/>
          </a:xfrm>
        </p:spPr>
        <p:txBody>
          <a:bodyPr>
            <a:normAutofit/>
          </a:bodyPr>
          <a:lstStyle/>
          <a:p>
            <a:r>
              <a:rPr lang="en-US"/>
              <a:t>Buddhism </a:t>
            </a:r>
          </a:p>
        </p:txBody>
      </p:sp>
      <p:sp>
        <p:nvSpPr>
          <p:cNvPr id="3" name="Content Placeholder 2">
            <a:extLst>
              <a:ext uri="{FF2B5EF4-FFF2-40B4-BE49-F238E27FC236}">
                <a16:creationId xmlns:a16="http://schemas.microsoft.com/office/drawing/2014/main" id="{CAC31DF6-E17C-EBB4-EA37-90DD78639B8B}"/>
              </a:ext>
            </a:extLst>
          </p:cNvPr>
          <p:cNvSpPr>
            <a:spLocks noGrp="1"/>
          </p:cNvSpPr>
          <p:nvPr>
            <p:ph idx="1"/>
          </p:nvPr>
        </p:nvSpPr>
        <p:spPr>
          <a:xfrm>
            <a:off x="0" y="909765"/>
            <a:ext cx="7278130" cy="5849381"/>
          </a:xfrm>
        </p:spPr>
        <p:txBody>
          <a:bodyPr>
            <a:normAutofit fontScale="92500" lnSpcReduction="20000"/>
          </a:bodyPr>
          <a:lstStyle/>
          <a:p>
            <a:pPr>
              <a:buFont typeface="Wingdings" pitchFamily="2" charset="2"/>
              <a:buChar char="v"/>
            </a:pPr>
            <a:r>
              <a:rPr lang="en-US" sz="2400"/>
              <a:t>Rebirth is central.  We are in an endless cycle of birth, death and re-birth.  All are ignorant and suffer mentally. Goal is to achieve enlightenment.</a:t>
            </a:r>
          </a:p>
          <a:p>
            <a:pPr>
              <a:buFont typeface="Wingdings" pitchFamily="2" charset="2"/>
              <a:buChar char="v"/>
            </a:pPr>
            <a:r>
              <a:rPr lang="en-US" sz="2400"/>
              <a:t>Nirvana (is a transcendent state void of suffering desire, sense of self and the individual is released from the effects of Karma and the cycle of death.</a:t>
            </a:r>
          </a:p>
          <a:p>
            <a:pPr>
              <a:buFont typeface="Wingdings" pitchFamily="2" charset="2"/>
              <a:buChar char="v"/>
            </a:pPr>
            <a:r>
              <a:rPr lang="en-US" sz="2400"/>
              <a:t>Dharma means doctrine, law, way, teaching or discipline means all other doctrines are rejected.</a:t>
            </a:r>
          </a:p>
          <a:p>
            <a:pPr>
              <a:buFont typeface="Wingdings" pitchFamily="2" charset="2"/>
              <a:buChar char="v"/>
            </a:pPr>
            <a:r>
              <a:rPr lang="en-US" sz="2400"/>
              <a:t>Symbols: </a:t>
            </a:r>
            <a:r>
              <a:rPr lang="en-US" sz="2400" b="1">
                <a:solidFill>
                  <a:srgbClr val="FF0000"/>
                </a:solidFill>
              </a:rPr>
              <a:t>Aum</a:t>
            </a:r>
            <a:r>
              <a:rPr lang="en-US" sz="2400"/>
              <a:t> (Om) first sound of creation; </a:t>
            </a:r>
            <a:r>
              <a:rPr lang="en-US" sz="2400" b="1">
                <a:solidFill>
                  <a:srgbClr val="FF0000"/>
                </a:solidFill>
              </a:rPr>
              <a:t>Bell</a:t>
            </a:r>
            <a:r>
              <a:rPr lang="en-US" sz="2400"/>
              <a:t> promotes focus and release of worries: </a:t>
            </a:r>
            <a:r>
              <a:rPr lang="en-US" sz="2400" b="1">
                <a:solidFill>
                  <a:srgbClr val="FF0000"/>
                </a:solidFill>
              </a:rPr>
              <a:t>Bodhi</a:t>
            </a:r>
            <a:r>
              <a:rPr lang="en-US" sz="2400"/>
              <a:t> leaf or tree represents tree where </a:t>
            </a:r>
            <a:r>
              <a:rPr lang="en-US" sz="2400" err="1"/>
              <a:t>Bhudda</a:t>
            </a:r>
            <a:r>
              <a:rPr lang="en-US" sz="2400"/>
              <a:t> achieved awakening;  </a:t>
            </a:r>
            <a:r>
              <a:rPr lang="en-US" sz="2400" b="1">
                <a:solidFill>
                  <a:srgbClr val="FF0000"/>
                </a:solidFill>
              </a:rPr>
              <a:t>Enso</a:t>
            </a:r>
            <a:r>
              <a:rPr lang="en-US" sz="2400"/>
              <a:t> or circle of life, </a:t>
            </a:r>
            <a:r>
              <a:rPr lang="en-US" sz="2400" b="1">
                <a:solidFill>
                  <a:srgbClr val="FF0000"/>
                </a:solidFill>
              </a:rPr>
              <a:t>Lion</a:t>
            </a:r>
            <a:r>
              <a:rPr lang="en-US" sz="2400"/>
              <a:t> representing royalty, strength and bravery, </a:t>
            </a:r>
            <a:r>
              <a:rPr lang="en-US" sz="2400" b="1">
                <a:solidFill>
                  <a:srgbClr val="FF0000"/>
                </a:solidFill>
              </a:rPr>
              <a:t>Lotus Flower</a:t>
            </a:r>
            <a:r>
              <a:rPr lang="en-US" sz="2400"/>
              <a:t> symbolizes Buddha’s awakening and the potential for all; </a:t>
            </a:r>
            <a:r>
              <a:rPr lang="en-US" sz="2400" b="1">
                <a:solidFill>
                  <a:srgbClr val="FF0000"/>
                </a:solidFill>
              </a:rPr>
              <a:t>Mala</a:t>
            </a:r>
            <a:r>
              <a:rPr lang="en-US" sz="2400"/>
              <a:t> recitation beads; </a:t>
            </a:r>
            <a:r>
              <a:rPr lang="en-US" sz="2400" b="1">
                <a:solidFill>
                  <a:srgbClr val="FF0000"/>
                </a:solidFill>
              </a:rPr>
              <a:t>Pearl</a:t>
            </a:r>
            <a:r>
              <a:rPr lang="en-US" sz="2400"/>
              <a:t> said to grant wishes and pacify desires; </a:t>
            </a:r>
            <a:r>
              <a:rPr lang="en-US" sz="2400" b="1">
                <a:solidFill>
                  <a:srgbClr val="FF0000"/>
                </a:solidFill>
              </a:rPr>
              <a:t>Swastika</a:t>
            </a:r>
            <a:r>
              <a:rPr lang="en-US" sz="2400"/>
              <a:t> represents peace, good luck and positivity (one of the oldest symbols in the world): </a:t>
            </a:r>
            <a:r>
              <a:rPr lang="en-US" sz="2400" b="1">
                <a:solidFill>
                  <a:srgbClr val="FF0000"/>
                </a:solidFill>
              </a:rPr>
              <a:t>Vajra</a:t>
            </a:r>
            <a:r>
              <a:rPr lang="en-US" sz="2400"/>
              <a:t> a ritual battle club symbolizing the properties of a diamond and thunderbolt (indestructible and </a:t>
            </a:r>
            <a:r>
              <a:rPr lang="en-US" sz="2400" err="1"/>
              <a:t>irestible</a:t>
            </a:r>
            <a:r>
              <a:rPr lang="en-US" sz="2400"/>
              <a:t>)</a:t>
            </a:r>
          </a:p>
          <a:p>
            <a:pPr marL="0" indent="0">
              <a:buNone/>
            </a:pPr>
            <a:endParaRPr lang="en-US" sz="2400"/>
          </a:p>
          <a:p>
            <a:pPr>
              <a:buFont typeface="Wingdings" pitchFamily="2" charset="2"/>
              <a:buChar char="v"/>
            </a:pPr>
            <a:endParaRPr lang="en-US" sz="2400"/>
          </a:p>
          <a:p>
            <a:pPr marL="0" indent="0">
              <a:buNone/>
            </a:pPr>
            <a:endParaRPr lang="en-US" sz="2400"/>
          </a:p>
          <a:p>
            <a:pPr>
              <a:buFont typeface="Wingdings" pitchFamily="2" charset="2"/>
              <a:buChar char="v"/>
            </a:pPr>
            <a:endParaRPr lang="en-US" sz="2400"/>
          </a:p>
          <a:p>
            <a:pPr>
              <a:buFont typeface="Wingdings" pitchFamily="2" charset="2"/>
              <a:buChar char="v"/>
            </a:pPr>
            <a:endParaRPr lang="en-US"/>
          </a:p>
          <a:p>
            <a:pPr>
              <a:buFont typeface="Wingdings" pitchFamily="2" charset="2"/>
              <a:buChar char="v"/>
            </a:pPr>
            <a:endParaRPr lang="en-US"/>
          </a:p>
        </p:txBody>
      </p:sp>
      <p:sp>
        <p:nvSpPr>
          <p:cNvPr id="11"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81F944E9-34A3-5C43-58E6-DAD0007A46F1}"/>
              </a:ext>
            </a:extLst>
          </p:cNvPr>
          <p:cNvPicPr>
            <a:picLocks noChangeAspect="1"/>
          </p:cNvPicPr>
          <p:nvPr/>
        </p:nvPicPr>
        <p:blipFill rotWithShape="1">
          <a:blip r:embed="rId2"/>
          <a:srcRect l="5097" r="5864"/>
          <a:stretch/>
        </p:blipFill>
        <p:spPr>
          <a:xfrm>
            <a:off x="7612260" y="10"/>
            <a:ext cx="4579739" cy="6857990"/>
          </a:xfrm>
          <a:prstGeom prst="rect">
            <a:avLst/>
          </a:prstGeom>
        </p:spPr>
      </p:pic>
    </p:spTree>
    <p:extLst>
      <p:ext uri="{BB962C8B-B14F-4D97-AF65-F5344CB8AC3E}">
        <p14:creationId xmlns:p14="http://schemas.microsoft.com/office/powerpoint/2010/main" val="3482670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72DD9E-DD7E-9E1F-C6CE-7F372434296B}"/>
              </a:ext>
            </a:extLst>
          </p:cNvPr>
          <p:cNvSpPr>
            <a:spLocks noGrp="1"/>
          </p:cNvSpPr>
          <p:nvPr>
            <p:ph type="title"/>
          </p:nvPr>
        </p:nvSpPr>
        <p:spPr>
          <a:xfrm>
            <a:off x="4777154" y="200969"/>
            <a:ext cx="6176776" cy="701708"/>
          </a:xfrm>
        </p:spPr>
        <p:txBody>
          <a:bodyPr>
            <a:normAutofit/>
          </a:bodyPr>
          <a:lstStyle/>
          <a:p>
            <a:r>
              <a:rPr lang="en-US"/>
              <a:t>Confucianism</a:t>
            </a:r>
          </a:p>
        </p:txBody>
      </p:sp>
      <p:pic>
        <p:nvPicPr>
          <p:cNvPr id="3" name="Picture 2">
            <a:extLst>
              <a:ext uri="{FF2B5EF4-FFF2-40B4-BE49-F238E27FC236}">
                <a16:creationId xmlns:a16="http://schemas.microsoft.com/office/drawing/2014/main" id="{1AA491AA-E6E9-3066-246E-D3F0662B936D}"/>
              </a:ext>
            </a:extLst>
          </p:cNvPr>
          <p:cNvPicPr>
            <a:picLocks noChangeAspect="1"/>
          </p:cNvPicPr>
          <p:nvPr/>
        </p:nvPicPr>
        <p:blipFill rotWithShape="1">
          <a:blip r:embed="rId2"/>
          <a:srcRect t="15191" r="-2" b="15029"/>
          <a:stretch/>
        </p:blipFill>
        <p:spPr>
          <a:xfrm>
            <a:off x="114299" y="10"/>
            <a:ext cx="4373546" cy="6857990"/>
          </a:xfrm>
          <a:prstGeom prst="rect">
            <a:avLst/>
          </a:prstGeom>
        </p:spPr>
      </p:pic>
      <p:sp>
        <p:nvSpPr>
          <p:cNvPr id="15" name="Rectangle 14">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BA65F148-68D2-7B2C-DBE1-D767A9253F30}"/>
              </a:ext>
            </a:extLst>
          </p:cNvPr>
          <p:cNvSpPr txBox="1"/>
          <p:nvPr/>
        </p:nvSpPr>
        <p:spPr>
          <a:xfrm>
            <a:off x="5100824" y="2286000"/>
            <a:ext cx="6176776" cy="3581400"/>
          </a:xfrm>
          <a:prstGeom prst="rect">
            <a:avLst/>
          </a:prstGeom>
        </p:spPr>
        <p:txBody>
          <a:bodyPr>
            <a:normAutofit/>
          </a:bodyPr>
          <a:lstStyle/>
          <a:p>
            <a:pPr>
              <a:spcAft>
                <a:spcPts val="600"/>
              </a:spcAft>
            </a:pPr>
            <a:br>
              <a:rPr lang="en-US"/>
            </a:br>
            <a:endParaRPr lang="en-US"/>
          </a:p>
        </p:txBody>
      </p:sp>
      <p:sp>
        <p:nvSpPr>
          <p:cNvPr id="6" name="TextBox 5">
            <a:extLst>
              <a:ext uri="{FF2B5EF4-FFF2-40B4-BE49-F238E27FC236}">
                <a16:creationId xmlns:a16="http://schemas.microsoft.com/office/drawing/2014/main" id="{DF5BCDF7-EDDE-A233-4DEF-490069D358B7}"/>
              </a:ext>
            </a:extLst>
          </p:cNvPr>
          <p:cNvSpPr txBox="1"/>
          <p:nvPr/>
        </p:nvSpPr>
        <p:spPr>
          <a:xfrm>
            <a:off x="4602144" y="1702282"/>
            <a:ext cx="7175360" cy="5539978"/>
          </a:xfrm>
          <a:prstGeom prst="rect">
            <a:avLst/>
          </a:prstGeom>
          <a:noFill/>
        </p:spPr>
        <p:txBody>
          <a:bodyPr wrap="square" rtlCol="0">
            <a:spAutoFit/>
          </a:bodyPr>
          <a:lstStyle/>
          <a:p>
            <a:pPr marL="285750" indent="-285750">
              <a:buFont typeface="Wingdings" pitchFamily="2" charset="2"/>
              <a:buChar char="v"/>
            </a:pPr>
            <a:r>
              <a:rPr lang="en-US" sz="2400"/>
              <a:t>Over 6 million practitioners worldwide.</a:t>
            </a:r>
          </a:p>
          <a:p>
            <a:pPr marL="285750" indent="-285750">
              <a:buFont typeface="Wingdings" pitchFamily="2" charset="2"/>
              <a:buChar char="v"/>
            </a:pPr>
            <a:r>
              <a:rPr lang="en-US" sz="2400"/>
              <a:t>Founded by Confucius (born Kong Qiu) in China sixth century BCE. </a:t>
            </a:r>
          </a:p>
          <a:p>
            <a:pPr marL="285750" indent="-285750">
              <a:buFont typeface="Wingdings" pitchFamily="2" charset="2"/>
              <a:buChar char="v"/>
            </a:pPr>
            <a:r>
              <a:rPr lang="en-US" sz="2400"/>
              <a:t>No specific deity.  However, many view Confucius as a god.</a:t>
            </a:r>
          </a:p>
          <a:p>
            <a:pPr marL="285750" indent="-285750">
              <a:buFont typeface="Wingdings" pitchFamily="2" charset="2"/>
              <a:buChar char="v"/>
            </a:pPr>
            <a:r>
              <a:rPr lang="en-US" sz="2400"/>
              <a:t>Confucianism is a structure for social order.</a:t>
            </a:r>
          </a:p>
          <a:p>
            <a:pPr marL="285750" indent="-285750">
              <a:buFont typeface="Wingdings" pitchFamily="2" charset="2"/>
              <a:buChar char="v"/>
            </a:pPr>
            <a:r>
              <a:rPr lang="en-US" sz="2400"/>
              <a:t>Originated on the Indian sub-continent. </a:t>
            </a:r>
          </a:p>
          <a:p>
            <a:pPr marL="285750" indent="-285750">
              <a:buFont typeface="Wingdings" pitchFamily="2" charset="2"/>
              <a:buChar char="v"/>
            </a:pPr>
            <a:r>
              <a:rPr lang="en-US" sz="2400"/>
              <a:t>Eternal life is not a focus, but ancestors and heritage is important.</a:t>
            </a:r>
          </a:p>
          <a:p>
            <a:pPr marL="285750" indent="-285750">
              <a:buFont typeface="Wingdings" pitchFamily="2" charset="2"/>
              <a:buChar char="v"/>
            </a:pPr>
            <a:r>
              <a:rPr lang="en-US" sz="2400"/>
              <a:t>Sacred text are the Analects of Confucius and Mencius.</a:t>
            </a:r>
          </a:p>
          <a:p>
            <a:pPr marL="285750" indent="-285750">
              <a:buFont typeface="Wingdings" pitchFamily="2" charset="2"/>
              <a:buChar char="v"/>
            </a:pPr>
            <a:r>
              <a:rPr lang="en-US" sz="2400"/>
              <a:t>Temples are visited to pay homage to </a:t>
            </a:r>
            <a:r>
              <a:rPr lang="en-US" sz="2400" err="1"/>
              <a:t>Ti’en</a:t>
            </a:r>
            <a:r>
              <a:rPr lang="en-US" sz="2400"/>
              <a:t> (social power).</a:t>
            </a:r>
          </a:p>
          <a:p>
            <a:endParaRPr lang="en-US" sz="2400"/>
          </a:p>
          <a:p>
            <a:pPr marL="285750" indent="-285750">
              <a:buFont typeface="Wingdings" pitchFamily="2" charset="2"/>
              <a:buChar char="v"/>
            </a:pPr>
            <a:endParaRPr lang="en-US"/>
          </a:p>
        </p:txBody>
      </p:sp>
    </p:spTree>
    <p:extLst>
      <p:ext uri="{BB962C8B-B14F-4D97-AF65-F5344CB8AC3E}">
        <p14:creationId xmlns:p14="http://schemas.microsoft.com/office/powerpoint/2010/main" val="166366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C578F-8DB5-0DF5-E974-60C6CB5D35F9}"/>
              </a:ext>
            </a:extLst>
          </p:cNvPr>
          <p:cNvSpPr>
            <a:spLocks noGrp="1"/>
          </p:cNvSpPr>
          <p:nvPr>
            <p:ph type="title"/>
          </p:nvPr>
        </p:nvSpPr>
        <p:spPr>
          <a:xfrm>
            <a:off x="5100824" y="685800"/>
            <a:ext cx="6176776" cy="1485900"/>
          </a:xfrm>
        </p:spPr>
        <p:txBody>
          <a:bodyPr>
            <a:normAutofit/>
          </a:bodyPr>
          <a:lstStyle/>
          <a:p>
            <a:r>
              <a:rPr lang="en-US"/>
              <a:t>Confucianism</a:t>
            </a:r>
          </a:p>
        </p:txBody>
      </p:sp>
      <p:pic>
        <p:nvPicPr>
          <p:cNvPr id="4" name="Picture 2">
            <a:extLst>
              <a:ext uri="{FF2B5EF4-FFF2-40B4-BE49-F238E27FC236}">
                <a16:creationId xmlns:a16="http://schemas.microsoft.com/office/drawing/2014/main" id="{2198238A-AC8A-9F04-C22F-8892C59D3F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2518" y="708139"/>
            <a:ext cx="3632348" cy="54417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6C9CB5D-9FD6-8A4B-982B-BA0ADBA890FA}"/>
              </a:ext>
            </a:extLst>
          </p:cNvPr>
          <p:cNvSpPr>
            <a:spLocks noGrp="1"/>
          </p:cNvSpPr>
          <p:nvPr>
            <p:ph idx="1"/>
          </p:nvPr>
        </p:nvSpPr>
        <p:spPr>
          <a:xfrm>
            <a:off x="4806462" y="1486088"/>
            <a:ext cx="6693876" cy="5196066"/>
          </a:xfrm>
        </p:spPr>
        <p:txBody>
          <a:bodyPr>
            <a:normAutofit fontScale="92500" lnSpcReduction="10000"/>
          </a:bodyPr>
          <a:lstStyle/>
          <a:p>
            <a:pPr marL="285750" indent="-285750">
              <a:buFont typeface="Wingdings" pitchFamily="2" charset="2"/>
              <a:buChar char="v"/>
            </a:pPr>
            <a:r>
              <a:rPr lang="en-US" sz="2400"/>
              <a:t>Humanity is viewed through a need to respect those superior to them.  Interestingly, women are considered socially inferior to men.</a:t>
            </a:r>
          </a:p>
          <a:p>
            <a:pPr>
              <a:buFont typeface="Wingdings" pitchFamily="2" charset="2"/>
              <a:buChar char="v"/>
            </a:pPr>
            <a:r>
              <a:rPr lang="en-US" sz="2400"/>
              <a:t>No designated clergy.  Led by bureaucrats.</a:t>
            </a:r>
          </a:p>
          <a:p>
            <a:pPr>
              <a:buFont typeface="Wingdings" pitchFamily="2" charset="2"/>
              <a:buChar char="v"/>
            </a:pPr>
            <a:r>
              <a:rPr lang="en-US" sz="2400"/>
              <a:t>Many who are Confucians follow </a:t>
            </a:r>
            <a:r>
              <a:rPr lang="en-US" sz="2400" err="1"/>
              <a:t>Bhudda</a:t>
            </a:r>
            <a:r>
              <a:rPr lang="en-US" sz="2400"/>
              <a:t>.</a:t>
            </a:r>
          </a:p>
          <a:p>
            <a:pPr>
              <a:buFont typeface="Wingdings" pitchFamily="2" charset="2"/>
              <a:buChar char="v"/>
            </a:pPr>
            <a:r>
              <a:rPr lang="en-US" sz="2400"/>
              <a:t>Goal of the practice is to achieve social harmony.</a:t>
            </a:r>
          </a:p>
          <a:p>
            <a:pPr>
              <a:buFont typeface="Wingdings" pitchFamily="2" charset="2"/>
              <a:buChar char="v"/>
            </a:pPr>
            <a:r>
              <a:rPr lang="en-US" sz="2400"/>
              <a:t>Taoism, the impersonal and enigmatic process of transformation,  key component.  </a:t>
            </a:r>
          </a:p>
          <a:p>
            <a:pPr>
              <a:buFont typeface="Wingdings" pitchFamily="2" charset="2"/>
              <a:buChar char="v"/>
            </a:pPr>
            <a:r>
              <a:rPr lang="en-US" sz="2400"/>
              <a:t>Basic beliefs:  </a:t>
            </a:r>
          </a:p>
          <a:p>
            <a:pPr lvl="1">
              <a:buFont typeface="Arial" panose="020B0604020202020204" pitchFamily="34" charset="0"/>
              <a:buChar char="•"/>
            </a:pPr>
            <a:r>
              <a:rPr lang="en-US" sz="2400"/>
              <a:t>Social order, harmony and good government that is based on strong family relationships.</a:t>
            </a:r>
          </a:p>
          <a:p>
            <a:pPr lvl="1">
              <a:buFont typeface="Arial" panose="020B0604020202020204" pitchFamily="34" charset="0"/>
              <a:buChar char="•"/>
            </a:pPr>
            <a:r>
              <a:rPr lang="en-US" sz="2400"/>
              <a:t>Respect for parents and elders.</a:t>
            </a:r>
          </a:p>
          <a:p>
            <a:pPr lvl="1">
              <a:buFont typeface="Arial" panose="020B0604020202020204" pitchFamily="34" charset="0"/>
              <a:buChar char="•"/>
            </a:pPr>
            <a:r>
              <a:rPr lang="en-US" sz="2400"/>
              <a:t>Education is important both to the welfare of the individual and society</a:t>
            </a:r>
          </a:p>
          <a:p>
            <a:pPr>
              <a:buFont typeface="Wingdings" pitchFamily="2" charset="2"/>
              <a:buChar char="v"/>
            </a:pPr>
            <a:endParaRPr lang="en-US"/>
          </a:p>
        </p:txBody>
      </p:sp>
    </p:spTree>
    <p:extLst>
      <p:ext uri="{BB962C8B-B14F-4D97-AF65-F5344CB8AC3E}">
        <p14:creationId xmlns:p14="http://schemas.microsoft.com/office/powerpoint/2010/main" val="1952112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1CE8-3C7B-4E74-8B8F-35E70D8BFC2E}"/>
              </a:ext>
            </a:extLst>
          </p:cNvPr>
          <p:cNvSpPr>
            <a:spLocks noGrp="1"/>
          </p:cNvSpPr>
          <p:nvPr>
            <p:ph type="title"/>
          </p:nvPr>
        </p:nvSpPr>
        <p:spPr>
          <a:xfrm>
            <a:off x="568411" y="633146"/>
            <a:ext cx="10490886" cy="1340312"/>
          </a:xfrm>
        </p:spPr>
        <p:txBody>
          <a:bodyPr/>
          <a:lstStyle/>
          <a:p>
            <a:pPr algn="ctr"/>
            <a:r>
              <a:rPr lang="en-US"/>
              <a:t> </a:t>
            </a:r>
            <a:r>
              <a:rPr lang="en-US" err="1"/>
              <a:t>NEXt</a:t>
            </a:r>
            <a:r>
              <a:rPr lang="en-US"/>
              <a:t>  WEEK</a:t>
            </a:r>
          </a:p>
        </p:txBody>
      </p:sp>
      <p:sp>
        <p:nvSpPr>
          <p:cNvPr id="3" name="Text Placeholder 2">
            <a:extLst>
              <a:ext uri="{FF2B5EF4-FFF2-40B4-BE49-F238E27FC236}">
                <a16:creationId xmlns:a16="http://schemas.microsoft.com/office/drawing/2014/main" id="{C1435769-1D96-B510-9B47-118B70943896}"/>
              </a:ext>
            </a:extLst>
          </p:cNvPr>
          <p:cNvSpPr>
            <a:spLocks noGrp="1"/>
          </p:cNvSpPr>
          <p:nvPr>
            <p:ph type="body" idx="1"/>
          </p:nvPr>
        </p:nvSpPr>
        <p:spPr>
          <a:xfrm>
            <a:off x="339811" y="3161252"/>
            <a:ext cx="10948086" cy="1143324"/>
          </a:xfrm>
        </p:spPr>
        <p:txBody>
          <a:bodyPr>
            <a:noAutofit/>
          </a:bodyPr>
          <a:lstStyle/>
          <a:p>
            <a:pPr algn="ctr"/>
            <a:r>
              <a:rPr lang="en-US" sz="3200"/>
              <a:t>WE WILL EXAMINE THOSE RELIGIONS THOUGHT TO BE ORIGINATING FROM ABRAHAM </a:t>
            </a:r>
          </a:p>
        </p:txBody>
      </p:sp>
    </p:spTree>
    <p:extLst>
      <p:ext uri="{BB962C8B-B14F-4D97-AF65-F5344CB8AC3E}">
        <p14:creationId xmlns:p14="http://schemas.microsoft.com/office/powerpoint/2010/main" val="4078040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B4C8-CD4C-F02F-7E63-96A508D2511C}"/>
              </a:ext>
            </a:extLst>
          </p:cNvPr>
          <p:cNvSpPr>
            <a:spLocks noGrp="1"/>
          </p:cNvSpPr>
          <p:nvPr>
            <p:ph type="ctrTitle"/>
          </p:nvPr>
        </p:nvSpPr>
        <p:spPr/>
        <p:txBody>
          <a:bodyPr/>
          <a:lstStyle/>
          <a:p>
            <a:r>
              <a:rPr lang="en-US"/>
              <a:t>Christianity vs world religions</a:t>
            </a:r>
          </a:p>
        </p:txBody>
      </p:sp>
      <p:sp>
        <p:nvSpPr>
          <p:cNvPr id="3" name="Subtitle 2">
            <a:extLst>
              <a:ext uri="{FF2B5EF4-FFF2-40B4-BE49-F238E27FC236}">
                <a16:creationId xmlns:a16="http://schemas.microsoft.com/office/drawing/2014/main" id="{33643A50-16EC-4156-9837-5F67236BF692}"/>
              </a:ext>
            </a:extLst>
          </p:cNvPr>
          <p:cNvSpPr>
            <a:spLocks noGrp="1"/>
          </p:cNvSpPr>
          <p:nvPr>
            <p:ph type="subTitle" idx="1"/>
          </p:nvPr>
        </p:nvSpPr>
        <p:spPr/>
        <p:txBody>
          <a:bodyPr>
            <a:normAutofit/>
          </a:bodyPr>
          <a:lstStyle/>
          <a:p>
            <a:r>
              <a:rPr lang="en-US" sz="3600" i="1"/>
              <a:t>Building Apologists for Christ</a:t>
            </a:r>
          </a:p>
        </p:txBody>
      </p:sp>
      <p:sp>
        <p:nvSpPr>
          <p:cNvPr id="4" name="TextBox 3">
            <a:extLst>
              <a:ext uri="{FF2B5EF4-FFF2-40B4-BE49-F238E27FC236}">
                <a16:creationId xmlns:a16="http://schemas.microsoft.com/office/drawing/2014/main" id="{774E941A-89F3-4964-F33A-26DF85E10E71}"/>
              </a:ext>
            </a:extLst>
          </p:cNvPr>
          <p:cNvSpPr txBox="1"/>
          <p:nvPr/>
        </p:nvSpPr>
        <p:spPr>
          <a:xfrm>
            <a:off x="758283" y="5664819"/>
            <a:ext cx="6657278" cy="369332"/>
          </a:xfrm>
          <a:prstGeom prst="rect">
            <a:avLst/>
          </a:prstGeom>
          <a:noFill/>
        </p:spPr>
        <p:txBody>
          <a:bodyPr wrap="square" rtlCol="0">
            <a:spAutoFit/>
          </a:bodyPr>
          <a:lstStyle/>
          <a:p>
            <a:r>
              <a:rPr lang="en-US"/>
              <a:t>ALL SAINTS ANGLICAN CHURCH, PEACHTREE CITY, GA</a:t>
            </a:r>
          </a:p>
        </p:txBody>
      </p:sp>
      <p:sp>
        <p:nvSpPr>
          <p:cNvPr id="5" name="TextBox 4">
            <a:extLst>
              <a:ext uri="{FF2B5EF4-FFF2-40B4-BE49-F238E27FC236}">
                <a16:creationId xmlns:a16="http://schemas.microsoft.com/office/drawing/2014/main" id="{8525B70F-B75A-DCAA-B2EA-CEF54F54BABF}"/>
              </a:ext>
            </a:extLst>
          </p:cNvPr>
          <p:cNvSpPr txBox="1"/>
          <p:nvPr/>
        </p:nvSpPr>
        <p:spPr>
          <a:xfrm>
            <a:off x="5988205" y="4928839"/>
            <a:ext cx="4783873" cy="584775"/>
          </a:xfrm>
          <a:prstGeom prst="rect">
            <a:avLst/>
          </a:prstGeom>
          <a:noFill/>
        </p:spPr>
        <p:txBody>
          <a:bodyPr wrap="square" rtlCol="0">
            <a:spAutoFit/>
          </a:bodyPr>
          <a:lstStyle/>
          <a:p>
            <a:r>
              <a:rPr lang="en-US" sz="3200"/>
              <a:t>Week Three</a:t>
            </a:r>
          </a:p>
        </p:txBody>
      </p:sp>
    </p:spTree>
    <p:extLst>
      <p:ext uri="{BB962C8B-B14F-4D97-AF65-F5344CB8AC3E}">
        <p14:creationId xmlns:p14="http://schemas.microsoft.com/office/powerpoint/2010/main" val="45679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37" name="Group 1036">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38"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39"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041" name="Rectangle 1040">
            <a:extLst>
              <a:ext uri="{FF2B5EF4-FFF2-40B4-BE49-F238E27FC236}">
                <a16:creationId xmlns:a16="http://schemas.microsoft.com/office/drawing/2014/main" id="{CB73C468-D875-4A8E-A540-E43BF8232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143B42-8AA2-1F0B-C946-BC68694BAB8A}"/>
              </a:ext>
            </a:extLst>
          </p:cNvPr>
          <p:cNvSpPr>
            <a:spLocks noGrp="1"/>
          </p:cNvSpPr>
          <p:nvPr>
            <p:ph type="title"/>
          </p:nvPr>
        </p:nvSpPr>
        <p:spPr>
          <a:xfrm>
            <a:off x="6711885" y="634028"/>
            <a:ext cx="4798243" cy="3732835"/>
          </a:xfrm>
        </p:spPr>
        <p:txBody>
          <a:bodyPr vert="horz" lIns="91440" tIns="45720" rIns="91440" bIns="45720" rtlCol="0" anchor="b">
            <a:normAutofit/>
          </a:bodyPr>
          <a:lstStyle/>
          <a:p>
            <a:pPr algn="ctr"/>
            <a:r>
              <a:rPr lang="en-US" sz="6700" cap="all"/>
              <a:t>Abrahamic Religions</a:t>
            </a:r>
          </a:p>
        </p:txBody>
      </p:sp>
      <p:sp>
        <p:nvSpPr>
          <p:cNvPr id="1043" name="Freeform 6">
            <a:extLst>
              <a:ext uri="{FF2B5EF4-FFF2-40B4-BE49-F238E27FC236}">
                <a16:creationId xmlns:a16="http://schemas.microsoft.com/office/drawing/2014/main" id="{B4734F2F-19FC-4D35-9BDE-5CEAD57D9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27878"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45" name="Freeform 6">
            <a:extLst>
              <a:ext uri="{FF2B5EF4-FFF2-40B4-BE49-F238E27FC236}">
                <a16:creationId xmlns:a16="http://schemas.microsoft.com/office/drawing/2014/main" id="{D97A8A26-FD96-4968-A34A-727382AC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pic>
        <p:nvPicPr>
          <p:cNvPr id="1032" name="Picture 8">
            <a:extLst>
              <a:ext uri="{FF2B5EF4-FFF2-40B4-BE49-F238E27FC236}">
                <a16:creationId xmlns:a16="http://schemas.microsoft.com/office/drawing/2014/main" id="{3856DC43-4301-4EC9-3241-C006FCD9E3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1384" y="1421276"/>
            <a:ext cx="4207669" cy="2524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A group of symbols with different shapes&#10;&#10;Description automatically generated with medium confidence">
            <a:extLst>
              <a:ext uri="{FF2B5EF4-FFF2-40B4-BE49-F238E27FC236}">
                <a16:creationId xmlns:a16="http://schemas.microsoft.com/office/drawing/2014/main" id="{18610C9D-5189-139A-7463-B923B747FDC9}"/>
              </a:ext>
            </a:extLst>
          </p:cNvPr>
          <p:cNvPicPr>
            <a:picLocks noChangeAspect="1"/>
          </p:cNvPicPr>
          <p:nvPr/>
        </p:nvPicPr>
        <p:blipFill>
          <a:blip r:embed="rId3"/>
          <a:stretch>
            <a:fillRect/>
          </a:stretch>
        </p:blipFill>
        <p:spPr>
          <a:xfrm>
            <a:off x="1532711" y="4043226"/>
            <a:ext cx="3733800" cy="1854200"/>
          </a:xfrm>
          <a:prstGeom prst="rect">
            <a:avLst/>
          </a:prstGeom>
        </p:spPr>
      </p:pic>
    </p:spTree>
    <p:extLst>
      <p:ext uri="{BB962C8B-B14F-4D97-AF65-F5344CB8AC3E}">
        <p14:creationId xmlns:p14="http://schemas.microsoft.com/office/powerpoint/2010/main" val="326071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3" name="Rectangle 12">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3F03FF-A007-31B0-2D14-E3209AA37F3A}"/>
              </a:ext>
            </a:extLst>
          </p:cNvPr>
          <p:cNvSpPr>
            <a:spLocks noGrp="1"/>
          </p:cNvSpPr>
          <p:nvPr>
            <p:ph type="title"/>
          </p:nvPr>
        </p:nvSpPr>
        <p:spPr>
          <a:xfrm>
            <a:off x="8302870" y="1691883"/>
            <a:ext cx="3355942" cy="3732835"/>
          </a:xfrm>
        </p:spPr>
        <p:txBody>
          <a:bodyPr vert="horz" lIns="91440" tIns="45720" rIns="91440" bIns="45720" rtlCol="0" anchor="b">
            <a:normAutofit/>
          </a:bodyPr>
          <a:lstStyle/>
          <a:p>
            <a:pPr algn="ctr"/>
            <a:r>
              <a:rPr lang="en-US" sz="4200" cap="all"/>
              <a:t>WHY ARE THEY CALLED THE “ABRAHAMIC” RELIGIONS</a:t>
            </a:r>
          </a:p>
        </p:txBody>
      </p:sp>
      <p:sp>
        <p:nvSpPr>
          <p:cNvPr id="15"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pic>
        <p:nvPicPr>
          <p:cNvPr id="4" name="Online Media 3" descr="What Are the Abrahamic Religions?">
            <a:hlinkClick r:id="" action="ppaction://media"/>
            <a:extLst>
              <a:ext uri="{FF2B5EF4-FFF2-40B4-BE49-F238E27FC236}">
                <a16:creationId xmlns:a16="http://schemas.microsoft.com/office/drawing/2014/main" id="{7AD22EE8-6177-DD66-5A67-90DAC09F9CA3}"/>
              </a:ext>
            </a:extLst>
          </p:cNvPr>
          <p:cNvPicPr>
            <a:picLocks noGrp="1" noRot="1" noChangeAspect="1"/>
          </p:cNvPicPr>
          <p:nvPr>
            <p:ph idx="1"/>
            <a:videoFile r:link="rId1"/>
          </p:nvPr>
        </p:nvPicPr>
        <p:blipFill>
          <a:blip r:embed="rId3"/>
          <a:stretch>
            <a:fillRect/>
          </a:stretch>
        </p:blipFill>
        <p:spPr>
          <a:xfrm>
            <a:off x="1379023" y="1929866"/>
            <a:ext cx="5659222" cy="3197460"/>
          </a:xfrm>
          <a:prstGeom prst="rect">
            <a:avLst/>
          </a:prstGeom>
        </p:spPr>
      </p:pic>
      <p:sp>
        <p:nvSpPr>
          <p:cNvPr id="5" name="TextBox 4">
            <a:extLst>
              <a:ext uri="{FF2B5EF4-FFF2-40B4-BE49-F238E27FC236}">
                <a16:creationId xmlns:a16="http://schemas.microsoft.com/office/drawing/2014/main" id="{96F3FCAD-7C53-85E4-1854-449EC3B1C7F8}"/>
              </a:ext>
            </a:extLst>
          </p:cNvPr>
          <p:cNvSpPr txBox="1"/>
          <p:nvPr/>
        </p:nvSpPr>
        <p:spPr>
          <a:xfrm>
            <a:off x="3050498" y="3109582"/>
            <a:ext cx="6100996" cy="646331"/>
          </a:xfrm>
          <a:prstGeom prst="rect">
            <a:avLst/>
          </a:prstGeom>
          <a:noFill/>
        </p:spPr>
        <p:txBody>
          <a:bodyPr wrap="square">
            <a:spAutoFit/>
          </a:bodyPr>
          <a:lstStyle/>
          <a:p>
            <a:r>
              <a:rPr lang="en-US"/>
              <a:t>https://</a:t>
            </a:r>
            <a:r>
              <a:rPr lang="en-US" err="1"/>
              <a:t>www.youtube.com</a:t>
            </a:r>
            <a:r>
              <a:rPr lang="en-US"/>
              <a:t>/embed/1GQhGBsNHyc?feature=</a:t>
            </a:r>
            <a:r>
              <a:rPr lang="en-US" err="1"/>
              <a:t>oembed</a:t>
            </a:r>
            <a:endParaRPr lang="en-US"/>
          </a:p>
        </p:txBody>
      </p:sp>
    </p:spTree>
    <p:extLst>
      <p:ext uri="{BB962C8B-B14F-4D97-AF65-F5344CB8AC3E}">
        <p14:creationId xmlns:p14="http://schemas.microsoft.com/office/powerpoint/2010/main" val="970470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DA8A-9D25-4897-3CB5-490FCA2BBF49}"/>
              </a:ext>
            </a:extLst>
          </p:cNvPr>
          <p:cNvSpPr>
            <a:spLocks noGrp="1"/>
          </p:cNvSpPr>
          <p:nvPr>
            <p:ph type="title"/>
          </p:nvPr>
        </p:nvSpPr>
        <p:spPr>
          <a:xfrm>
            <a:off x="893381" y="633248"/>
            <a:ext cx="10930758" cy="869731"/>
          </a:xfrm>
        </p:spPr>
        <p:txBody>
          <a:bodyPr/>
          <a:lstStyle/>
          <a:p>
            <a:r>
              <a:rPr lang="en-US" dirty="0"/>
              <a:t>WE LIVE IN A RELIGIOUS TOLERANT COUNTRY</a:t>
            </a:r>
          </a:p>
        </p:txBody>
      </p:sp>
      <p:pic>
        <p:nvPicPr>
          <p:cNvPr id="5" name="Content Placeholder 4" descr="A screenshot of a graph&#10;&#10;Description automatically generated">
            <a:extLst>
              <a:ext uri="{FF2B5EF4-FFF2-40B4-BE49-F238E27FC236}">
                <a16:creationId xmlns:a16="http://schemas.microsoft.com/office/drawing/2014/main" id="{F8F04BAB-2484-A1F9-67E8-0FDE30C3BAB2}"/>
              </a:ext>
            </a:extLst>
          </p:cNvPr>
          <p:cNvPicPr>
            <a:picLocks noGrp="1" noChangeAspect="1"/>
          </p:cNvPicPr>
          <p:nvPr>
            <p:ph idx="1"/>
          </p:nvPr>
        </p:nvPicPr>
        <p:blipFill>
          <a:blip r:embed="rId2"/>
          <a:stretch>
            <a:fillRect/>
          </a:stretch>
        </p:blipFill>
        <p:spPr>
          <a:xfrm>
            <a:off x="2424020" y="1272176"/>
            <a:ext cx="7816813" cy="5422914"/>
          </a:xfrm>
        </p:spPr>
      </p:pic>
      <p:sp>
        <p:nvSpPr>
          <p:cNvPr id="6" name="Line Callout 2 5">
            <a:extLst>
              <a:ext uri="{FF2B5EF4-FFF2-40B4-BE49-F238E27FC236}">
                <a16:creationId xmlns:a16="http://schemas.microsoft.com/office/drawing/2014/main" id="{F4878D30-E478-435F-E783-FE1CBAFFAB94}"/>
              </a:ext>
            </a:extLst>
          </p:cNvPr>
          <p:cNvSpPr/>
          <p:nvPr/>
        </p:nvSpPr>
        <p:spPr>
          <a:xfrm>
            <a:off x="10049769" y="4141076"/>
            <a:ext cx="1965434" cy="1660634"/>
          </a:xfrm>
          <a:prstGeom prst="borderCallout2">
            <a:avLst>
              <a:gd name="adj1" fmla="val 18750"/>
              <a:gd name="adj2" fmla="val -8333"/>
              <a:gd name="adj3" fmla="val 18750"/>
              <a:gd name="adj4" fmla="val -16667"/>
              <a:gd name="adj5" fmla="val -112184"/>
              <a:gd name="adj6" fmla="val -1077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US IS CONSIDERED MODERATDELY </a:t>
            </a:r>
          </a:p>
          <a:p>
            <a:pPr algn="ctr"/>
            <a:r>
              <a:rPr lang="en-US" dirty="0"/>
              <a:t>DIVERSE</a:t>
            </a:r>
          </a:p>
        </p:txBody>
      </p:sp>
    </p:spTree>
    <p:extLst>
      <p:ext uri="{BB962C8B-B14F-4D97-AF65-F5344CB8AC3E}">
        <p14:creationId xmlns:p14="http://schemas.microsoft.com/office/powerpoint/2010/main" val="3742213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E644-9BA3-844D-8732-374FF081A7CF}"/>
              </a:ext>
            </a:extLst>
          </p:cNvPr>
          <p:cNvSpPr>
            <a:spLocks noGrp="1"/>
          </p:cNvSpPr>
          <p:nvPr>
            <p:ph type="title"/>
          </p:nvPr>
        </p:nvSpPr>
        <p:spPr>
          <a:xfrm>
            <a:off x="1295400" y="170793"/>
            <a:ext cx="9601200" cy="796159"/>
          </a:xfrm>
        </p:spPr>
        <p:txBody>
          <a:bodyPr/>
          <a:lstStyle/>
          <a:p>
            <a:r>
              <a:rPr lang="en-US"/>
              <a:t>Overview </a:t>
            </a:r>
          </a:p>
        </p:txBody>
      </p:sp>
      <p:graphicFrame>
        <p:nvGraphicFramePr>
          <p:cNvPr id="7" name="Table 6">
            <a:extLst>
              <a:ext uri="{FF2B5EF4-FFF2-40B4-BE49-F238E27FC236}">
                <a16:creationId xmlns:a16="http://schemas.microsoft.com/office/drawing/2014/main" id="{A7E44DA1-B354-D4B3-749B-BC564E3445C7}"/>
              </a:ext>
            </a:extLst>
          </p:cNvPr>
          <p:cNvGraphicFramePr>
            <a:graphicFrameLocks noGrp="1"/>
          </p:cNvGraphicFramePr>
          <p:nvPr>
            <p:extLst>
              <p:ext uri="{D42A27DB-BD31-4B8C-83A1-F6EECF244321}">
                <p14:modId xmlns:p14="http://schemas.microsoft.com/office/powerpoint/2010/main" val="2408272244"/>
              </p:ext>
            </p:extLst>
          </p:nvPr>
        </p:nvGraphicFramePr>
        <p:xfrm>
          <a:off x="1172427" y="829711"/>
          <a:ext cx="10513848" cy="5685201"/>
        </p:xfrm>
        <a:graphic>
          <a:graphicData uri="http://schemas.openxmlformats.org/drawingml/2006/table">
            <a:tbl>
              <a:tblPr firstRow="1" bandRow="1">
                <a:tableStyleId>{21E4AEA4-8DFA-4A89-87EB-49C32662AFE0}</a:tableStyleId>
              </a:tblPr>
              <a:tblGrid>
                <a:gridCol w="1639012">
                  <a:extLst>
                    <a:ext uri="{9D8B030D-6E8A-4147-A177-3AD203B41FA5}">
                      <a16:colId xmlns:a16="http://schemas.microsoft.com/office/drawing/2014/main" val="1799792866"/>
                    </a:ext>
                  </a:extLst>
                </a:gridCol>
                <a:gridCol w="3104659">
                  <a:extLst>
                    <a:ext uri="{9D8B030D-6E8A-4147-A177-3AD203B41FA5}">
                      <a16:colId xmlns:a16="http://schemas.microsoft.com/office/drawing/2014/main" val="1295979849"/>
                    </a:ext>
                  </a:extLst>
                </a:gridCol>
                <a:gridCol w="3069021">
                  <a:extLst>
                    <a:ext uri="{9D8B030D-6E8A-4147-A177-3AD203B41FA5}">
                      <a16:colId xmlns:a16="http://schemas.microsoft.com/office/drawing/2014/main" val="1364823600"/>
                    </a:ext>
                  </a:extLst>
                </a:gridCol>
                <a:gridCol w="2701156">
                  <a:extLst>
                    <a:ext uri="{9D8B030D-6E8A-4147-A177-3AD203B41FA5}">
                      <a16:colId xmlns:a16="http://schemas.microsoft.com/office/drawing/2014/main" val="2990459545"/>
                    </a:ext>
                  </a:extLst>
                </a:gridCol>
              </a:tblGrid>
              <a:tr h="976911">
                <a:tc>
                  <a:txBody>
                    <a:bodyPr/>
                    <a:lstStyle/>
                    <a:p>
                      <a:endParaRPr lang="en-US"/>
                    </a:p>
                  </a:txBody>
                  <a:tcPr/>
                </a:tc>
                <a:tc>
                  <a:txBody>
                    <a:bodyPr/>
                    <a:lstStyle/>
                    <a:p>
                      <a:endParaRPr lang="en-US"/>
                    </a:p>
                    <a:p>
                      <a:r>
                        <a:rPr lang="en-US" sz="2800">
                          <a:solidFill>
                            <a:schemeClr val="tx1"/>
                          </a:solidFill>
                        </a:rPr>
                        <a:t>Christianity</a:t>
                      </a:r>
                      <a:r>
                        <a:rPr lang="en-US"/>
                        <a:t>   </a:t>
                      </a:r>
                    </a:p>
                  </a:txBody>
                  <a:tcPr/>
                </a:tc>
                <a:tc>
                  <a:txBody>
                    <a:bodyPr/>
                    <a:lstStyle/>
                    <a:p>
                      <a:endParaRPr lang="en-US"/>
                    </a:p>
                    <a:p>
                      <a:r>
                        <a:rPr lang="en-US" sz="2800">
                          <a:solidFill>
                            <a:schemeClr val="tx1"/>
                          </a:solidFill>
                        </a:rPr>
                        <a:t>Judaism</a:t>
                      </a:r>
                    </a:p>
                  </a:txBody>
                  <a:tcPr/>
                </a:tc>
                <a:tc>
                  <a:txBody>
                    <a:bodyPr/>
                    <a:lstStyle/>
                    <a:p>
                      <a:endParaRPr lang="en-US"/>
                    </a:p>
                    <a:p>
                      <a:r>
                        <a:rPr lang="en-US" sz="2800">
                          <a:solidFill>
                            <a:schemeClr val="tx1"/>
                          </a:solidFill>
                        </a:rPr>
                        <a:t>Islam</a:t>
                      </a:r>
                    </a:p>
                  </a:txBody>
                  <a:tcPr/>
                </a:tc>
                <a:extLst>
                  <a:ext uri="{0D108BD9-81ED-4DB2-BD59-A6C34878D82A}">
                    <a16:rowId xmlns:a16="http://schemas.microsoft.com/office/drawing/2014/main" val="3248406048"/>
                  </a:ext>
                </a:extLst>
              </a:tr>
              <a:tr h="385005">
                <a:tc>
                  <a:txBody>
                    <a:bodyPr/>
                    <a:lstStyle/>
                    <a:p>
                      <a:r>
                        <a:rPr lang="en-US"/>
                        <a:t>Adherents</a:t>
                      </a:r>
                    </a:p>
                  </a:txBody>
                  <a:tcPr/>
                </a:tc>
                <a:tc>
                  <a:txBody>
                    <a:bodyPr/>
                    <a:lstStyle/>
                    <a:p>
                      <a:r>
                        <a:rPr lang="en-US"/>
                        <a:t>2 Billion </a:t>
                      </a:r>
                    </a:p>
                  </a:txBody>
                  <a:tcPr/>
                </a:tc>
                <a:tc>
                  <a:txBody>
                    <a:bodyPr/>
                    <a:lstStyle/>
                    <a:p>
                      <a:r>
                        <a:rPr lang="en-US"/>
                        <a:t>14.5 Million</a:t>
                      </a:r>
                    </a:p>
                  </a:txBody>
                  <a:tcPr/>
                </a:tc>
                <a:tc>
                  <a:txBody>
                    <a:bodyPr/>
                    <a:lstStyle/>
                    <a:p>
                      <a:r>
                        <a:rPr lang="en-US"/>
                        <a:t>1.2 Billion</a:t>
                      </a:r>
                    </a:p>
                  </a:txBody>
                  <a:tcPr/>
                </a:tc>
                <a:extLst>
                  <a:ext uri="{0D108BD9-81ED-4DB2-BD59-A6C34878D82A}">
                    <a16:rowId xmlns:a16="http://schemas.microsoft.com/office/drawing/2014/main" val="1805190330"/>
                  </a:ext>
                </a:extLst>
              </a:tr>
              <a:tr h="385005">
                <a:tc>
                  <a:txBody>
                    <a:bodyPr/>
                    <a:lstStyle/>
                    <a:p>
                      <a:r>
                        <a:rPr lang="en-US" err="1"/>
                        <a:t>Diety</a:t>
                      </a:r>
                      <a:endParaRPr lang="en-US"/>
                    </a:p>
                  </a:txBody>
                  <a:tcPr/>
                </a:tc>
                <a:tc>
                  <a:txBody>
                    <a:bodyPr/>
                    <a:lstStyle/>
                    <a:p>
                      <a:r>
                        <a:rPr lang="en-US"/>
                        <a:t>Triune God (Father, Son and Holy Spirit)</a:t>
                      </a:r>
                    </a:p>
                  </a:txBody>
                  <a:tcPr/>
                </a:tc>
                <a:tc>
                  <a:txBody>
                    <a:bodyPr/>
                    <a:lstStyle/>
                    <a:p>
                      <a:r>
                        <a:rPr lang="en-US"/>
                        <a:t>God, Yahweh, Elohim, Adonai</a:t>
                      </a:r>
                    </a:p>
                  </a:txBody>
                  <a:tcPr/>
                </a:tc>
                <a:tc>
                  <a:txBody>
                    <a:bodyPr/>
                    <a:lstStyle/>
                    <a:p>
                      <a:r>
                        <a:rPr lang="en-US"/>
                        <a:t>Allah</a:t>
                      </a:r>
                    </a:p>
                  </a:txBody>
                  <a:tcPr/>
                </a:tc>
                <a:extLst>
                  <a:ext uri="{0D108BD9-81ED-4DB2-BD59-A6C34878D82A}">
                    <a16:rowId xmlns:a16="http://schemas.microsoft.com/office/drawing/2014/main" val="1720893071"/>
                  </a:ext>
                </a:extLst>
              </a:tr>
              <a:tr h="385005">
                <a:tc>
                  <a:txBody>
                    <a:bodyPr/>
                    <a:lstStyle/>
                    <a:p>
                      <a:r>
                        <a:rPr lang="en-US"/>
                        <a:t>Holy Book</a:t>
                      </a:r>
                    </a:p>
                  </a:txBody>
                  <a:tcPr/>
                </a:tc>
                <a:tc>
                  <a:txBody>
                    <a:bodyPr/>
                    <a:lstStyle/>
                    <a:p>
                      <a:r>
                        <a:rPr lang="en-US"/>
                        <a:t>The Bible</a:t>
                      </a:r>
                    </a:p>
                  </a:txBody>
                  <a:tcPr/>
                </a:tc>
                <a:tc>
                  <a:txBody>
                    <a:bodyPr/>
                    <a:lstStyle/>
                    <a:p>
                      <a:r>
                        <a:rPr lang="en-US"/>
                        <a:t>Hebrew Bible including the Torah</a:t>
                      </a:r>
                    </a:p>
                  </a:txBody>
                  <a:tcPr/>
                </a:tc>
                <a:tc>
                  <a:txBody>
                    <a:bodyPr/>
                    <a:lstStyle/>
                    <a:p>
                      <a:r>
                        <a:rPr lang="en-US"/>
                        <a:t>Qur’an, Hadith</a:t>
                      </a:r>
                    </a:p>
                  </a:txBody>
                  <a:tcPr/>
                </a:tc>
                <a:extLst>
                  <a:ext uri="{0D108BD9-81ED-4DB2-BD59-A6C34878D82A}">
                    <a16:rowId xmlns:a16="http://schemas.microsoft.com/office/drawing/2014/main" val="786101268"/>
                  </a:ext>
                </a:extLst>
              </a:tr>
              <a:tr h="385005">
                <a:tc>
                  <a:txBody>
                    <a:bodyPr/>
                    <a:lstStyle/>
                    <a:p>
                      <a:r>
                        <a:rPr lang="en-US"/>
                        <a:t>Leadership</a:t>
                      </a:r>
                    </a:p>
                  </a:txBody>
                  <a:tcPr/>
                </a:tc>
                <a:tc>
                  <a:txBody>
                    <a:bodyPr/>
                    <a:lstStyle/>
                    <a:p>
                      <a:r>
                        <a:rPr lang="en-US"/>
                        <a:t>Bishops, Priests, Deacons</a:t>
                      </a:r>
                    </a:p>
                  </a:txBody>
                  <a:tcPr/>
                </a:tc>
                <a:tc>
                  <a:txBody>
                    <a:bodyPr/>
                    <a:lstStyle/>
                    <a:p>
                      <a:r>
                        <a:rPr lang="en-US"/>
                        <a:t>Rabbis</a:t>
                      </a:r>
                    </a:p>
                  </a:txBody>
                  <a:tcPr/>
                </a:tc>
                <a:tc>
                  <a:txBody>
                    <a:bodyPr/>
                    <a:lstStyle/>
                    <a:p>
                      <a:r>
                        <a:rPr lang="en-US"/>
                        <a:t>Imam and  prayers Ulama </a:t>
                      </a:r>
                    </a:p>
                  </a:txBody>
                  <a:tcPr/>
                </a:tc>
                <a:extLst>
                  <a:ext uri="{0D108BD9-81ED-4DB2-BD59-A6C34878D82A}">
                    <a16:rowId xmlns:a16="http://schemas.microsoft.com/office/drawing/2014/main" val="775245606"/>
                  </a:ext>
                </a:extLst>
              </a:tr>
              <a:tr h="664530">
                <a:tc>
                  <a:txBody>
                    <a:bodyPr/>
                    <a:lstStyle/>
                    <a:p>
                      <a:r>
                        <a:rPr lang="en-US"/>
                        <a:t>Founder</a:t>
                      </a:r>
                    </a:p>
                  </a:txBody>
                  <a:tcPr/>
                </a:tc>
                <a:tc>
                  <a:txBody>
                    <a:bodyPr/>
                    <a:lstStyle/>
                    <a:p>
                      <a:r>
                        <a:rPr lang="en-US"/>
                        <a:t>Jesus</a:t>
                      </a:r>
                    </a:p>
                  </a:txBody>
                  <a:tcPr/>
                </a:tc>
                <a:tc>
                  <a:txBody>
                    <a:bodyPr/>
                    <a:lstStyle/>
                    <a:p>
                      <a:r>
                        <a:rPr lang="en-US"/>
                        <a:t>Abraham</a:t>
                      </a:r>
                    </a:p>
                    <a:p>
                      <a:endParaRPr lang="en-US"/>
                    </a:p>
                  </a:txBody>
                  <a:tcPr/>
                </a:tc>
                <a:tc>
                  <a:txBody>
                    <a:bodyPr/>
                    <a:lstStyle/>
                    <a:p>
                      <a:r>
                        <a:rPr lang="en-US"/>
                        <a:t>Muhammad</a:t>
                      </a:r>
                      <a:br>
                        <a:rPr lang="en-US"/>
                      </a:br>
                      <a:endParaRPr lang="en-US"/>
                    </a:p>
                  </a:txBody>
                  <a:tcPr/>
                </a:tc>
                <a:extLst>
                  <a:ext uri="{0D108BD9-81ED-4DB2-BD59-A6C34878D82A}">
                    <a16:rowId xmlns:a16="http://schemas.microsoft.com/office/drawing/2014/main" val="4096769679"/>
                  </a:ext>
                </a:extLst>
              </a:tr>
              <a:tr h="664530">
                <a:tc>
                  <a:txBody>
                    <a:bodyPr/>
                    <a:lstStyle/>
                    <a:p>
                      <a:r>
                        <a:rPr lang="en-US"/>
                        <a:t>Heritage </a:t>
                      </a:r>
                    </a:p>
                  </a:txBody>
                  <a:tcPr/>
                </a:tc>
                <a:tc>
                  <a:txBody>
                    <a:bodyPr/>
                    <a:lstStyle/>
                    <a:p>
                      <a:r>
                        <a:rPr lang="en-US"/>
                        <a:t>Abraham (Romans 4:12)</a:t>
                      </a:r>
                    </a:p>
                  </a:txBody>
                  <a:tcPr/>
                </a:tc>
                <a:tc>
                  <a:txBody>
                    <a:bodyPr/>
                    <a:lstStyle/>
                    <a:p>
                      <a:r>
                        <a:rPr lang="en-US"/>
                        <a:t>Abraham</a:t>
                      </a:r>
                    </a:p>
                  </a:txBody>
                  <a:tcPr/>
                </a:tc>
                <a:tc>
                  <a:txBody>
                    <a:bodyPr/>
                    <a:lstStyle/>
                    <a:p>
                      <a:r>
                        <a:rPr lang="en-US"/>
                        <a:t>Abraham/Ishmael</a:t>
                      </a:r>
                    </a:p>
                  </a:txBody>
                  <a:tcPr/>
                </a:tc>
                <a:extLst>
                  <a:ext uri="{0D108BD9-81ED-4DB2-BD59-A6C34878D82A}">
                    <a16:rowId xmlns:a16="http://schemas.microsoft.com/office/drawing/2014/main" val="2390914199"/>
                  </a:ext>
                </a:extLst>
              </a:tr>
              <a:tr h="664530">
                <a:tc>
                  <a:txBody>
                    <a:bodyPr/>
                    <a:lstStyle/>
                    <a:p>
                      <a:r>
                        <a:rPr lang="en-US"/>
                        <a:t>Date of origin</a:t>
                      </a:r>
                    </a:p>
                  </a:txBody>
                  <a:tcPr/>
                </a:tc>
                <a:tc>
                  <a:txBody>
                    <a:bodyPr/>
                    <a:lstStyle/>
                    <a:p>
                      <a:r>
                        <a:rPr lang="en-US"/>
                        <a:t>1 </a:t>
                      </a:r>
                      <a:r>
                        <a:rPr lang="en-US" err="1"/>
                        <a:t>st</a:t>
                      </a:r>
                      <a:r>
                        <a:rPr lang="en-US"/>
                        <a:t> Century CE (AD)</a:t>
                      </a:r>
                    </a:p>
                  </a:txBody>
                  <a:tcPr/>
                </a:tc>
                <a:tc>
                  <a:txBody>
                    <a:bodyPr/>
                    <a:lstStyle/>
                    <a:p>
                      <a:r>
                        <a:rPr lang="en-US"/>
                        <a:t>1800 BCE </a:t>
                      </a:r>
                    </a:p>
                  </a:txBody>
                  <a:tcPr/>
                </a:tc>
                <a:tc>
                  <a:txBody>
                    <a:bodyPr/>
                    <a:lstStyle/>
                    <a:p>
                      <a:r>
                        <a:rPr lang="en-US"/>
                        <a:t>6</a:t>
                      </a:r>
                      <a:r>
                        <a:rPr lang="en-US" baseline="30000"/>
                        <a:t>th</a:t>
                      </a:r>
                      <a:r>
                        <a:rPr lang="en-US"/>
                        <a:t> Century BCE</a:t>
                      </a:r>
                    </a:p>
                  </a:txBody>
                  <a:tcPr/>
                </a:tc>
                <a:extLst>
                  <a:ext uri="{0D108BD9-81ED-4DB2-BD59-A6C34878D82A}">
                    <a16:rowId xmlns:a16="http://schemas.microsoft.com/office/drawing/2014/main" val="1150820942"/>
                  </a:ext>
                </a:extLst>
              </a:tr>
              <a:tr h="664530">
                <a:tc>
                  <a:txBody>
                    <a:bodyPr/>
                    <a:lstStyle/>
                    <a:p>
                      <a:r>
                        <a:rPr lang="en-US"/>
                        <a:t>Life After Death</a:t>
                      </a:r>
                    </a:p>
                  </a:txBody>
                  <a:tcPr/>
                </a:tc>
                <a:tc>
                  <a:txBody>
                    <a:bodyPr/>
                    <a:lstStyle/>
                    <a:p>
                      <a:r>
                        <a:rPr lang="en-US"/>
                        <a:t>Eternal Live in Heaven through grace/Jesus</a:t>
                      </a:r>
                    </a:p>
                  </a:txBody>
                  <a:tcPr/>
                </a:tc>
                <a:tc>
                  <a:txBody>
                    <a:bodyPr/>
                    <a:lstStyle/>
                    <a:p>
                      <a:r>
                        <a:rPr lang="en-US"/>
                        <a:t>Olam ha blah “Reserved place”. Can be lost due to sin</a:t>
                      </a:r>
                    </a:p>
                  </a:txBody>
                  <a:tcPr/>
                </a:tc>
                <a:tc>
                  <a:txBody>
                    <a:bodyPr/>
                    <a:lstStyle/>
                    <a:p>
                      <a:r>
                        <a:rPr lang="en-US"/>
                        <a:t>Paradise based on works but dependent of Allah</a:t>
                      </a:r>
                    </a:p>
                  </a:txBody>
                  <a:tcPr/>
                </a:tc>
                <a:extLst>
                  <a:ext uri="{0D108BD9-81ED-4DB2-BD59-A6C34878D82A}">
                    <a16:rowId xmlns:a16="http://schemas.microsoft.com/office/drawing/2014/main" val="2442557016"/>
                  </a:ext>
                </a:extLst>
              </a:tr>
            </a:tbl>
          </a:graphicData>
        </a:graphic>
      </p:graphicFrame>
      <p:pic>
        <p:nvPicPr>
          <p:cNvPr id="8" name="Picture 7">
            <a:extLst>
              <a:ext uri="{FF2B5EF4-FFF2-40B4-BE49-F238E27FC236}">
                <a16:creationId xmlns:a16="http://schemas.microsoft.com/office/drawing/2014/main" id="{D4D8AFED-3F06-7221-CFB1-4F3424EB14E1}"/>
              </a:ext>
            </a:extLst>
          </p:cNvPr>
          <p:cNvPicPr>
            <a:picLocks noChangeAspect="1"/>
          </p:cNvPicPr>
          <p:nvPr/>
        </p:nvPicPr>
        <p:blipFill>
          <a:blip r:embed="rId2"/>
          <a:stretch>
            <a:fillRect/>
          </a:stretch>
        </p:blipFill>
        <p:spPr>
          <a:xfrm flipH="1">
            <a:off x="4744543" y="963202"/>
            <a:ext cx="1065048" cy="737213"/>
          </a:xfrm>
          <a:prstGeom prst="rect">
            <a:avLst/>
          </a:prstGeom>
        </p:spPr>
      </p:pic>
      <p:pic>
        <p:nvPicPr>
          <p:cNvPr id="9" name="Picture 8">
            <a:extLst>
              <a:ext uri="{FF2B5EF4-FFF2-40B4-BE49-F238E27FC236}">
                <a16:creationId xmlns:a16="http://schemas.microsoft.com/office/drawing/2014/main" id="{BBDAED14-5C83-25DC-224E-EF0B34E39D7E}"/>
              </a:ext>
            </a:extLst>
          </p:cNvPr>
          <p:cNvPicPr>
            <a:picLocks noChangeAspect="1"/>
          </p:cNvPicPr>
          <p:nvPr/>
        </p:nvPicPr>
        <p:blipFill>
          <a:blip r:embed="rId3"/>
          <a:stretch>
            <a:fillRect/>
          </a:stretch>
        </p:blipFill>
        <p:spPr>
          <a:xfrm>
            <a:off x="8091035" y="906153"/>
            <a:ext cx="656897" cy="821121"/>
          </a:xfrm>
          <a:prstGeom prst="rect">
            <a:avLst/>
          </a:prstGeom>
        </p:spPr>
      </p:pic>
      <p:pic>
        <p:nvPicPr>
          <p:cNvPr id="10" name="Picture 9">
            <a:extLst>
              <a:ext uri="{FF2B5EF4-FFF2-40B4-BE49-F238E27FC236}">
                <a16:creationId xmlns:a16="http://schemas.microsoft.com/office/drawing/2014/main" id="{04CF415C-805A-F01E-B6E3-A1912D56B2E6}"/>
              </a:ext>
            </a:extLst>
          </p:cNvPr>
          <p:cNvPicPr>
            <a:picLocks noChangeAspect="1"/>
          </p:cNvPicPr>
          <p:nvPr/>
        </p:nvPicPr>
        <p:blipFill>
          <a:blip r:embed="rId4"/>
          <a:stretch>
            <a:fillRect/>
          </a:stretch>
        </p:blipFill>
        <p:spPr>
          <a:xfrm>
            <a:off x="10745479" y="906153"/>
            <a:ext cx="816970" cy="816970"/>
          </a:xfrm>
          <a:prstGeom prst="rect">
            <a:avLst/>
          </a:prstGeom>
        </p:spPr>
      </p:pic>
    </p:spTree>
    <p:extLst>
      <p:ext uri="{BB962C8B-B14F-4D97-AF65-F5344CB8AC3E}">
        <p14:creationId xmlns:p14="http://schemas.microsoft.com/office/powerpoint/2010/main" val="2587952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13A7-34C4-C8B5-DF0E-E5563CCC983B}"/>
              </a:ext>
            </a:extLst>
          </p:cNvPr>
          <p:cNvSpPr>
            <a:spLocks noGrp="1"/>
          </p:cNvSpPr>
          <p:nvPr>
            <p:ph type="title"/>
          </p:nvPr>
        </p:nvSpPr>
        <p:spPr>
          <a:xfrm>
            <a:off x="1371600" y="685800"/>
            <a:ext cx="9601200" cy="1485900"/>
          </a:xfrm>
        </p:spPr>
        <p:txBody>
          <a:bodyPr>
            <a:normAutofit/>
          </a:bodyPr>
          <a:lstStyle/>
          <a:p>
            <a:r>
              <a:rPr lang="en-US"/>
              <a:t>WHY IS BEING AN APOLOGIST FOR CHRIST SO IMPORTANT?</a:t>
            </a:r>
          </a:p>
        </p:txBody>
      </p:sp>
      <p:graphicFrame>
        <p:nvGraphicFramePr>
          <p:cNvPr id="5" name="Content Placeholder 2">
            <a:extLst>
              <a:ext uri="{FF2B5EF4-FFF2-40B4-BE49-F238E27FC236}">
                <a16:creationId xmlns:a16="http://schemas.microsoft.com/office/drawing/2014/main" id="{BC4844EA-6843-56C3-0791-9B67014B6167}"/>
              </a:ext>
            </a:extLst>
          </p:cNvPr>
          <p:cNvGraphicFramePr>
            <a:graphicFrameLocks noGrp="1"/>
          </p:cNvGraphicFramePr>
          <p:nvPr>
            <p:ph idx="1"/>
            <p:extLst>
              <p:ext uri="{D42A27DB-BD31-4B8C-83A1-F6EECF244321}">
                <p14:modId xmlns:p14="http://schemas.microsoft.com/office/powerpoint/2010/main" val="2989387630"/>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349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1CE8-3C7B-4E74-8B8F-35E70D8BFC2E}"/>
              </a:ext>
            </a:extLst>
          </p:cNvPr>
          <p:cNvSpPr>
            <a:spLocks noGrp="1"/>
          </p:cNvSpPr>
          <p:nvPr>
            <p:ph type="title"/>
          </p:nvPr>
        </p:nvSpPr>
        <p:spPr>
          <a:xfrm>
            <a:off x="568411" y="633146"/>
            <a:ext cx="10490886" cy="1340312"/>
          </a:xfrm>
        </p:spPr>
        <p:txBody>
          <a:bodyPr/>
          <a:lstStyle/>
          <a:p>
            <a:pPr algn="ctr"/>
            <a:r>
              <a:rPr lang="en-US"/>
              <a:t> </a:t>
            </a:r>
            <a:r>
              <a:rPr lang="en-US" err="1"/>
              <a:t>NEXt</a:t>
            </a:r>
            <a:r>
              <a:rPr lang="en-US"/>
              <a:t>  WEEK</a:t>
            </a:r>
          </a:p>
        </p:txBody>
      </p:sp>
      <p:sp>
        <p:nvSpPr>
          <p:cNvPr id="3" name="Text Placeholder 2">
            <a:extLst>
              <a:ext uri="{FF2B5EF4-FFF2-40B4-BE49-F238E27FC236}">
                <a16:creationId xmlns:a16="http://schemas.microsoft.com/office/drawing/2014/main" id="{C1435769-1D96-B510-9B47-118B70943896}"/>
              </a:ext>
            </a:extLst>
          </p:cNvPr>
          <p:cNvSpPr>
            <a:spLocks noGrp="1"/>
          </p:cNvSpPr>
          <p:nvPr>
            <p:ph type="body" idx="1"/>
          </p:nvPr>
        </p:nvSpPr>
        <p:spPr>
          <a:xfrm>
            <a:off x="339811" y="3161252"/>
            <a:ext cx="10948086" cy="1143324"/>
          </a:xfrm>
        </p:spPr>
        <p:txBody>
          <a:bodyPr>
            <a:noAutofit/>
          </a:bodyPr>
          <a:lstStyle/>
          <a:p>
            <a:pPr algn="ctr"/>
            <a:r>
              <a:rPr lang="en-US" sz="3200"/>
              <a:t>WE WILL EXAMINE THE MORMONS, CHRISTIAN SCIENCE, </a:t>
            </a:r>
          </a:p>
          <a:p>
            <a:pPr algn="ctr"/>
            <a:r>
              <a:rPr lang="en-US" sz="3200"/>
              <a:t>AND JEHOVAH WITNESSES RELIGIONS</a:t>
            </a:r>
          </a:p>
        </p:txBody>
      </p:sp>
    </p:spTree>
    <p:extLst>
      <p:ext uri="{BB962C8B-B14F-4D97-AF65-F5344CB8AC3E}">
        <p14:creationId xmlns:p14="http://schemas.microsoft.com/office/powerpoint/2010/main" val="3716172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E037-A4A1-103B-4A24-6B61F5338651}"/>
              </a:ext>
            </a:extLst>
          </p:cNvPr>
          <p:cNvSpPr>
            <a:spLocks noGrp="1"/>
          </p:cNvSpPr>
          <p:nvPr>
            <p:ph type="ctrTitle"/>
          </p:nvPr>
        </p:nvSpPr>
        <p:spPr>
          <a:xfrm>
            <a:off x="1915385" y="1859271"/>
            <a:ext cx="8361229" cy="2098226"/>
          </a:xfrm>
        </p:spPr>
        <p:txBody>
          <a:bodyPr/>
          <a:lstStyle/>
          <a:p>
            <a:r>
              <a:rPr lang="en-US" sz="4400"/>
              <a:t>Mormons (Church of the Later Day Saints, Christian Science and Jehovah Religions</a:t>
            </a:r>
          </a:p>
        </p:txBody>
      </p:sp>
      <p:sp>
        <p:nvSpPr>
          <p:cNvPr id="3" name="Subtitle 2">
            <a:extLst>
              <a:ext uri="{FF2B5EF4-FFF2-40B4-BE49-F238E27FC236}">
                <a16:creationId xmlns:a16="http://schemas.microsoft.com/office/drawing/2014/main" id="{21DDA35E-2E45-FB75-CD1F-E3B1A3992309}"/>
              </a:ext>
            </a:extLst>
          </p:cNvPr>
          <p:cNvSpPr>
            <a:spLocks noGrp="1"/>
          </p:cNvSpPr>
          <p:nvPr>
            <p:ph type="subTitle" idx="1"/>
          </p:nvPr>
        </p:nvSpPr>
        <p:spPr>
          <a:xfrm>
            <a:off x="1187932" y="5381358"/>
            <a:ext cx="6831673" cy="1086237"/>
          </a:xfrm>
        </p:spPr>
        <p:txBody>
          <a:bodyPr/>
          <a:lstStyle/>
          <a:p>
            <a:r>
              <a:rPr lang="en-US" dirty="0"/>
              <a:t>Week Four</a:t>
            </a:r>
          </a:p>
        </p:txBody>
      </p:sp>
      <p:sp>
        <p:nvSpPr>
          <p:cNvPr id="5" name="TextBox 4">
            <a:extLst>
              <a:ext uri="{FF2B5EF4-FFF2-40B4-BE49-F238E27FC236}">
                <a16:creationId xmlns:a16="http://schemas.microsoft.com/office/drawing/2014/main" id="{AB96EFCB-1C2C-3E34-E1A4-1C0E3F82FCCC}"/>
              </a:ext>
            </a:extLst>
          </p:cNvPr>
          <p:cNvSpPr txBox="1"/>
          <p:nvPr/>
        </p:nvSpPr>
        <p:spPr>
          <a:xfrm>
            <a:off x="2371816" y="4107687"/>
            <a:ext cx="7448366" cy="523220"/>
          </a:xfrm>
          <a:prstGeom prst="rect">
            <a:avLst/>
          </a:prstGeom>
          <a:noFill/>
        </p:spPr>
        <p:txBody>
          <a:bodyPr wrap="square">
            <a:spAutoFit/>
          </a:bodyPr>
          <a:lstStyle/>
          <a:p>
            <a:r>
              <a:rPr lang="en-US" sz="2800" dirty="0"/>
              <a:t> Religions in America Presenting as Christian</a:t>
            </a:r>
          </a:p>
        </p:txBody>
      </p:sp>
    </p:spTree>
    <p:extLst>
      <p:ext uri="{BB962C8B-B14F-4D97-AF65-F5344CB8AC3E}">
        <p14:creationId xmlns:p14="http://schemas.microsoft.com/office/powerpoint/2010/main" val="339744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2" name="Rectangle 11">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35B21-4FE7-2B32-5616-9A9250F83C95}"/>
              </a:ext>
            </a:extLst>
          </p:cNvPr>
          <p:cNvSpPr>
            <a:spLocks noGrp="1"/>
          </p:cNvSpPr>
          <p:nvPr>
            <p:ph type="title"/>
          </p:nvPr>
        </p:nvSpPr>
        <p:spPr>
          <a:xfrm>
            <a:off x="8154185" y="634028"/>
            <a:ext cx="3738933" cy="3732835"/>
          </a:xfrm>
        </p:spPr>
        <p:txBody>
          <a:bodyPr vert="horz" lIns="91440" tIns="45720" rIns="91440" bIns="45720" rtlCol="0" anchor="b">
            <a:normAutofit/>
          </a:bodyPr>
          <a:lstStyle/>
          <a:p>
            <a:pPr algn="ctr"/>
            <a:r>
              <a:rPr lang="en-US" sz="4200" cap="all"/>
              <a:t>Mormonism, Is It Christian?</a:t>
            </a:r>
          </a:p>
        </p:txBody>
      </p:sp>
      <p:sp>
        <p:nvSpPr>
          <p:cNvPr id="14"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16"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pic>
        <p:nvPicPr>
          <p:cNvPr id="4" name="Online Media 3" descr="What is Mormonism? And is it different than Christianity?">
            <a:hlinkClick r:id="" action="ppaction://media"/>
            <a:extLst>
              <a:ext uri="{FF2B5EF4-FFF2-40B4-BE49-F238E27FC236}">
                <a16:creationId xmlns:a16="http://schemas.microsoft.com/office/drawing/2014/main" id="{DE4DC67E-74D0-D89E-D896-9D3600069F55}"/>
              </a:ext>
            </a:extLst>
          </p:cNvPr>
          <p:cNvPicPr>
            <a:picLocks noRot="1" noChangeAspect="1"/>
          </p:cNvPicPr>
          <p:nvPr>
            <a:videoFile r:link="rId1"/>
          </p:nvPr>
        </p:nvPicPr>
        <p:blipFill>
          <a:blip r:embed="rId3"/>
          <a:stretch>
            <a:fillRect/>
          </a:stretch>
        </p:blipFill>
        <p:spPr>
          <a:xfrm>
            <a:off x="1325468" y="1685652"/>
            <a:ext cx="5798753" cy="3276296"/>
          </a:xfrm>
          <a:prstGeom prst="rect">
            <a:avLst/>
          </a:prstGeom>
        </p:spPr>
      </p:pic>
    </p:spTree>
    <p:extLst>
      <p:ext uri="{BB962C8B-B14F-4D97-AF65-F5344CB8AC3E}">
        <p14:creationId xmlns:p14="http://schemas.microsoft.com/office/powerpoint/2010/main" val="23315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41" name="Group 1040">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42"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43"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2" name="Title 1">
            <a:extLst>
              <a:ext uri="{FF2B5EF4-FFF2-40B4-BE49-F238E27FC236}">
                <a16:creationId xmlns:a16="http://schemas.microsoft.com/office/drawing/2014/main" id="{68DB437D-759B-9D82-64E4-878FD99DB3D7}"/>
              </a:ext>
            </a:extLst>
          </p:cNvPr>
          <p:cNvSpPr>
            <a:spLocks noGrp="1"/>
          </p:cNvSpPr>
          <p:nvPr>
            <p:ph type="title"/>
          </p:nvPr>
        </p:nvSpPr>
        <p:spPr>
          <a:xfrm>
            <a:off x="1478522" y="1480930"/>
            <a:ext cx="5301138" cy="3254321"/>
          </a:xfrm>
        </p:spPr>
        <p:txBody>
          <a:bodyPr vert="horz" lIns="91440" tIns="45720" rIns="91440" bIns="45720" rtlCol="0" anchor="b">
            <a:normAutofit/>
          </a:bodyPr>
          <a:lstStyle/>
          <a:p>
            <a:r>
              <a:rPr lang="en-US" sz="5100" cap="all"/>
              <a:t>Understanding of Eternal Life in Mormon Teaching</a:t>
            </a:r>
          </a:p>
        </p:txBody>
      </p:sp>
      <p:pic>
        <p:nvPicPr>
          <p:cNvPr id="1026" name="Picture 2">
            <a:extLst>
              <a:ext uri="{FF2B5EF4-FFF2-40B4-BE49-F238E27FC236}">
                <a16:creationId xmlns:a16="http://schemas.microsoft.com/office/drawing/2014/main" id="{C179A48F-F4B9-3F6F-E887-9D67B3F36E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75878" y="1685652"/>
            <a:ext cx="4137600" cy="28756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1B3234-62BA-B7FF-682B-761E95137C6E}"/>
              </a:ext>
            </a:extLst>
          </p:cNvPr>
          <p:cNvSpPr txBox="1"/>
          <p:nvPr/>
        </p:nvSpPr>
        <p:spPr>
          <a:xfrm>
            <a:off x="1478522" y="5001491"/>
            <a:ext cx="6501696" cy="1415772"/>
          </a:xfrm>
          <a:prstGeom prst="rect">
            <a:avLst/>
          </a:prstGeom>
          <a:noFill/>
        </p:spPr>
        <p:txBody>
          <a:bodyPr wrap="square" rtlCol="0">
            <a:spAutoFit/>
          </a:bodyPr>
          <a:lstStyle/>
          <a:p>
            <a:r>
              <a:rPr lang="en-US" sz="2800"/>
              <a:t>As man is, God once was, and as God is, man may become.  LDS teaching.</a:t>
            </a:r>
            <a:r>
              <a:rPr lang="en-US"/>
              <a:t>      </a:t>
            </a:r>
          </a:p>
          <a:p>
            <a:r>
              <a:rPr lang="en-US"/>
              <a:t> </a:t>
            </a:r>
            <a:r>
              <a:rPr lang="en-US" sz="1200" i="1"/>
              <a:t>Fast Facts on False Teachings</a:t>
            </a:r>
            <a:r>
              <a:rPr lang="en-US" sz="1200"/>
              <a:t>, Ron Carlson and Ed, Decker, Harvest House Publishers, 1994, p167</a:t>
            </a:r>
          </a:p>
        </p:txBody>
      </p:sp>
    </p:spTree>
    <p:extLst>
      <p:ext uri="{BB962C8B-B14F-4D97-AF65-F5344CB8AC3E}">
        <p14:creationId xmlns:p14="http://schemas.microsoft.com/office/powerpoint/2010/main" val="7433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4FA6-F274-D0E8-F95F-52CF92F0C829}"/>
              </a:ext>
            </a:extLst>
          </p:cNvPr>
          <p:cNvSpPr>
            <a:spLocks noGrp="1"/>
          </p:cNvSpPr>
          <p:nvPr>
            <p:ph type="title"/>
          </p:nvPr>
        </p:nvSpPr>
        <p:spPr/>
        <p:txBody>
          <a:bodyPr/>
          <a:lstStyle/>
          <a:p>
            <a:r>
              <a:rPr lang="en-US"/>
              <a:t>Mormon – Church of Later Day Saints</a:t>
            </a:r>
          </a:p>
        </p:txBody>
      </p:sp>
      <p:pic>
        <p:nvPicPr>
          <p:cNvPr id="3074" name="Picture 2">
            <a:extLst>
              <a:ext uri="{FF2B5EF4-FFF2-40B4-BE49-F238E27FC236}">
                <a16:creationId xmlns:a16="http://schemas.microsoft.com/office/drawing/2014/main" id="{2FA9CD62-BB92-13EB-E126-F0946CBC6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388" y="1428750"/>
            <a:ext cx="1626824" cy="2177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57936E-4A1A-C8A2-D81F-24CBB7678FD3}"/>
              </a:ext>
            </a:extLst>
          </p:cNvPr>
          <p:cNvSpPr txBox="1"/>
          <p:nvPr/>
        </p:nvSpPr>
        <p:spPr>
          <a:xfrm>
            <a:off x="804231" y="1428750"/>
            <a:ext cx="9375355" cy="4401205"/>
          </a:xfrm>
          <a:prstGeom prst="rect">
            <a:avLst/>
          </a:prstGeom>
          <a:noFill/>
        </p:spPr>
        <p:txBody>
          <a:bodyPr wrap="square" rtlCol="0">
            <a:spAutoFit/>
          </a:bodyPr>
          <a:lstStyle/>
          <a:p>
            <a:pPr marL="285750" indent="-285750">
              <a:buFont typeface="Wingdings" pitchFamily="2" charset="2"/>
              <a:buChar char="v"/>
            </a:pPr>
            <a:r>
              <a:rPr lang="en-US" sz="2000"/>
              <a:t>Founded in 1830 by Joseph Smith</a:t>
            </a:r>
          </a:p>
          <a:p>
            <a:pPr marL="285750" indent="-285750">
              <a:buFont typeface="Wingdings" pitchFamily="2" charset="2"/>
              <a:buChar char="v"/>
            </a:pPr>
            <a:r>
              <a:rPr lang="en-US" sz="2000"/>
              <a:t>17 million members worldwide</a:t>
            </a:r>
          </a:p>
          <a:p>
            <a:pPr marL="285750" indent="-285750">
              <a:buFont typeface="Wingdings" pitchFamily="2" charset="2"/>
              <a:buChar char="v"/>
            </a:pPr>
            <a:r>
              <a:rPr lang="en-US" sz="2000"/>
              <a:t>Membership is a closed culture, but missionaries are sent out</a:t>
            </a:r>
          </a:p>
          <a:p>
            <a:pPr marL="285750" indent="-285750">
              <a:buFont typeface="Wingdings" pitchFamily="2" charset="2"/>
              <a:buChar char="v"/>
            </a:pPr>
            <a:r>
              <a:rPr lang="en-US" sz="2000"/>
              <a:t>Jesus is was our elder brother who pointed the way, But Is Not The Way</a:t>
            </a:r>
          </a:p>
          <a:p>
            <a:pPr marL="285750" indent="-285750">
              <a:buFont typeface="Wingdings" pitchFamily="2" charset="2"/>
              <a:buChar char="v"/>
            </a:pPr>
            <a:r>
              <a:rPr lang="en-US" sz="2000"/>
              <a:t>Jesus suffered for our sins in the Garden of Gethsemane and general salvation was accomplished on the cross.  Both provide path for our works which may lead to godhood.</a:t>
            </a:r>
          </a:p>
          <a:p>
            <a:pPr marL="285750" indent="-285750">
              <a:buFont typeface="Wingdings" pitchFamily="2" charset="2"/>
              <a:buChar char="v"/>
            </a:pPr>
            <a:r>
              <a:rPr lang="en-US" sz="2000"/>
              <a:t>Water is used in the place of wine in their sacrament in that it washes away the blood which denies grace.</a:t>
            </a:r>
          </a:p>
          <a:p>
            <a:pPr marL="285750" indent="-285750">
              <a:buFont typeface="Wingdings" pitchFamily="2" charset="2"/>
              <a:buChar char="v"/>
            </a:pPr>
            <a:r>
              <a:rPr lang="en-US" sz="2000"/>
              <a:t>God: 1) God the Father has a body of flesh and bones, 2) God evolved from mortal man, 3)polytheism (many gods), 4) Every Mormon male strives to become a god</a:t>
            </a:r>
          </a:p>
          <a:p>
            <a:pPr marL="285750" indent="-285750">
              <a:buFont typeface="Wingdings" pitchFamily="2" charset="2"/>
              <a:buChar char="v"/>
            </a:pPr>
            <a:r>
              <a:rPr lang="en-US" sz="2000"/>
              <a:t>Books: Bible, Book of Mormon, Doctrine and Covenants and Pearl of Great Price</a:t>
            </a:r>
          </a:p>
          <a:p>
            <a:pPr marL="285750" indent="-285750">
              <a:buFont typeface="Wingdings" pitchFamily="2" charset="2"/>
              <a:buChar char="v"/>
            </a:pPr>
            <a:r>
              <a:rPr lang="en-US" sz="2000"/>
              <a:t>Adherents are committed to a controlled program in search of exaltation and godhood, their own planet to rule</a:t>
            </a:r>
          </a:p>
        </p:txBody>
      </p:sp>
      <p:sp>
        <p:nvSpPr>
          <p:cNvPr id="5" name="TextBox 4">
            <a:extLst>
              <a:ext uri="{FF2B5EF4-FFF2-40B4-BE49-F238E27FC236}">
                <a16:creationId xmlns:a16="http://schemas.microsoft.com/office/drawing/2014/main" id="{5FFA09CC-0D69-A8C7-95FD-CF6C5D9BB821}"/>
              </a:ext>
            </a:extLst>
          </p:cNvPr>
          <p:cNvSpPr txBox="1"/>
          <p:nvPr/>
        </p:nvSpPr>
        <p:spPr>
          <a:xfrm>
            <a:off x="971320" y="6018907"/>
            <a:ext cx="6097836" cy="253916"/>
          </a:xfrm>
          <a:prstGeom prst="rect">
            <a:avLst/>
          </a:prstGeom>
          <a:noFill/>
        </p:spPr>
        <p:txBody>
          <a:bodyPr wrap="square">
            <a:spAutoFit/>
          </a:bodyPr>
          <a:lstStyle/>
          <a:p>
            <a:r>
              <a:rPr lang="en-US" sz="1050" i="1"/>
              <a:t>Fast Facts on False Teachings</a:t>
            </a:r>
            <a:r>
              <a:rPr lang="en-US" sz="1050"/>
              <a:t>, Ron Carlson and Ed, Decker, Harvest House Publishers, 1994, p170-175</a:t>
            </a:r>
          </a:p>
        </p:txBody>
      </p:sp>
    </p:spTree>
    <p:extLst>
      <p:ext uri="{BB962C8B-B14F-4D97-AF65-F5344CB8AC3E}">
        <p14:creationId xmlns:p14="http://schemas.microsoft.com/office/powerpoint/2010/main" val="2430232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465D7-DF82-F008-5087-A0B5B461599E}"/>
              </a:ext>
            </a:extLst>
          </p:cNvPr>
          <p:cNvSpPr>
            <a:spLocks noGrp="1"/>
          </p:cNvSpPr>
          <p:nvPr>
            <p:ph type="title"/>
          </p:nvPr>
        </p:nvSpPr>
        <p:spPr>
          <a:xfrm>
            <a:off x="706695" y="243444"/>
            <a:ext cx="5958837" cy="650806"/>
          </a:xfrm>
        </p:spPr>
        <p:txBody>
          <a:bodyPr vert="horz" lIns="91440" tIns="45720" rIns="91440" bIns="45720" rtlCol="0" anchor="t">
            <a:normAutofit fontScale="90000"/>
          </a:bodyPr>
          <a:lstStyle/>
          <a:p>
            <a:r>
              <a:rPr lang="en-US"/>
              <a:t>Jehovah Witnesses</a:t>
            </a:r>
          </a:p>
        </p:txBody>
      </p:sp>
      <p:sp>
        <p:nvSpPr>
          <p:cNvPr id="3" name="TextBox 2">
            <a:extLst>
              <a:ext uri="{FF2B5EF4-FFF2-40B4-BE49-F238E27FC236}">
                <a16:creationId xmlns:a16="http://schemas.microsoft.com/office/drawing/2014/main" id="{842C1985-5B2F-A694-8AC0-164109620FA6}"/>
              </a:ext>
            </a:extLst>
          </p:cNvPr>
          <p:cNvSpPr txBox="1"/>
          <p:nvPr/>
        </p:nvSpPr>
        <p:spPr>
          <a:xfrm>
            <a:off x="236705" y="976928"/>
            <a:ext cx="6911439" cy="5637628"/>
          </a:xfrm>
          <a:prstGeom prst="rect">
            <a:avLst/>
          </a:prstGeom>
        </p:spPr>
        <p:txBody>
          <a:bodyPr vert="horz" lIns="91440" tIns="45720" rIns="91440" bIns="45720" rtlCol="0">
            <a:noAutofit/>
          </a:bodyPr>
          <a:lstStyle/>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Formed in 1879 in Pittsburgh by Charles T. Russell out of the Bible Study Movement</a:t>
            </a:r>
          </a:p>
          <a:p>
            <a:pPr marL="384048" indent="-384048" defTabSz="914400">
              <a:lnSpc>
                <a:spcPct val="94000"/>
              </a:lnSpc>
              <a:spcAft>
                <a:spcPts val="200"/>
              </a:spcAft>
              <a:buFont typeface="Franklin Gothic Book" panose="020B0503020102020204" pitchFamily="34" charset="0"/>
              <a:buChar char="v"/>
            </a:pPr>
            <a:endParaRPr lang="en-US" sz="800">
              <a:solidFill>
                <a:schemeClr val="tx2"/>
              </a:solidFill>
            </a:endParaRPr>
          </a:p>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Referred to as Watchtower Bible &amp; Tract Society</a:t>
            </a:r>
          </a:p>
          <a:p>
            <a:pPr defTabSz="914400">
              <a:lnSpc>
                <a:spcPct val="94000"/>
              </a:lnSpc>
              <a:spcAft>
                <a:spcPts val="200"/>
              </a:spcAft>
            </a:pPr>
            <a:endParaRPr lang="en-US" sz="1000">
              <a:solidFill>
                <a:schemeClr val="tx2"/>
              </a:solidFill>
            </a:endParaRPr>
          </a:p>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Governed by elders and assisted by ministerial servants</a:t>
            </a:r>
          </a:p>
          <a:p>
            <a:pPr defTabSz="914400">
              <a:lnSpc>
                <a:spcPct val="94000"/>
              </a:lnSpc>
              <a:spcAft>
                <a:spcPts val="200"/>
              </a:spcAft>
            </a:pPr>
            <a:endParaRPr lang="en-US" sz="1000">
              <a:solidFill>
                <a:schemeClr val="tx2"/>
              </a:solidFill>
            </a:endParaRPr>
          </a:p>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All baptized Witnesses are ordained ministers and share in preaching and teaching</a:t>
            </a:r>
          </a:p>
          <a:p>
            <a:pPr defTabSz="914400">
              <a:lnSpc>
                <a:spcPct val="94000"/>
              </a:lnSpc>
              <a:spcAft>
                <a:spcPts val="200"/>
              </a:spcAft>
            </a:pPr>
            <a:endParaRPr lang="en-US" sz="1000">
              <a:solidFill>
                <a:schemeClr val="tx2"/>
              </a:solidFill>
            </a:endParaRPr>
          </a:p>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Witnesses are organized into congregations of about 100 believers</a:t>
            </a:r>
          </a:p>
          <a:p>
            <a:pPr defTabSz="914400">
              <a:lnSpc>
                <a:spcPct val="94000"/>
              </a:lnSpc>
              <a:spcAft>
                <a:spcPts val="200"/>
              </a:spcAft>
            </a:pPr>
            <a:endParaRPr lang="en-US" sz="1000">
              <a:solidFill>
                <a:schemeClr val="tx2"/>
              </a:solidFill>
            </a:endParaRPr>
          </a:p>
          <a:p>
            <a:pPr marL="384048" indent="-384048" defTabSz="914400">
              <a:lnSpc>
                <a:spcPct val="94000"/>
              </a:lnSpc>
              <a:spcAft>
                <a:spcPts val="200"/>
              </a:spcAft>
              <a:buFont typeface="Franklin Gothic Book" panose="020B0503020102020204" pitchFamily="34" charset="0"/>
              <a:buChar char="v"/>
            </a:pPr>
            <a:r>
              <a:rPr lang="en-US" sz="2400">
                <a:solidFill>
                  <a:schemeClr val="tx2"/>
                </a:solidFill>
              </a:rPr>
              <a:t>Believe the destruction of the world system at Armageddon is imminent, and the establishment of God’s kingdom over earth is the only solution to all of humanity’s problems</a:t>
            </a:r>
          </a:p>
        </p:txBody>
      </p:sp>
      <p:sp>
        <p:nvSpPr>
          <p:cNvPr id="1035" name="Rectangle 1034">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a:extLst>
              <a:ext uri="{FF2B5EF4-FFF2-40B4-BE49-F238E27FC236}">
                <a16:creationId xmlns:a16="http://schemas.microsoft.com/office/drawing/2014/main" id="{58F41A1C-2CC1-8CB0-C5F6-44ACFA70EF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52340" y="1277174"/>
            <a:ext cx="3299579" cy="4302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2F5A3F-621D-F099-E03E-708E0A13C2BD}"/>
              </a:ext>
            </a:extLst>
          </p:cNvPr>
          <p:cNvSpPr txBox="1"/>
          <p:nvPr/>
        </p:nvSpPr>
        <p:spPr>
          <a:xfrm>
            <a:off x="7713060" y="6400656"/>
            <a:ext cx="1234659" cy="276999"/>
          </a:xfrm>
          <a:prstGeom prst="rect">
            <a:avLst/>
          </a:prstGeom>
          <a:noFill/>
        </p:spPr>
        <p:txBody>
          <a:bodyPr wrap="square" rtlCol="0">
            <a:spAutoFit/>
          </a:bodyPr>
          <a:lstStyle/>
          <a:p>
            <a:r>
              <a:rPr lang="en-US" sz="1200" err="1"/>
              <a:t>www.jw.org</a:t>
            </a:r>
            <a:endParaRPr lang="en-US" sz="1200"/>
          </a:p>
        </p:txBody>
      </p:sp>
      <p:sp>
        <p:nvSpPr>
          <p:cNvPr id="5" name="TextBox 4">
            <a:extLst>
              <a:ext uri="{FF2B5EF4-FFF2-40B4-BE49-F238E27FC236}">
                <a16:creationId xmlns:a16="http://schemas.microsoft.com/office/drawing/2014/main" id="{48D92CE8-1E4B-7B89-3F26-3B398F009D51}"/>
              </a:ext>
            </a:extLst>
          </p:cNvPr>
          <p:cNvSpPr txBox="1"/>
          <p:nvPr/>
        </p:nvSpPr>
        <p:spPr>
          <a:xfrm>
            <a:off x="8098971" y="5759532"/>
            <a:ext cx="3586348" cy="461665"/>
          </a:xfrm>
          <a:prstGeom prst="rect">
            <a:avLst/>
          </a:prstGeom>
          <a:noFill/>
        </p:spPr>
        <p:txBody>
          <a:bodyPr wrap="square" rtlCol="0">
            <a:spAutoFit/>
          </a:bodyPr>
          <a:lstStyle/>
          <a:p>
            <a:pPr algn="ctr"/>
            <a:r>
              <a:rPr lang="en-US" sz="2400"/>
              <a:t>Charles Taze Russell</a:t>
            </a:r>
          </a:p>
        </p:txBody>
      </p:sp>
    </p:spTree>
    <p:extLst>
      <p:ext uri="{BB962C8B-B14F-4D97-AF65-F5344CB8AC3E}">
        <p14:creationId xmlns:p14="http://schemas.microsoft.com/office/powerpoint/2010/main" val="646880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81F6-5778-759C-32BA-4F80B653C1BE}"/>
              </a:ext>
            </a:extLst>
          </p:cNvPr>
          <p:cNvSpPr>
            <a:spLocks noGrp="1"/>
          </p:cNvSpPr>
          <p:nvPr>
            <p:ph type="title"/>
          </p:nvPr>
        </p:nvSpPr>
        <p:spPr>
          <a:xfrm>
            <a:off x="4954181" y="685800"/>
            <a:ext cx="6562905" cy="1485900"/>
          </a:xfrm>
        </p:spPr>
        <p:txBody>
          <a:bodyPr>
            <a:normAutofit/>
          </a:bodyPr>
          <a:lstStyle/>
          <a:p>
            <a:r>
              <a:rPr lang="en-US" sz="4000"/>
              <a:t>Jehovah Witnesses see the Watchtower Organizations As:</a:t>
            </a:r>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alking in a city&#10;&#10;Description automatically generated">
            <a:extLst>
              <a:ext uri="{FF2B5EF4-FFF2-40B4-BE49-F238E27FC236}">
                <a16:creationId xmlns:a16="http://schemas.microsoft.com/office/drawing/2014/main" id="{512697BD-E34D-A771-11C0-329B417DAF98}"/>
              </a:ext>
            </a:extLst>
          </p:cNvPr>
          <p:cNvPicPr>
            <a:picLocks noChangeAspect="1"/>
          </p:cNvPicPr>
          <p:nvPr/>
        </p:nvPicPr>
        <p:blipFill>
          <a:blip r:embed="rId2"/>
          <a:stretch>
            <a:fillRect/>
          </a:stretch>
        </p:blipFill>
        <p:spPr>
          <a:xfrm>
            <a:off x="1023562" y="1318160"/>
            <a:ext cx="3323056" cy="4275665"/>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7921A66-391F-2612-A11D-CBE4EC284B5D}"/>
              </a:ext>
            </a:extLst>
          </p:cNvPr>
          <p:cNvSpPr>
            <a:spLocks noGrp="1"/>
          </p:cNvSpPr>
          <p:nvPr>
            <p:ph idx="1"/>
          </p:nvPr>
        </p:nvSpPr>
        <p:spPr>
          <a:xfrm>
            <a:off x="4785756" y="2012867"/>
            <a:ext cx="7291449" cy="4399808"/>
          </a:xfrm>
        </p:spPr>
        <p:txBody>
          <a:bodyPr>
            <a:normAutofit lnSpcReduction="10000"/>
          </a:bodyPr>
          <a:lstStyle/>
          <a:p>
            <a:endParaRPr lang="en-US"/>
          </a:p>
          <a:p>
            <a:pPr>
              <a:buFont typeface="Wingdings" pitchFamily="2" charset="2"/>
              <a:buChar char="v"/>
            </a:pPr>
            <a:r>
              <a:rPr lang="en-US" sz="2800"/>
              <a:t>The Prophet of God.</a:t>
            </a:r>
          </a:p>
          <a:p>
            <a:pPr>
              <a:buFont typeface="Wingdings" pitchFamily="2" charset="2"/>
              <a:buChar char="v"/>
            </a:pPr>
            <a:r>
              <a:rPr lang="en-US" sz="2800"/>
              <a:t>God’s sole channel for His truth.</a:t>
            </a:r>
          </a:p>
          <a:p>
            <a:pPr>
              <a:buFont typeface="Wingdings" pitchFamily="2" charset="2"/>
              <a:buChar char="v"/>
            </a:pPr>
            <a:r>
              <a:rPr lang="en-US" sz="2800"/>
              <a:t>Rejection of the Organization is to reject God.</a:t>
            </a:r>
          </a:p>
          <a:p>
            <a:pPr>
              <a:buFont typeface="Wingdings" pitchFamily="2" charset="2"/>
              <a:buChar char="v"/>
            </a:pPr>
            <a:r>
              <a:rPr lang="en-US" sz="2800"/>
              <a:t>The Organization is the only one, not individuals, who can interpret the Bible.</a:t>
            </a:r>
          </a:p>
          <a:p>
            <a:pPr>
              <a:buFont typeface="Wingdings" pitchFamily="2" charset="2"/>
              <a:buChar char="v"/>
            </a:pPr>
            <a:r>
              <a:rPr lang="en-US" sz="2800"/>
              <a:t>Watchtower magazine contains God’s truth directed by Him. </a:t>
            </a:r>
            <a:br>
              <a:rPr lang="en-US" sz="2800"/>
            </a:br>
            <a:endParaRPr lang="en-US" sz="2800"/>
          </a:p>
          <a:p>
            <a:endParaRPr lang="en-US"/>
          </a:p>
        </p:txBody>
      </p:sp>
    </p:spTree>
    <p:extLst>
      <p:ext uri="{BB962C8B-B14F-4D97-AF65-F5344CB8AC3E}">
        <p14:creationId xmlns:p14="http://schemas.microsoft.com/office/powerpoint/2010/main" val="1065964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EA34-5D8A-2977-B750-E6027CBA58AE}"/>
              </a:ext>
            </a:extLst>
          </p:cNvPr>
          <p:cNvSpPr>
            <a:spLocks noGrp="1"/>
          </p:cNvSpPr>
          <p:nvPr>
            <p:ph type="title"/>
          </p:nvPr>
        </p:nvSpPr>
        <p:spPr>
          <a:xfrm>
            <a:off x="1027215" y="203860"/>
            <a:ext cx="9601200" cy="786740"/>
          </a:xfrm>
        </p:spPr>
        <p:txBody>
          <a:bodyPr>
            <a:normAutofit/>
          </a:bodyPr>
          <a:lstStyle/>
          <a:p>
            <a:r>
              <a:rPr lang="en-US" sz="3600"/>
              <a:t>Jehovah Witnesses Teachings:</a:t>
            </a:r>
          </a:p>
        </p:txBody>
      </p:sp>
      <p:sp>
        <p:nvSpPr>
          <p:cNvPr id="3" name="Content Placeholder 2">
            <a:extLst>
              <a:ext uri="{FF2B5EF4-FFF2-40B4-BE49-F238E27FC236}">
                <a16:creationId xmlns:a16="http://schemas.microsoft.com/office/drawing/2014/main" id="{493D534C-6CFD-A071-857B-930E4E55BDE0}"/>
              </a:ext>
            </a:extLst>
          </p:cNvPr>
          <p:cNvSpPr>
            <a:spLocks noGrp="1"/>
          </p:cNvSpPr>
          <p:nvPr>
            <p:ph idx="1"/>
          </p:nvPr>
        </p:nvSpPr>
        <p:spPr>
          <a:xfrm>
            <a:off x="1027215" y="836220"/>
            <a:ext cx="10883735" cy="5663541"/>
          </a:xfrm>
        </p:spPr>
        <p:txBody>
          <a:bodyPr>
            <a:noAutofit/>
          </a:bodyPr>
          <a:lstStyle/>
          <a:p>
            <a:pPr>
              <a:buFont typeface="Wingdings" pitchFamily="2" charset="2"/>
              <a:buChar char="v"/>
            </a:pPr>
            <a:r>
              <a:rPr lang="en-US" dirty="0"/>
              <a:t>Jesus is a created being.</a:t>
            </a:r>
          </a:p>
          <a:p>
            <a:pPr>
              <a:buFont typeface="Wingdings" pitchFamily="2" charset="2"/>
              <a:buChar char="v"/>
            </a:pPr>
            <a:r>
              <a:rPr lang="en-US" dirty="0"/>
              <a:t>Jesus is actually, Michael the Archangel.</a:t>
            </a:r>
          </a:p>
          <a:p>
            <a:pPr>
              <a:buFont typeface="Wingdings" pitchFamily="2" charset="2"/>
              <a:buChar char="v"/>
            </a:pPr>
            <a:r>
              <a:rPr lang="en-US" dirty="0"/>
              <a:t>Jesus was not resurrected bodily – but as a spirit being.</a:t>
            </a:r>
          </a:p>
          <a:p>
            <a:pPr>
              <a:buFont typeface="Wingdings" pitchFamily="2" charset="2"/>
              <a:buChar char="v"/>
            </a:pPr>
            <a:r>
              <a:rPr lang="en-US" dirty="0"/>
              <a:t>Jesus returned invisibly in 1974 to the Organization only.</a:t>
            </a:r>
          </a:p>
          <a:p>
            <a:pPr>
              <a:buFont typeface="Wingdings" pitchFamily="2" charset="2"/>
              <a:buChar char="v"/>
            </a:pPr>
            <a:r>
              <a:rPr lang="en-US" dirty="0"/>
              <a:t>Jesus was only a man on earth.</a:t>
            </a:r>
          </a:p>
          <a:p>
            <a:pPr>
              <a:buFont typeface="Wingdings" pitchFamily="2" charset="2"/>
              <a:buChar char="v"/>
            </a:pPr>
            <a:r>
              <a:rPr lang="en-US" dirty="0"/>
              <a:t>The Holy Spirit is only an active force.</a:t>
            </a:r>
          </a:p>
          <a:p>
            <a:pPr>
              <a:buFont typeface="Wingdings" pitchFamily="2" charset="2"/>
              <a:buChar char="v"/>
            </a:pPr>
            <a:r>
              <a:rPr lang="en-US" dirty="0"/>
              <a:t>Hell is the grave. </a:t>
            </a:r>
          </a:p>
          <a:p>
            <a:pPr>
              <a:buFont typeface="Wingdings" pitchFamily="2" charset="2"/>
              <a:buChar char="v"/>
            </a:pPr>
            <a:r>
              <a:rPr lang="en-US" dirty="0"/>
              <a:t>Heaven is available only to 144,000 Witnesses.</a:t>
            </a:r>
          </a:p>
          <a:p>
            <a:pPr>
              <a:buFont typeface="Wingdings" pitchFamily="2" charset="2"/>
              <a:buChar char="v"/>
            </a:pPr>
            <a:r>
              <a:rPr lang="en-US" dirty="0"/>
              <a:t>Majority of Witnesses must remain on earth.</a:t>
            </a:r>
          </a:p>
          <a:p>
            <a:pPr>
              <a:buFont typeface="Wingdings" pitchFamily="2" charset="2"/>
              <a:buChar char="v"/>
            </a:pPr>
            <a:r>
              <a:rPr lang="en-US" dirty="0"/>
              <a:t>Salvation is only found through the Organization and can only be maintained by energetic works.</a:t>
            </a:r>
          </a:p>
          <a:p>
            <a:pPr>
              <a:buFont typeface="Wingdings" pitchFamily="2" charset="2"/>
              <a:buChar char="v"/>
            </a:pPr>
            <a:r>
              <a:rPr lang="en-US" dirty="0"/>
              <a:t>Satan is the author of the doctrine of the trinity.</a:t>
            </a:r>
          </a:p>
          <a:p>
            <a:pPr>
              <a:buFont typeface="Wingdings" pitchFamily="2" charset="2"/>
              <a:buChar char="v"/>
            </a:pPr>
            <a:r>
              <a:rPr lang="en-US" dirty="0"/>
              <a:t>Jesus cannot be worshipped, but only honored as Jehovah’s first creation.</a:t>
            </a:r>
          </a:p>
          <a:p>
            <a:pPr>
              <a:buFont typeface="Wingdings" pitchFamily="2" charset="2"/>
              <a:buChar char="v"/>
            </a:pPr>
            <a:r>
              <a:rPr lang="en-US" dirty="0"/>
              <a:t>Those baptized who leave the Organization are shunned.</a:t>
            </a:r>
          </a:p>
        </p:txBody>
      </p:sp>
      <p:sp>
        <p:nvSpPr>
          <p:cNvPr id="4" name="TextBox 3">
            <a:extLst>
              <a:ext uri="{FF2B5EF4-FFF2-40B4-BE49-F238E27FC236}">
                <a16:creationId xmlns:a16="http://schemas.microsoft.com/office/drawing/2014/main" id="{572409F6-BF8F-56D1-877A-554FC66EBA5B}"/>
              </a:ext>
            </a:extLst>
          </p:cNvPr>
          <p:cNvSpPr txBox="1"/>
          <p:nvPr/>
        </p:nvSpPr>
        <p:spPr>
          <a:xfrm>
            <a:off x="6217919" y="6499761"/>
            <a:ext cx="5776857" cy="523220"/>
          </a:xfrm>
          <a:prstGeom prst="rect">
            <a:avLst/>
          </a:prstGeom>
          <a:noFill/>
        </p:spPr>
        <p:txBody>
          <a:bodyPr wrap="square" rtlCol="0">
            <a:spAutoFit/>
          </a:bodyPr>
          <a:lstStyle/>
          <a:p>
            <a:r>
              <a:rPr lang="en-US" sz="1000" i="1" dirty="0"/>
              <a:t>Fast Facts on False Teachings</a:t>
            </a:r>
            <a:r>
              <a:rPr lang="en-US" sz="1000" dirty="0"/>
              <a:t>, Ron Carlson and Ed, Decker, Harvest House Publishers, 1994, p121-122</a:t>
            </a:r>
          </a:p>
          <a:p>
            <a:endParaRPr lang="en-US" dirty="0"/>
          </a:p>
        </p:txBody>
      </p:sp>
    </p:spTree>
    <p:extLst>
      <p:ext uri="{BB962C8B-B14F-4D97-AF65-F5344CB8AC3E}">
        <p14:creationId xmlns:p14="http://schemas.microsoft.com/office/powerpoint/2010/main" val="52669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5439FEA-FBEA-503C-C480-12A46C415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62" y="0"/>
            <a:ext cx="4049911" cy="2664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D49588-9EE9-DA0B-E647-F11D7F476804}"/>
              </a:ext>
            </a:extLst>
          </p:cNvPr>
          <p:cNvSpPr txBox="1"/>
          <p:nvPr/>
        </p:nvSpPr>
        <p:spPr>
          <a:xfrm>
            <a:off x="797294" y="3308842"/>
            <a:ext cx="3962845" cy="3170099"/>
          </a:xfrm>
          <a:prstGeom prst="rect">
            <a:avLst/>
          </a:prstGeom>
          <a:noFill/>
        </p:spPr>
        <p:txBody>
          <a:bodyPr wrap="square" rtlCol="0">
            <a:spAutoFit/>
          </a:bodyPr>
          <a:lstStyle/>
          <a:p>
            <a:pPr algn="ctr"/>
            <a:r>
              <a:rPr lang="en-US" sz="3200" b="1" u="sng" dirty="0"/>
              <a:t>CONTEXT</a:t>
            </a:r>
          </a:p>
          <a:p>
            <a:pPr marL="285750" indent="-285750">
              <a:buFont typeface="Wingdings" pitchFamily="2" charset="2"/>
              <a:buChar char="v"/>
            </a:pPr>
            <a:r>
              <a:rPr lang="en-US" sz="2800" dirty="0"/>
              <a:t>CULTURAL TOLERANCE</a:t>
            </a:r>
          </a:p>
          <a:p>
            <a:pPr marL="285750" indent="-285750">
              <a:buFont typeface="Wingdings" pitchFamily="2" charset="2"/>
              <a:buChar char="v"/>
            </a:pPr>
            <a:r>
              <a:rPr lang="en-US" sz="2800" dirty="0"/>
              <a:t>GURANTEED CONDITION BY THE BILL OF RIGHTS</a:t>
            </a:r>
          </a:p>
          <a:p>
            <a:pPr marL="285750" indent="-285750">
              <a:buFont typeface="Wingdings" pitchFamily="2" charset="2"/>
              <a:buChar char="v"/>
            </a:pPr>
            <a:r>
              <a:rPr lang="en-US" sz="2800" dirty="0"/>
              <a:t>SHEMA </a:t>
            </a:r>
          </a:p>
          <a:p>
            <a:pPr marL="285750" indent="-285750">
              <a:buFont typeface="Wingdings" pitchFamily="2" charset="2"/>
              <a:buChar char="v"/>
            </a:pPr>
            <a:r>
              <a:rPr lang="en-US" sz="2800" dirty="0"/>
              <a:t>MINIMAL KNOWLEDGE</a:t>
            </a:r>
          </a:p>
        </p:txBody>
      </p:sp>
      <p:sp>
        <p:nvSpPr>
          <p:cNvPr id="7" name="Down Arrow 6">
            <a:extLst>
              <a:ext uri="{FF2B5EF4-FFF2-40B4-BE49-F238E27FC236}">
                <a16:creationId xmlns:a16="http://schemas.microsoft.com/office/drawing/2014/main" id="{E47DD7E8-4F05-92DC-D47E-B2BF4CE8AD16}"/>
              </a:ext>
            </a:extLst>
          </p:cNvPr>
          <p:cNvSpPr/>
          <p:nvPr/>
        </p:nvSpPr>
        <p:spPr>
          <a:xfrm>
            <a:off x="2406869" y="2680547"/>
            <a:ext cx="578069" cy="64426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04F76A2-7F34-E78F-9422-1C226EA6D486}"/>
              </a:ext>
            </a:extLst>
          </p:cNvPr>
          <p:cNvSpPr txBox="1"/>
          <p:nvPr/>
        </p:nvSpPr>
        <p:spPr>
          <a:xfrm>
            <a:off x="6096000" y="2031569"/>
            <a:ext cx="5728138" cy="3046988"/>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sz="3200" b="1" u="sng" dirty="0"/>
              <a:t>DANGERS FROM THE CONTEXT</a:t>
            </a:r>
          </a:p>
          <a:p>
            <a:pPr marL="285750" indent="-285750">
              <a:buFont typeface="Wingdings" pitchFamily="2" charset="2"/>
              <a:buChar char="v"/>
            </a:pPr>
            <a:r>
              <a:rPr lang="en-US" sz="3200" dirty="0"/>
              <a:t>MISUNDERSTANDING</a:t>
            </a:r>
          </a:p>
          <a:p>
            <a:pPr marL="285750" indent="-285750">
              <a:buFont typeface="Wingdings" pitchFamily="2" charset="2"/>
              <a:buChar char="v"/>
            </a:pPr>
            <a:r>
              <a:rPr lang="en-US" sz="3200" dirty="0"/>
              <a:t>AMBIVALENCE</a:t>
            </a:r>
          </a:p>
          <a:p>
            <a:pPr marL="285750" indent="-285750">
              <a:buFont typeface="Wingdings" pitchFamily="2" charset="2"/>
              <a:buChar char="v"/>
            </a:pPr>
            <a:r>
              <a:rPr lang="en-US" sz="3200" dirty="0"/>
              <a:t>CONDESCENSION </a:t>
            </a:r>
          </a:p>
          <a:p>
            <a:pPr marL="285750" indent="-285750">
              <a:buFont typeface="Wingdings" pitchFamily="2" charset="2"/>
              <a:buChar char="v"/>
            </a:pPr>
            <a:r>
              <a:rPr lang="en-US" sz="3200" dirty="0"/>
              <a:t>FEAR OF OFFENDING</a:t>
            </a:r>
          </a:p>
          <a:p>
            <a:pPr marL="285750" indent="-285750">
              <a:buFont typeface="Wingdings" pitchFamily="2" charset="2"/>
              <a:buChar char="v"/>
            </a:pPr>
            <a:r>
              <a:rPr lang="en-US" sz="3200" dirty="0"/>
              <a:t>REJECTION OF OTHERS</a:t>
            </a:r>
          </a:p>
        </p:txBody>
      </p:sp>
      <p:sp>
        <p:nvSpPr>
          <p:cNvPr id="10" name="Right Arrow 9">
            <a:extLst>
              <a:ext uri="{FF2B5EF4-FFF2-40B4-BE49-F238E27FC236}">
                <a16:creationId xmlns:a16="http://schemas.microsoft.com/office/drawing/2014/main" id="{4B3C0586-6783-BB29-7BA6-9CE0EDF4374C}"/>
              </a:ext>
            </a:extLst>
          </p:cNvPr>
          <p:cNvSpPr/>
          <p:nvPr/>
        </p:nvSpPr>
        <p:spPr>
          <a:xfrm>
            <a:off x="4971393" y="3429000"/>
            <a:ext cx="1040524" cy="5754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95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 fill="hold"/>
                                        <p:tgtEl>
                                          <p:spTgt spid="8"/>
                                        </p:tgtEl>
                                        <p:attrNameLst>
                                          <p:attrName>ppt_x</p:attrName>
                                        </p:attrNameLst>
                                      </p:cBhvr>
                                      <p:tavLst>
                                        <p:tav tm="0">
                                          <p:val>
                                            <p:strVal val="#ppt_x"/>
                                          </p:val>
                                        </p:tav>
                                        <p:tav tm="100000">
                                          <p:val>
                                            <p:strVal val="#ppt_x"/>
                                          </p:val>
                                        </p:tav>
                                      </p:tavLst>
                                    </p:anim>
                                    <p:anim calcmode="lin" valueType="num">
                                      <p:cBhvr additive="base">
                                        <p:cTn id="26" dur="1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0CF3-82F0-CB57-4B93-F9B32DC7EDD3}"/>
              </a:ext>
            </a:extLst>
          </p:cNvPr>
          <p:cNvSpPr>
            <a:spLocks noGrp="1"/>
          </p:cNvSpPr>
          <p:nvPr>
            <p:ph type="title"/>
          </p:nvPr>
        </p:nvSpPr>
        <p:spPr>
          <a:xfrm>
            <a:off x="4954181" y="685800"/>
            <a:ext cx="6562905" cy="1485900"/>
          </a:xfrm>
        </p:spPr>
        <p:txBody>
          <a:bodyPr>
            <a:normAutofit/>
          </a:bodyPr>
          <a:lstStyle/>
          <a:p>
            <a:r>
              <a:rPr lang="en-US" dirty="0"/>
              <a:t>Christian Science</a:t>
            </a:r>
          </a:p>
        </p:txBody>
      </p:sp>
      <p:sp>
        <p:nvSpPr>
          <p:cNvPr id="2055" name="Rectangle 2054">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2050" name="Picture 2" descr="A person in a black dress&#10;&#10;Description automatically generated">
            <a:extLst>
              <a:ext uri="{FF2B5EF4-FFF2-40B4-BE49-F238E27FC236}">
                <a16:creationId xmlns:a16="http://schemas.microsoft.com/office/drawing/2014/main" id="{AA269C97-D916-5EEA-9551-C004BBB36C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9644" y="645106"/>
            <a:ext cx="3581587" cy="5247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CD3EA69-B87B-43E2-6991-3CC3B664252F}"/>
              </a:ext>
            </a:extLst>
          </p:cNvPr>
          <p:cNvSpPr>
            <a:spLocks noGrp="1"/>
          </p:cNvSpPr>
          <p:nvPr>
            <p:ph idx="1"/>
          </p:nvPr>
        </p:nvSpPr>
        <p:spPr>
          <a:xfrm>
            <a:off x="4809506" y="1341911"/>
            <a:ext cx="7232073" cy="4940135"/>
          </a:xfrm>
        </p:spPr>
        <p:txBody>
          <a:bodyPr>
            <a:normAutofit fontScale="92500"/>
          </a:bodyPr>
          <a:lstStyle/>
          <a:p>
            <a:pPr>
              <a:buFont typeface="Wingdings" pitchFamily="2" charset="2"/>
              <a:buChar char="v"/>
            </a:pPr>
            <a:r>
              <a:rPr lang="en-US" sz="2400" b="0" i="0" u="none" strike="noStrike" dirty="0">
                <a:effectLst/>
              </a:rPr>
              <a:t>Founded in 1879 in Massachusetts </a:t>
            </a:r>
            <a:r>
              <a:rPr lang="en-US" sz="2400" dirty="0"/>
              <a:t>by Mary Baker Eddy</a:t>
            </a:r>
          </a:p>
          <a:p>
            <a:pPr>
              <a:buFont typeface="Wingdings" pitchFamily="2" charset="2"/>
              <a:buChar char="v"/>
            </a:pPr>
            <a:r>
              <a:rPr lang="en-US" sz="2400" b="0" i="0" u="none" strike="noStrike" dirty="0">
                <a:effectLst/>
              </a:rPr>
              <a:t>Membership has declined to under 50,000 by 2009</a:t>
            </a:r>
          </a:p>
          <a:p>
            <a:pPr>
              <a:buFont typeface="Wingdings" pitchFamily="2" charset="2"/>
              <a:buChar char="v"/>
            </a:pPr>
            <a:r>
              <a:rPr lang="en-US" sz="2400" dirty="0"/>
              <a:t>Central texts are: Bible and Science and Health with Key to the Scriptures, written by Eddy – This is the ”Pastor over the Mother Church”</a:t>
            </a:r>
          </a:p>
          <a:p>
            <a:pPr>
              <a:buFont typeface="Wingdings" pitchFamily="2" charset="2"/>
              <a:buChar char="v"/>
            </a:pPr>
            <a:r>
              <a:rPr lang="en-US" sz="2400" b="0" i="0" u="none" strike="noStrike" dirty="0">
                <a:effectLst/>
              </a:rPr>
              <a:t>Described as a return to “primitive Christianity and its lost elements of healing.”</a:t>
            </a:r>
          </a:p>
          <a:p>
            <a:pPr>
              <a:buFont typeface="Wingdings" pitchFamily="2" charset="2"/>
              <a:buChar char="v"/>
            </a:pPr>
            <a:r>
              <a:rPr lang="en-US" sz="2400" dirty="0"/>
              <a:t>Based on a belief that reality is purely spiritual and the material world an illusion.</a:t>
            </a:r>
          </a:p>
          <a:p>
            <a:pPr>
              <a:buFont typeface="Wingdings" pitchFamily="2" charset="2"/>
              <a:buChar char="v"/>
            </a:pPr>
            <a:r>
              <a:rPr lang="en-US" sz="2400" b="0" i="0" u="none" strike="noStrike" dirty="0">
                <a:effectLst/>
              </a:rPr>
              <a:t>Disease is a mental </a:t>
            </a:r>
            <a:r>
              <a:rPr lang="en-US" sz="2400" dirty="0"/>
              <a:t>error rather than a physical disorder.</a:t>
            </a:r>
          </a:p>
          <a:p>
            <a:pPr>
              <a:buFont typeface="Wingdings" pitchFamily="2" charset="2"/>
              <a:buChar char="v"/>
            </a:pPr>
            <a:r>
              <a:rPr lang="en-US" sz="2400" b="0" i="0" u="none" strike="noStrike" dirty="0">
                <a:effectLst/>
              </a:rPr>
              <a:t>Sick should be treate</a:t>
            </a:r>
            <a:r>
              <a:rPr lang="en-US" sz="2400" dirty="0"/>
              <a:t>d by a form of prayer that seeks correct beliefs responsible for the illusion of ill health.</a:t>
            </a:r>
            <a:endParaRPr lang="en-US" sz="2400" b="0" i="0" u="none" strike="noStrike" dirty="0">
              <a:effectLst/>
            </a:endParaRPr>
          </a:p>
          <a:p>
            <a:pPr>
              <a:buFont typeface="Wingdings" pitchFamily="2" charset="2"/>
              <a:buChar char="v"/>
            </a:pPr>
            <a:endParaRPr lang="en-US" sz="1400" b="0" i="0" u="none" strike="noStrike" dirty="0">
              <a:effectLst/>
            </a:endParaRPr>
          </a:p>
        </p:txBody>
      </p:sp>
      <p:sp>
        <p:nvSpPr>
          <p:cNvPr id="4" name="TextBox 3">
            <a:extLst>
              <a:ext uri="{FF2B5EF4-FFF2-40B4-BE49-F238E27FC236}">
                <a16:creationId xmlns:a16="http://schemas.microsoft.com/office/drawing/2014/main" id="{F734AF95-177D-C935-B8D5-28146C5A79F6}"/>
              </a:ext>
            </a:extLst>
          </p:cNvPr>
          <p:cNvSpPr txBox="1"/>
          <p:nvPr/>
        </p:nvSpPr>
        <p:spPr>
          <a:xfrm>
            <a:off x="5701866" y="6374378"/>
            <a:ext cx="5815220" cy="276999"/>
          </a:xfrm>
          <a:prstGeom prst="rect">
            <a:avLst/>
          </a:prstGeom>
          <a:noFill/>
        </p:spPr>
        <p:txBody>
          <a:bodyPr wrap="square" rtlCol="0">
            <a:spAutoFit/>
          </a:bodyPr>
          <a:lstStyle/>
          <a:p>
            <a:pPr>
              <a:spcAft>
                <a:spcPts val="600"/>
              </a:spcAft>
            </a:pPr>
            <a:r>
              <a:rPr lang="en-US" sz="1200" dirty="0"/>
              <a:t>https://www.christianscience.com/what-is-Christian-science/beliefs-and-teachings</a:t>
            </a:r>
          </a:p>
        </p:txBody>
      </p:sp>
      <p:sp>
        <p:nvSpPr>
          <p:cNvPr id="5" name="TextBox 4">
            <a:extLst>
              <a:ext uri="{FF2B5EF4-FFF2-40B4-BE49-F238E27FC236}">
                <a16:creationId xmlns:a16="http://schemas.microsoft.com/office/drawing/2014/main" id="{DCCEF0E3-63F1-A313-E490-A60EF4436E6D}"/>
              </a:ext>
            </a:extLst>
          </p:cNvPr>
          <p:cNvSpPr txBox="1"/>
          <p:nvPr/>
        </p:nvSpPr>
        <p:spPr>
          <a:xfrm>
            <a:off x="1102893" y="6143545"/>
            <a:ext cx="3310414" cy="461665"/>
          </a:xfrm>
          <a:prstGeom prst="rect">
            <a:avLst/>
          </a:prstGeom>
          <a:noFill/>
        </p:spPr>
        <p:txBody>
          <a:bodyPr wrap="square" rtlCol="0">
            <a:spAutoFit/>
          </a:bodyPr>
          <a:lstStyle/>
          <a:p>
            <a:pPr algn="ctr"/>
            <a:r>
              <a:rPr lang="en-US" sz="2400" dirty="0"/>
              <a:t>Mary Baker Eddy</a:t>
            </a:r>
          </a:p>
        </p:txBody>
      </p:sp>
    </p:spTree>
    <p:extLst>
      <p:ext uri="{BB962C8B-B14F-4D97-AF65-F5344CB8AC3E}">
        <p14:creationId xmlns:p14="http://schemas.microsoft.com/office/powerpoint/2010/main" val="665609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0CF3-82F0-CB57-4B93-F9B32DC7EDD3}"/>
              </a:ext>
            </a:extLst>
          </p:cNvPr>
          <p:cNvSpPr>
            <a:spLocks noGrp="1"/>
          </p:cNvSpPr>
          <p:nvPr>
            <p:ph type="title"/>
          </p:nvPr>
        </p:nvSpPr>
        <p:spPr/>
        <p:txBody>
          <a:bodyPr/>
          <a:lstStyle/>
          <a:p>
            <a:r>
              <a:rPr lang="en-US" dirty="0"/>
              <a:t>Tenets of Christian Science</a:t>
            </a:r>
          </a:p>
        </p:txBody>
      </p:sp>
      <p:sp>
        <p:nvSpPr>
          <p:cNvPr id="3" name="Content Placeholder 2">
            <a:extLst>
              <a:ext uri="{FF2B5EF4-FFF2-40B4-BE49-F238E27FC236}">
                <a16:creationId xmlns:a16="http://schemas.microsoft.com/office/drawing/2014/main" id="{5CD3EA69-B87B-43E2-6991-3CC3B664252F}"/>
              </a:ext>
            </a:extLst>
          </p:cNvPr>
          <p:cNvSpPr>
            <a:spLocks noGrp="1"/>
          </p:cNvSpPr>
          <p:nvPr>
            <p:ph idx="1"/>
          </p:nvPr>
        </p:nvSpPr>
        <p:spPr>
          <a:xfrm>
            <a:off x="887767" y="1572672"/>
            <a:ext cx="10958744" cy="4455850"/>
          </a:xfrm>
        </p:spPr>
        <p:txBody>
          <a:bodyPr>
            <a:normAutofit fontScale="25000" lnSpcReduction="20000"/>
          </a:bodyPr>
          <a:lstStyle/>
          <a:p>
            <a:pPr algn="l">
              <a:buFont typeface="+mj-lt"/>
              <a:buAutoNum type="arabicPeriod"/>
            </a:pPr>
            <a:r>
              <a:rPr lang="en-US" sz="8000" b="0" i="0" u="none" strike="noStrike" dirty="0">
                <a:solidFill>
                  <a:srgbClr val="000000"/>
                </a:solidFill>
                <a:effectLst/>
              </a:rPr>
              <a:t>As adherents of Truth, we take the inspired Word of the Bible as our sufficient guide to eternal Life.</a:t>
            </a:r>
          </a:p>
          <a:p>
            <a:pPr algn="l">
              <a:buFont typeface="+mj-lt"/>
              <a:buAutoNum type="arabicPeriod"/>
            </a:pPr>
            <a:r>
              <a:rPr lang="en-US" sz="8000" b="0" i="0" u="none" strike="noStrike" dirty="0">
                <a:solidFill>
                  <a:srgbClr val="000000"/>
                </a:solidFill>
                <a:effectLst/>
              </a:rPr>
              <a:t>We acknowledge and adore </a:t>
            </a:r>
            <a:r>
              <a:rPr lang="en-US" sz="8000" b="0" i="0" u="none" strike="noStrike" dirty="0">
                <a:solidFill>
                  <a:srgbClr val="000000"/>
                </a:solidFill>
                <a:effectLst/>
                <a:highlight>
                  <a:srgbClr val="FFFF00"/>
                </a:highlight>
              </a:rPr>
              <a:t>one supreme and infinite God.</a:t>
            </a:r>
            <a:r>
              <a:rPr lang="en-US" sz="8000" b="0" i="0" u="none" strike="noStrike" dirty="0">
                <a:solidFill>
                  <a:srgbClr val="000000"/>
                </a:solidFill>
                <a:effectLst/>
              </a:rPr>
              <a:t> We acknowledge His Son, one Christ; the Holy Ghost or divine Comforter; and man in God's image and likeness.</a:t>
            </a:r>
          </a:p>
          <a:p>
            <a:pPr algn="l">
              <a:buFont typeface="+mj-lt"/>
              <a:buAutoNum type="arabicPeriod"/>
            </a:pPr>
            <a:r>
              <a:rPr lang="en-US" sz="8000" b="0" i="0" u="none" strike="noStrike" dirty="0">
                <a:solidFill>
                  <a:srgbClr val="000000"/>
                </a:solidFill>
                <a:effectLst/>
              </a:rPr>
              <a:t>We acknowledge God's forgiveness of sin in the destruction of sin and the spiritual understanding that casts out evil as unreal. But the belief in sin is punished so long as the belief lasts.</a:t>
            </a:r>
          </a:p>
          <a:p>
            <a:pPr algn="l">
              <a:buFont typeface="+mj-lt"/>
              <a:buAutoNum type="arabicPeriod"/>
            </a:pPr>
            <a:r>
              <a:rPr lang="en-US" sz="8000" b="0" i="0" u="none" strike="noStrike" dirty="0">
                <a:solidFill>
                  <a:srgbClr val="000000"/>
                </a:solidFill>
                <a:effectLst/>
              </a:rPr>
              <a:t>We acknowledge Jesus' atonement as the evidence of divine, efficacious Love, unfolding man's unity with God through Christ Jesus the Way-shower; and </a:t>
            </a:r>
            <a:r>
              <a:rPr lang="en-US" sz="8000" b="0" i="0" u="none" strike="noStrike" dirty="0">
                <a:solidFill>
                  <a:srgbClr val="000000"/>
                </a:solidFill>
                <a:effectLst/>
                <a:highlight>
                  <a:srgbClr val="FFFF00"/>
                </a:highlight>
              </a:rPr>
              <a:t>we acknowledge that man is saved through Christ, through Truth, Life, and Love as demonstrated by the Galilean Prophet in healing the sick and overcoming sin and death.</a:t>
            </a:r>
          </a:p>
          <a:p>
            <a:pPr algn="l">
              <a:buFont typeface="+mj-lt"/>
              <a:buAutoNum type="arabicPeriod"/>
            </a:pPr>
            <a:r>
              <a:rPr lang="en-US" sz="8000" b="0" i="0" u="none" strike="noStrike" dirty="0">
                <a:solidFill>
                  <a:srgbClr val="000000"/>
                </a:solidFill>
                <a:effectLst/>
              </a:rPr>
              <a:t>We acknowledge that </a:t>
            </a:r>
            <a:r>
              <a:rPr lang="en-US" sz="8000" b="0" i="0" u="none" strike="noStrike" dirty="0">
                <a:solidFill>
                  <a:srgbClr val="000000"/>
                </a:solidFill>
                <a:effectLst/>
                <a:highlight>
                  <a:srgbClr val="FFFF00"/>
                </a:highlight>
              </a:rPr>
              <a:t>the crucifixion of Jesus and his resurrection served to uplift faith to understand eternal Life,</a:t>
            </a:r>
            <a:r>
              <a:rPr lang="en-US" sz="8000" b="0" i="0" u="none" strike="noStrike" dirty="0">
                <a:solidFill>
                  <a:srgbClr val="000000"/>
                </a:solidFill>
                <a:effectLst/>
              </a:rPr>
              <a:t> even the allness of Soul, Spirit, and the nothingness of matter.</a:t>
            </a:r>
          </a:p>
          <a:p>
            <a:pPr algn="l">
              <a:buFont typeface="+mj-lt"/>
              <a:buAutoNum type="arabicPeriod"/>
            </a:pPr>
            <a:r>
              <a:rPr lang="en-US" sz="8000" b="0" i="0" u="none" strike="noStrike" dirty="0">
                <a:solidFill>
                  <a:srgbClr val="000000"/>
                </a:solidFill>
                <a:effectLst/>
              </a:rPr>
              <a:t>And we solemnly promise to watch, and pray for that Mind to be in us which was also in Christ Jesus; to do unto others as we would have them do unto us; and to be merciful, just, and pure.</a:t>
            </a:r>
          </a:p>
          <a:p>
            <a:pPr>
              <a:buFont typeface="Wingdings" pitchFamily="2" charset="2"/>
              <a:buChar char="v"/>
            </a:pPr>
            <a:endParaRPr lang="en-US" dirty="0"/>
          </a:p>
        </p:txBody>
      </p:sp>
      <p:sp>
        <p:nvSpPr>
          <p:cNvPr id="4" name="TextBox 3">
            <a:extLst>
              <a:ext uri="{FF2B5EF4-FFF2-40B4-BE49-F238E27FC236}">
                <a16:creationId xmlns:a16="http://schemas.microsoft.com/office/drawing/2014/main" id="{F734AF95-177D-C935-B8D5-28146C5A79F6}"/>
              </a:ext>
            </a:extLst>
          </p:cNvPr>
          <p:cNvSpPr txBox="1"/>
          <p:nvPr/>
        </p:nvSpPr>
        <p:spPr>
          <a:xfrm>
            <a:off x="4350058" y="6454650"/>
            <a:ext cx="8442664" cy="276999"/>
          </a:xfrm>
          <a:prstGeom prst="rect">
            <a:avLst/>
          </a:prstGeom>
          <a:noFill/>
        </p:spPr>
        <p:txBody>
          <a:bodyPr wrap="square" rtlCol="0">
            <a:spAutoFit/>
          </a:bodyPr>
          <a:lstStyle/>
          <a:p>
            <a:r>
              <a:rPr lang="en-US" sz="1200" dirty="0"/>
              <a:t>https://www.christianscience.com/what-is-Christian-science/beliefs-and-teachings</a:t>
            </a:r>
          </a:p>
        </p:txBody>
      </p:sp>
    </p:spTree>
    <p:extLst>
      <p:ext uri="{BB962C8B-B14F-4D97-AF65-F5344CB8AC3E}">
        <p14:creationId xmlns:p14="http://schemas.microsoft.com/office/powerpoint/2010/main" val="1449069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7554-EE58-0294-5684-A67A4BF473C7}"/>
              </a:ext>
            </a:extLst>
          </p:cNvPr>
          <p:cNvSpPr>
            <a:spLocks noGrp="1"/>
          </p:cNvSpPr>
          <p:nvPr>
            <p:ph type="title"/>
          </p:nvPr>
        </p:nvSpPr>
        <p:spPr>
          <a:xfrm>
            <a:off x="1136822" y="426326"/>
            <a:ext cx="9601200" cy="1485900"/>
          </a:xfrm>
        </p:spPr>
        <p:txBody>
          <a:bodyPr/>
          <a:lstStyle/>
          <a:p>
            <a:r>
              <a:rPr lang="en-US" u="sng" dirty="0"/>
              <a:t>REMEMBER OUR OBJECTIVES:</a:t>
            </a:r>
          </a:p>
        </p:txBody>
      </p:sp>
      <p:sp>
        <p:nvSpPr>
          <p:cNvPr id="3" name="Content Placeholder 2">
            <a:extLst>
              <a:ext uri="{FF2B5EF4-FFF2-40B4-BE49-F238E27FC236}">
                <a16:creationId xmlns:a16="http://schemas.microsoft.com/office/drawing/2014/main" id="{39847884-474F-F7C5-B84B-29F5CF86376F}"/>
              </a:ext>
            </a:extLst>
          </p:cNvPr>
          <p:cNvSpPr>
            <a:spLocks noGrp="1"/>
          </p:cNvSpPr>
          <p:nvPr>
            <p:ph idx="1"/>
          </p:nvPr>
        </p:nvSpPr>
        <p:spPr>
          <a:xfrm>
            <a:off x="1041019" y="1361740"/>
            <a:ext cx="10752082" cy="3581400"/>
          </a:xfrm>
        </p:spPr>
        <p:txBody>
          <a:bodyPr>
            <a:noAutofit/>
          </a:bodyPr>
          <a:lstStyle/>
          <a:p>
            <a:pPr marL="0" indent="0" algn="ctr">
              <a:buNone/>
            </a:pPr>
            <a:r>
              <a:rPr lang="en-US" sz="4000" dirty="0"/>
              <a:t>BETTER UNDERSTAND OUR FAITH, CHRISTIANITY, AS COMPARED TO OTHER MAJOR RELIGIONS</a:t>
            </a:r>
          </a:p>
          <a:p>
            <a:pPr marL="0" indent="0" algn="ctr">
              <a:buNone/>
            </a:pPr>
            <a:r>
              <a:rPr lang="en-US" sz="4000" dirty="0"/>
              <a:t>AND</a:t>
            </a:r>
          </a:p>
          <a:p>
            <a:pPr marL="0" indent="0" algn="ctr">
              <a:buNone/>
            </a:pPr>
            <a:r>
              <a:rPr lang="en-US" sz="4000" dirty="0"/>
              <a:t>EQUIP APOLOGISTS FOR CHRIST</a:t>
            </a:r>
          </a:p>
        </p:txBody>
      </p:sp>
      <p:sp>
        <p:nvSpPr>
          <p:cNvPr id="4" name="TextBox 3">
            <a:extLst>
              <a:ext uri="{FF2B5EF4-FFF2-40B4-BE49-F238E27FC236}">
                <a16:creationId xmlns:a16="http://schemas.microsoft.com/office/drawing/2014/main" id="{EB045C9A-AFAC-6CE8-8DB6-A0BE6D6F2361}"/>
              </a:ext>
            </a:extLst>
          </p:cNvPr>
          <p:cNvSpPr txBox="1"/>
          <p:nvPr/>
        </p:nvSpPr>
        <p:spPr>
          <a:xfrm>
            <a:off x="941481" y="4797911"/>
            <a:ext cx="11150114" cy="1815882"/>
          </a:xfrm>
          <a:prstGeom prst="rect">
            <a:avLst/>
          </a:prstGeom>
          <a:noFill/>
        </p:spPr>
        <p:txBody>
          <a:bodyPr wrap="square" rtlCol="0">
            <a:spAutoFit/>
          </a:bodyPr>
          <a:lstStyle/>
          <a:p>
            <a:r>
              <a:rPr lang="en-US" sz="2800" b="0" i="0" u="none" strike="noStrike" dirty="0">
                <a:solidFill>
                  <a:srgbClr val="000000"/>
                </a:solidFill>
                <a:effectLst/>
              </a:rPr>
              <a:t>And he said to him, “You shall love the Lord your God with all your heart and with all your soul and with all your </a:t>
            </a:r>
            <a:r>
              <a:rPr lang="en-US" sz="2800" b="0" i="0" u="none" strike="noStrike" dirty="0" err="1">
                <a:solidFill>
                  <a:srgbClr val="000000"/>
                </a:solidFill>
                <a:effectLst/>
              </a:rPr>
              <a:t>mind.This</a:t>
            </a:r>
            <a:r>
              <a:rPr lang="en-US" sz="2800" b="0" i="0" u="none" strike="noStrike" dirty="0">
                <a:solidFill>
                  <a:srgbClr val="000000"/>
                </a:solidFill>
                <a:effectLst/>
              </a:rPr>
              <a:t> is the great and first commandment.</a:t>
            </a:r>
            <a:r>
              <a:rPr lang="en-US" sz="2800" b="1" i="0" u="none" strike="noStrike" baseline="30000" dirty="0">
                <a:solidFill>
                  <a:srgbClr val="000000"/>
                </a:solidFill>
                <a:effectLst/>
              </a:rPr>
              <a:t> </a:t>
            </a:r>
            <a:r>
              <a:rPr lang="en-US" sz="2800" b="0" i="0" u="none" strike="noStrike" dirty="0">
                <a:solidFill>
                  <a:srgbClr val="000000"/>
                </a:solidFill>
                <a:effectLst/>
              </a:rPr>
              <a:t>And a second is like it: </a:t>
            </a:r>
            <a:r>
              <a:rPr lang="en-US" sz="2800" b="0" i="0" u="none" strike="noStrike" dirty="0">
                <a:solidFill>
                  <a:srgbClr val="000000"/>
                </a:solidFill>
                <a:effectLst/>
                <a:highlight>
                  <a:srgbClr val="FFFF00"/>
                </a:highlight>
              </a:rPr>
              <a:t>You shall love your neighbor as yourself.</a:t>
            </a:r>
            <a:r>
              <a:rPr lang="en-US" sz="2800" b="0" i="0" u="none" strike="noStrike" dirty="0">
                <a:solidFill>
                  <a:srgbClr val="000000"/>
                </a:solidFill>
                <a:effectLst/>
              </a:rPr>
              <a:t>  </a:t>
            </a:r>
            <a:r>
              <a:rPr lang="en-US" b="0" i="1" u="none" strike="noStrike" dirty="0">
                <a:solidFill>
                  <a:srgbClr val="000000"/>
                </a:solidFill>
                <a:effectLst/>
              </a:rPr>
              <a:t>Matthew 22:37-39</a:t>
            </a:r>
            <a:endParaRPr lang="en-US" i="1" dirty="0"/>
          </a:p>
        </p:txBody>
      </p:sp>
    </p:spTree>
    <p:extLst>
      <p:ext uri="{BB962C8B-B14F-4D97-AF65-F5344CB8AC3E}">
        <p14:creationId xmlns:p14="http://schemas.microsoft.com/office/powerpoint/2010/main" val="207437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13BAC-B907-185A-1005-31D6CAD172CF}"/>
              </a:ext>
            </a:extLst>
          </p:cNvPr>
          <p:cNvPicPr>
            <a:picLocks noChangeAspect="1"/>
          </p:cNvPicPr>
          <p:nvPr/>
        </p:nvPicPr>
        <p:blipFill>
          <a:blip r:embed="rId2"/>
          <a:stretch>
            <a:fillRect/>
          </a:stretch>
        </p:blipFill>
        <p:spPr>
          <a:xfrm>
            <a:off x="1079938" y="1644869"/>
            <a:ext cx="3568262" cy="3568262"/>
          </a:xfrm>
          <a:prstGeom prst="rect">
            <a:avLst/>
          </a:prstGeom>
          <a:ln>
            <a:noFill/>
          </a:ln>
          <a:effectLst>
            <a:softEdge rad="112500"/>
          </a:effectLst>
        </p:spPr>
      </p:pic>
      <p:sp>
        <p:nvSpPr>
          <p:cNvPr id="4" name="TextBox 3">
            <a:extLst>
              <a:ext uri="{FF2B5EF4-FFF2-40B4-BE49-F238E27FC236}">
                <a16:creationId xmlns:a16="http://schemas.microsoft.com/office/drawing/2014/main" id="{8F6309A5-632D-1B6D-58B2-F37693328928}"/>
              </a:ext>
            </a:extLst>
          </p:cNvPr>
          <p:cNvSpPr txBox="1"/>
          <p:nvPr/>
        </p:nvSpPr>
        <p:spPr>
          <a:xfrm>
            <a:off x="1079938" y="515007"/>
            <a:ext cx="10870324" cy="707886"/>
          </a:xfrm>
          <a:prstGeom prst="rect">
            <a:avLst/>
          </a:prstGeom>
          <a:noFill/>
        </p:spPr>
        <p:txBody>
          <a:bodyPr wrap="square" rtlCol="0">
            <a:spAutoFit/>
          </a:bodyPr>
          <a:lstStyle/>
          <a:p>
            <a:r>
              <a:rPr lang="en-US" sz="4000" dirty="0"/>
              <a:t>LENSES WITH WHICH TO VIEW OTHER RELIGIONS</a:t>
            </a:r>
          </a:p>
        </p:txBody>
      </p:sp>
      <p:sp>
        <p:nvSpPr>
          <p:cNvPr id="5" name="TextBox 4">
            <a:extLst>
              <a:ext uri="{FF2B5EF4-FFF2-40B4-BE49-F238E27FC236}">
                <a16:creationId xmlns:a16="http://schemas.microsoft.com/office/drawing/2014/main" id="{DF1EE649-730D-EF64-24AE-AF04299B8CD9}"/>
              </a:ext>
            </a:extLst>
          </p:cNvPr>
          <p:cNvSpPr txBox="1"/>
          <p:nvPr/>
        </p:nvSpPr>
        <p:spPr>
          <a:xfrm>
            <a:off x="4855779" y="1222893"/>
            <a:ext cx="6747641" cy="5970865"/>
          </a:xfrm>
          <a:prstGeom prst="rect">
            <a:avLst/>
          </a:prstGeom>
          <a:noFill/>
        </p:spPr>
        <p:txBody>
          <a:bodyPr wrap="square" rtlCol="0">
            <a:spAutoFit/>
          </a:bodyPr>
          <a:lstStyle/>
          <a:p>
            <a:pPr marL="285750" indent="-285750">
              <a:buFont typeface="Wingdings" pitchFamily="2" charset="2"/>
              <a:buChar char="v"/>
            </a:pPr>
            <a:r>
              <a:rPr lang="en-US" sz="2800" dirty="0"/>
              <a:t>EVERY HUMAN BEING IS MADE IN THE IMAGE OF GOD, REGARDLESS OF RELIGION</a:t>
            </a:r>
          </a:p>
          <a:p>
            <a:pPr marL="285750" indent="-285750">
              <a:buFont typeface="Wingdings" pitchFamily="2" charset="2"/>
              <a:buChar char="v"/>
            </a:pPr>
            <a:r>
              <a:rPr lang="en-US" sz="2800" dirty="0"/>
              <a:t>EVERY RELIGION HAS ELEMENTS OF MORALITY – GOLDEN RULE</a:t>
            </a:r>
          </a:p>
          <a:p>
            <a:pPr marL="285750" indent="-285750">
              <a:buFont typeface="Wingdings" pitchFamily="2" charset="2"/>
              <a:buChar char="v"/>
            </a:pPr>
            <a:r>
              <a:rPr lang="en-US" sz="2800" dirty="0"/>
              <a:t>WE MUST RESPECT OTHERS ETHICAL CODE – ABRAHAM</a:t>
            </a:r>
          </a:p>
          <a:p>
            <a:pPr marL="285750" indent="-285750">
              <a:buFont typeface="Wingdings" pitchFamily="2" charset="2"/>
              <a:buChar char="v"/>
            </a:pPr>
            <a:r>
              <a:rPr lang="en-US" sz="2800" dirty="0"/>
              <a:t>WHAT IS THE ENTRANCE REQUIREMENTS</a:t>
            </a:r>
          </a:p>
          <a:p>
            <a:pPr marL="285750" indent="-285750">
              <a:buFont typeface="Wingdings" pitchFamily="2" charset="2"/>
              <a:buChar char="v"/>
            </a:pPr>
            <a:r>
              <a:rPr lang="en-US" sz="2800" dirty="0"/>
              <a:t>WHERE IS MERIT IN THE RELIGION</a:t>
            </a:r>
          </a:p>
          <a:p>
            <a:pPr marL="285750" indent="-285750">
              <a:buFont typeface="Wingdings" pitchFamily="2" charset="2"/>
              <a:buChar char="v"/>
            </a:pPr>
            <a:r>
              <a:rPr lang="en-US" sz="2800" dirty="0"/>
              <a:t>WHAT IS THE DESTINATION</a:t>
            </a:r>
          </a:p>
          <a:p>
            <a:pPr marL="285750" indent="-285750">
              <a:buFont typeface="Wingdings" pitchFamily="2" charset="2"/>
              <a:buChar char="v"/>
            </a:pPr>
            <a:r>
              <a:rPr lang="en-US" sz="2800" dirty="0"/>
              <a:t>IS THERE A DIETY AND IF, WHAT IS THE UNDERSTANDING </a:t>
            </a:r>
          </a:p>
          <a:p>
            <a:pPr marL="285750" indent="-285750">
              <a:buFont typeface="Wingdings" pitchFamily="2" charset="2"/>
              <a:buChar char="v"/>
            </a:pPr>
            <a:r>
              <a:rPr lang="en-US" sz="2800" dirty="0"/>
              <a:t>CULTURAL CONTEXT</a:t>
            </a:r>
          </a:p>
          <a:p>
            <a:pPr marL="285750" indent="-285750">
              <a:buFont typeface="Wingdings" pitchFamily="2" charset="2"/>
              <a:buChar char="v"/>
            </a:pPr>
            <a:endParaRPr lang="en-US" dirty="0"/>
          </a:p>
        </p:txBody>
      </p:sp>
    </p:spTree>
    <p:extLst>
      <p:ext uri="{BB962C8B-B14F-4D97-AF65-F5344CB8AC3E}">
        <p14:creationId xmlns:p14="http://schemas.microsoft.com/office/powerpoint/2010/main" val="290867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EB73-3DB5-44B8-CAA2-39A4A1081A21}"/>
              </a:ext>
            </a:extLst>
          </p:cNvPr>
          <p:cNvSpPr>
            <a:spLocks noGrp="1"/>
          </p:cNvSpPr>
          <p:nvPr>
            <p:ph type="title"/>
          </p:nvPr>
        </p:nvSpPr>
        <p:spPr>
          <a:xfrm>
            <a:off x="1140370" y="160282"/>
            <a:ext cx="10294884" cy="691055"/>
          </a:xfrm>
        </p:spPr>
        <p:txBody>
          <a:bodyPr>
            <a:normAutofit fontScale="90000"/>
          </a:bodyPr>
          <a:lstStyle/>
          <a:p>
            <a:r>
              <a:rPr lang="en-US" b="1" i="0" u="none" strike="noStrike" dirty="0">
                <a:solidFill>
                  <a:srgbClr val="0F0F0F"/>
                </a:solidFill>
                <a:effectLst/>
                <a:latin typeface="Roboto" panose="020F0502020204030204" pitchFamily="34" charset="0"/>
              </a:rPr>
              <a:t>John Lennox Christianity Vs Other religions</a:t>
            </a:r>
            <a:endParaRPr lang="en-US" dirty="0"/>
          </a:p>
        </p:txBody>
      </p:sp>
      <p:pic>
        <p:nvPicPr>
          <p:cNvPr id="6" name="Online Media 5" descr="John Lennox Christianity Vs Other religions">
            <a:hlinkClick r:id="" action="ppaction://media"/>
            <a:extLst>
              <a:ext uri="{FF2B5EF4-FFF2-40B4-BE49-F238E27FC236}">
                <a16:creationId xmlns:a16="http://schemas.microsoft.com/office/drawing/2014/main" id="{74524BBC-71CB-9DA1-EB26-B3533FBB14A9}"/>
              </a:ext>
            </a:extLst>
          </p:cNvPr>
          <p:cNvPicPr>
            <a:picLocks noGrp="1" noRot="1" noChangeAspect="1"/>
          </p:cNvPicPr>
          <p:nvPr>
            <p:ph idx="1"/>
            <a:videoFile r:link="rId1"/>
          </p:nvPr>
        </p:nvPicPr>
        <p:blipFill>
          <a:blip r:embed="rId3"/>
          <a:stretch>
            <a:fillRect/>
          </a:stretch>
        </p:blipFill>
        <p:spPr>
          <a:xfrm>
            <a:off x="1058916" y="789184"/>
            <a:ext cx="10457793" cy="5908534"/>
          </a:xfrm>
          <a:prstGeom prst="rect">
            <a:avLst/>
          </a:prstGeom>
        </p:spPr>
      </p:pic>
    </p:spTree>
    <p:extLst>
      <p:ext uri="{BB962C8B-B14F-4D97-AF65-F5344CB8AC3E}">
        <p14:creationId xmlns:p14="http://schemas.microsoft.com/office/powerpoint/2010/main" val="59619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B1CE8-3C7B-4E74-8B8F-35E70D8BFC2E}"/>
              </a:ext>
            </a:extLst>
          </p:cNvPr>
          <p:cNvSpPr>
            <a:spLocks noGrp="1"/>
          </p:cNvSpPr>
          <p:nvPr>
            <p:ph type="title"/>
          </p:nvPr>
        </p:nvSpPr>
        <p:spPr>
          <a:xfrm>
            <a:off x="333633" y="1301360"/>
            <a:ext cx="10490886" cy="2852737"/>
          </a:xfrm>
        </p:spPr>
        <p:txBody>
          <a:bodyPr/>
          <a:lstStyle/>
          <a:p>
            <a:r>
              <a:rPr lang="en-US" dirty="0"/>
              <a:t>OVER THE NEXT 3  WEEKS</a:t>
            </a:r>
          </a:p>
        </p:txBody>
      </p:sp>
      <p:sp>
        <p:nvSpPr>
          <p:cNvPr id="3" name="Text Placeholder 2">
            <a:extLst>
              <a:ext uri="{FF2B5EF4-FFF2-40B4-BE49-F238E27FC236}">
                <a16:creationId xmlns:a16="http://schemas.microsoft.com/office/drawing/2014/main" id="{C1435769-1D96-B510-9B47-118B70943896}"/>
              </a:ext>
            </a:extLst>
          </p:cNvPr>
          <p:cNvSpPr>
            <a:spLocks noGrp="1"/>
          </p:cNvSpPr>
          <p:nvPr>
            <p:ph type="body" idx="1"/>
          </p:nvPr>
        </p:nvSpPr>
        <p:spPr>
          <a:xfrm>
            <a:off x="111211" y="4216328"/>
            <a:ext cx="10948086" cy="1143324"/>
          </a:xfrm>
        </p:spPr>
        <p:txBody>
          <a:bodyPr>
            <a:noAutofit/>
          </a:bodyPr>
          <a:lstStyle/>
          <a:p>
            <a:pPr algn="ctr"/>
            <a:r>
              <a:rPr lang="en-US" sz="3200" dirty="0"/>
              <a:t>WE WILL EXAMINE ISLAM, HINDUISM, BUDDHISM, CONFUCIANISM, JUDAISM, MORMONS, CHRISTIAN SCIENCE, AND JEHOVAH WITNESSES </a:t>
            </a:r>
          </a:p>
        </p:txBody>
      </p:sp>
    </p:spTree>
    <p:extLst>
      <p:ext uri="{BB962C8B-B14F-4D97-AF65-F5344CB8AC3E}">
        <p14:creationId xmlns:p14="http://schemas.microsoft.com/office/powerpoint/2010/main" val="3450688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B4C8-CD4C-F02F-7E63-96A508D2511C}"/>
              </a:ext>
            </a:extLst>
          </p:cNvPr>
          <p:cNvSpPr>
            <a:spLocks noGrp="1"/>
          </p:cNvSpPr>
          <p:nvPr>
            <p:ph type="ctrTitle"/>
          </p:nvPr>
        </p:nvSpPr>
        <p:spPr/>
        <p:txBody>
          <a:bodyPr/>
          <a:lstStyle/>
          <a:p>
            <a:r>
              <a:rPr lang="en-US" dirty="0"/>
              <a:t>Christianity vs world religions</a:t>
            </a:r>
          </a:p>
        </p:txBody>
      </p:sp>
      <p:sp>
        <p:nvSpPr>
          <p:cNvPr id="3" name="Subtitle 2">
            <a:extLst>
              <a:ext uri="{FF2B5EF4-FFF2-40B4-BE49-F238E27FC236}">
                <a16:creationId xmlns:a16="http://schemas.microsoft.com/office/drawing/2014/main" id="{33643A50-16EC-4156-9837-5F67236BF692}"/>
              </a:ext>
            </a:extLst>
          </p:cNvPr>
          <p:cNvSpPr>
            <a:spLocks noGrp="1"/>
          </p:cNvSpPr>
          <p:nvPr>
            <p:ph type="subTitle" idx="1"/>
          </p:nvPr>
        </p:nvSpPr>
        <p:spPr/>
        <p:txBody>
          <a:bodyPr>
            <a:normAutofit/>
          </a:bodyPr>
          <a:lstStyle/>
          <a:p>
            <a:r>
              <a:rPr lang="en-US" sz="3600" i="1" dirty="0"/>
              <a:t>Building Apologists for Christ</a:t>
            </a:r>
          </a:p>
        </p:txBody>
      </p:sp>
      <p:sp>
        <p:nvSpPr>
          <p:cNvPr id="4" name="TextBox 3">
            <a:extLst>
              <a:ext uri="{FF2B5EF4-FFF2-40B4-BE49-F238E27FC236}">
                <a16:creationId xmlns:a16="http://schemas.microsoft.com/office/drawing/2014/main" id="{774E941A-89F3-4964-F33A-26DF85E10E71}"/>
              </a:ext>
            </a:extLst>
          </p:cNvPr>
          <p:cNvSpPr txBox="1"/>
          <p:nvPr/>
        </p:nvSpPr>
        <p:spPr>
          <a:xfrm>
            <a:off x="758283" y="5664819"/>
            <a:ext cx="6657278" cy="369332"/>
          </a:xfrm>
          <a:prstGeom prst="rect">
            <a:avLst/>
          </a:prstGeom>
          <a:noFill/>
        </p:spPr>
        <p:txBody>
          <a:bodyPr wrap="square" rtlCol="0">
            <a:spAutoFit/>
          </a:bodyPr>
          <a:lstStyle/>
          <a:p>
            <a:r>
              <a:rPr lang="en-US" dirty="0"/>
              <a:t>ALL SAINTS ANGLICAN CHURCH, PEACHTREE CITY, GA</a:t>
            </a:r>
          </a:p>
        </p:txBody>
      </p:sp>
      <p:sp>
        <p:nvSpPr>
          <p:cNvPr id="5" name="TextBox 4">
            <a:extLst>
              <a:ext uri="{FF2B5EF4-FFF2-40B4-BE49-F238E27FC236}">
                <a16:creationId xmlns:a16="http://schemas.microsoft.com/office/drawing/2014/main" id="{8525B70F-B75A-DCAA-B2EA-CEF54F54BABF}"/>
              </a:ext>
            </a:extLst>
          </p:cNvPr>
          <p:cNvSpPr txBox="1"/>
          <p:nvPr/>
        </p:nvSpPr>
        <p:spPr>
          <a:xfrm>
            <a:off x="5988205" y="4928839"/>
            <a:ext cx="4783873" cy="584775"/>
          </a:xfrm>
          <a:prstGeom prst="rect">
            <a:avLst/>
          </a:prstGeom>
          <a:noFill/>
        </p:spPr>
        <p:txBody>
          <a:bodyPr wrap="square" rtlCol="0">
            <a:spAutoFit/>
          </a:bodyPr>
          <a:lstStyle/>
          <a:p>
            <a:r>
              <a:rPr lang="en-US" sz="3200" dirty="0"/>
              <a:t>Week Two</a:t>
            </a:r>
          </a:p>
        </p:txBody>
      </p:sp>
    </p:spTree>
    <p:extLst>
      <p:ext uri="{BB962C8B-B14F-4D97-AF65-F5344CB8AC3E}">
        <p14:creationId xmlns:p14="http://schemas.microsoft.com/office/powerpoint/2010/main" val="219876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1B56-A3A6-AD4E-FFD3-42AAB6E4C2C4}"/>
              </a:ext>
            </a:extLst>
          </p:cNvPr>
          <p:cNvSpPr>
            <a:spLocks noGrp="1"/>
          </p:cNvSpPr>
          <p:nvPr>
            <p:ph type="title"/>
          </p:nvPr>
        </p:nvSpPr>
        <p:spPr/>
        <p:txBody>
          <a:bodyPr/>
          <a:lstStyle/>
          <a:p>
            <a:r>
              <a:rPr lang="en-US" dirty="0"/>
              <a:t>Four Dominant World Religions by Population</a:t>
            </a:r>
          </a:p>
        </p:txBody>
      </p:sp>
      <p:graphicFrame>
        <p:nvGraphicFramePr>
          <p:cNvPr id="5" name="Content Placeholder 4">
            <a:extLst>
              <a:ext uri="{FF2B5EF4-FFF2-40B4-BE49-F238E27FC236}">
                <a16:creationId xmlns:a16="http://schemas.microsoft.com/office/drawing/2014/main" id="{9A56A437-1C24-E313-A64F-02E6D80F36E8}"/>
              </a:ext>
            </a:extLst>
          </p:cNvPr>
          <p:cNvGraphicFramePr>
            <a:graphicFrameLocks noGrp="1"/>
          </p:cNvGraphicFramePr>
          <p:nvPr>
            <p:ph idx="1"/>
            <p:extLst>
              <p:ext uri="{D42A27DB-BD31-4B8C-83A1-F6EECF244321}">
                <p14:modId xmlns:p14="http://schemas.microsoft.com/office/powerpoint/2010/main" val="2224173745"/>
              </p:ext>
            </p:extLst>
          </p:nvPr>
        </p:nvGraphicFramePr>
        <p:xfrm>
          <a:off x="1371600" y="2286000"/>
          <a:ext cx="9601200" cy="3581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FAFF67F-9047-9150-6BB5-A828CB02089B}"/>
              </a:ext>
            </a:extLst>
          </p:cNvPr>
          <p:cNvSpPr txBox="1"/>
          <p:nvPr/>
        </p:nvSpPr>
        <p:spPr>
          <a:xfrm>
            <a:off x="4756638" y="6303331"/>
            <a:ext cx="7200900" cy="276999"/>
          </a:xfrm>
          <a:prstGeom prst="rect">
            <a:avLst/>
          </a:prstGeom>
          <a:noFill/>
        </p:spPr>
        <p:txBody>
          <a:bodyPr wrap="square" rtlCol="0">
            <a:spAutoFit/>
          </a:bodyPr>
          <a:lstStyle/>
          <a:p>
            <a:r>
              <a:rPr lang="en-US" sz="1200" dirty="0"/>
              <a:t>World Population by Religion, P. Wasserman, </a:t>
            </a:r>
            <a:r>
              <a:rPr lang="en-US" sz="1200" dirty="0" err="1"/>
              <a:t>populationeducation.org</a:t>
            </a:r>
            <a:r>
              <a:rPr lang="en-US" sz="1200"/>
              <a:t>, 1/12/24</a:t>
            </a:r>
          </a:p>
        </p:txBody>
      </p:sp>
      <p:sp>
        <p:nvSpPr>
          <p:cNvPr id="7" name="TextBox 6">
            <a:extLst>
              <a:ext uri="{FF2B5EF4-FFF2-40B4-BE49-F238E27FC236}">
                <a16:creationId xmlns:a16="http://schemas.microsoft.com/office/drawing/2014/main" id="{53AFEC0F-8B57-53E5-7EB2-B6D32A39E75F}"/>
              </a:ext>
            </a:extLst>
          </p:cNvPr>
          <p:cNvSpPr txBox="1"/>
          <p:nvPr/>
        </p:nvSpPr>
        <p:spPr>
          <a:xfrm>
            <a:off x="7264400" y="1428750"/>
            <a:ext cx="4114800" cy="1631216"/>
          </a:xfrm>
          <a:prstGeom prst="rect">
            <a:avLst/>
          </a:prstGeom>
          <a:solidFill>
            <a:srgbClr val="FFFF00"/>
          </a:solidFill>
        </p:spPr>
        <p:txBody>
          <a:bodyPr wrap="square" rtlCol="0">
            <a:spAutoFit/>
          </a:bodyPr>
          <a:lstStyle/>
          <a:p>
            <a:r>
              <a:rPr lang="en-US" sz="2000" b="1"/>
              <a:t>Other</a:t>
            </a:r>
            <a:r>
              <a:rPr lang="en-US" sz="2000"/>
              <a:t> includes folk and traditional religions, Baha’i, Taoism (Confucianism, Jainism, Shintoism, Sikhism, Tenrikyo, Zoroastrianism and </a:t>
            </a:r>
            <a:r>
              <a:rPr lang="en-US" sz="2000" b="1"/>
              <a:t>Wicca</a:t>
            </a:r>
          </a:p>
        </p:txBody>
      </p:sp>
    </p:spTree>
    <p:extLst>
      <p:ext uri="{BB962C8B-B14F-4D97-AF65-F5344CB8AC3E}">
        <p14:creationId xmlns:p14="http://schemas.microsoft.com/office/powerpoint/2010/main" val="344623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7692-B4D8-0647-AF83-490247F38B42}"/>
              </a:ext>
            </a:extLst>
          </p:cNvPr>
          <p:cNvSpPr>
            <a:spLocks noGrp="1"/>
          </p:cNvSpPr>
          <p:nvPr>
            <p:ph type="title"/>
          </p:nvPr>
        </p:nvSpPr>
        <p:spPr/>
        <p:txBody>
          <a:bodyPr/>
          <a:lstStyle/>
          <a:p>
            <a:r>
              <a:rPr lang="en-US"/>
              <a:t>Religions of Eastern Origin</a:t>
            </a:r>
          </a:p>
        </p:txBody>
      </p:sp>
      <p:pic>
        <p:nvPicPr>
          <p:cNvPr id="4" name="Picture 2">
            <a:extLst>
              <a:ext uri="{FF2B5EF4-FFF2-40B4-BE49-F238E27FC236}">
                <a16:creationId xmlns:a16="http://schemas.microsoft.com/office/drawing/2014/main" id="{23327AE4-141E-EAE6-B13E-0020F154D4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75" r="8287"/>
          <a:stretch/>
        </p:blipFill>
        <p:spPr bwMode="auto">
          <a:xfrm>
            <a:off x="1371600" y="1428750"/>
            <a:ext cx="2763529" cy="435678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747FE3EB-4115-81AE-1D37-7D798C481175}"/>
              </a:ext>
            </a:extLst>
          </p:cNvPr>
          <p:cNvPicPr>
            <a:picLocks noChangeAspect="1"/>
          </p:cNvPicPr>
          <p:nvPr/>
        </p:nvPicPr>
        <p:blipFill rotWithShape="1">
          <a:blip r:embed="rId3"/>
          <a:srcRect r="4460"/>
          <a:stretch/>
        </p:blipFill>
        <p:spPr>
          <a:xfrm>
            <a:off x="5278419" y="1428750"/>
            <a:ext cx="2778454" cy="4356787"/>
          </a:xfrm>
          <a:prstGeom prst="rect">
            <a:avLst/>
          </a:prstGeom>
        </p:spPr>
      </p:pic>
      <p:pic>
        <p:nvPicPr>
          <p:cNvPr id="6" name="Picture 5">
            <a:extLst>
              <a:ext uri="{FF2B5EF4-FFF2-40B4-BE49-F238E27FC236}">
                <a16:creationId xmlns:a16="http://schemas.microsoft.com/office/drawing/2014/main" id="{A32A0ECB-5A6B-FFC8-64A8-2B344B0C0BE2}"/>
              </a:ext>
            </a:extLst>
          </p:cNvPr>
          <p:cNvPicPr>
            <a:picLocks noChangeAspect="1"/>
          </p:cNvPicPr>
          <p:nvPr/>
        </p:nvPicPr>
        <p:blipFill>
          <a:blip r:embed="rId4"/>
          <a:stretch>
            <a:fillRect/>
          </a:stretch>
        </p:blipFill>
        <p:spPr>
          <a:xfrm>
            <a:off x="9467680" y="1428750"/>
            <a:ext cx="1995805" cy="4484955"/>
          </a:xfrm>
          <a:prstGeom prst="rect">
            <a:avLst/>
          </a:prstGeom>
        </p:spPr>
      </p:pic>
      <p:sp>
        <p:nvSpPr>
          <p:cNvPr id="7" name="TextBox 6">
            <a:extLst>
              <a:ext uri="{FF2B5EF4-FFF2-40B4-BE49-F238E27FC236}">
                <a16:creationId xmlns:a16="http://schemas.microsoft.com/office/drawing/2014/main" id="{CEEA2A66-E550-F8B3-D5D0-C5AA31288750}"/>
              </a:ext>
            </a:extLst>
          </p:cNvPr>
          <p:cNvSpPr txBox="1"/>
          <p:nvPr/>
        </p:nvSpPr>
        <p:spPr>
          <a:xfrm>
            <a:off x="832338" y="6010324"/>
            <a:ext cx="11230708" cy="646331"/>
          </a:xfrm>
          <a:prstGeom prst="rect">
            <a:avLst/>
          </a:prstGeom>
          <a:noFill/>
        </p:spPr>
        <p:txBody>
          <a:bodyPr wrap="square" rtlCol="0">
            <a:spAutoFit/>
          </a:bodyPr>
          <a:lstStyle/>
          <a:p>
            <a:r>
              <a:rPr lang="en-US"/>
              <a:t>               </a:t>
            </a:r>
            <a:r>
              <a:rPr lang="en-US" sz="3600"/>
              <a:t>HINDUISM               BUDDHISM          CONFUCIANISM             </a:t>
            </a:r>
          </a:p>
        </p:txBody>
      </p:sp>
    </p:spTree>
    <p:extLst>
      <p:ext uri="{BB962C8B-B14F-4D97-AF65-F5344CB8AC3E}">
        <p14:creationId xmlns:p14="http://schemas.microsoft.com/office/powerpoint/2010/main" val="233318830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Crop</Template>
  <TotalTime>4727</TotalTime>
  <Words>2101</Words>
  <Application>Microsoft Office PowerPoint</Application>
  <PresentationFormat>Widescreen</PresentationFormat>
  <Paragraphs>234</Paragraphs>
  <Slides>32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Arial</vt:lpstr>
      <vt:lpstr>Franklin Gothic Book</vt:lpstr>
      <vt:lpstr>Roboto</vt:lpstr>
      <vt:lpstr>Wingdings</vt:lpstr>
      <vt:lpstr>Crop</vt:lpstr>
      <vt:lpstr>OBJECTIVES:</vt:lpstr>
      <vt:lpstr>WE LIVE IN A RELIGIOUS TOLERANT COUNTRY</vt:lpstr>
      <vt:lpstr>PowerPoint Presentation</vt:lpstr>
      <vt:lpstr>PowerPoint Presentation</vt:lpstr>
      <vt:lpstr>John Lennox Christianity Vs Other religions</vt:lpstr>
      <vt:lpstr>OVER THE NEXT 3  WEEKS</vt:lpstr>
      <vt:lpstr>Christianity vs world religions</vt:lpstr>
      <vt:lpstr>Four Dominant World Religions by Population</vt:lpstr>
      <vt:lpstr>Religions of Eastern Origin</vt:lpstr>
      <vt:lpstr>Hinduism</vt:lpstr>
      <vt:lpstr>Hinduism</vt:lpstr>
      <vt:lpstr>Buddhism</vt:lpstr>
      <vt:lpstr>Buddhism </vt:lpstr>
      <vt:lpstr>Confucianism</vt:lpstr>
      <vt:lpstr>Confucianism</vt:lpstr>
      <vt:lpstr> NEXt  WEEK</vt:lpstr>
      <vt:lpstr>Christianity vs world religions</vt:lpstr>
      <vt:lpstr>Abrahamic Religions</vt:lpstr>
      <vt:lpstr>WHY ARE THEY CALLED THE “ABRAHAMIC” RELIGIONS</vt:lpstr>
      <vt:lpstr>Overview </vt:lpstr>
      <vt:lpstr>WHY IS BEING AN APOLOGIST FOR CHRIST SO IMPORTANT?</vt:lpstr>
      <vt:lpstr> NEXt  WEEK</vt:lpstr>
      <vt:lpstr>Mormons (Church of the Later Day Saints, Christian Science and Jehovah Religions</vt:lpstr>
      <vt:lpstr>Mormonism, Is It Christian?</vt:lpstr>
      <vt:lpstr>Understanding of Eternal Life in Mormon Teaching</vt:lpstr>
      <vt:lpstr>Mormon – Church of Later Day Saints</vt:lpstr>
      <vt:lpstr>Jehovah Witnesses</vt:lpstr>
      <vt:lpstr>Jehovah Witnesses see the Watchtower Organizations As:</vt:lpstr>
      <vt:lpstr>Jehovah Witnesses Teachings:</vt:lpstr>
      <vt:lpstr>Christian Science</vt:lpstr>
      <vt:lpstr>Tenets of Christian Science</vt:lpstr>
      <vt:lpstr>REMEMBER OUR OBJECTIVES: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Christianity vs world religions</dc:title>
  <dc:creator>The Very Rev. Donald Hutchens</dc:creator>
  <cp:lastModifiedBy>Michael Fry</cp:lastModifiedBy>
  <cp:revision>33</cp:revision>
  <cp:lastPrinted>2024-07-20T21:07:26Z</cp:lastPrinted>
  <dcterms:created xsi:type="dcterms:W3CDTF">2024-07-05T16:18:52Z</dcterms:created>
  <dcterms:modified xsi:type="dcterms:W3CDTF">2024-08-09T13:11:14Z</dcterms:modified>
</cp:coreProperties>
</file>