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1010" r:id="rId2"/>
    <p:sldId id="1016" r:id="rId3"/>
    <p:sldId id="1011" r:id="rId4"/>
    <p:sldId id="467" r:id="rId5"/>
    <p:sldId id="468" r:id="rId6"/>
    <p:sldId id="979" r:id="rId7"/>
    <p:sldId id="469" r:id="rId8"/>
    <p:sldId id="470" r:id="rId9"/>
    <p:sldId id="980" r:id="rId10"/>
    <p:sldId id="471" r:id="rId11"/>
    <p:sldId id="981" r:id="rId12"/>
    <p:sldId id="485" r:id="rId13"/>
    <p:sldId id="982" r:id="rId14"/>
    <p:sldId id="1018" r:id="rId15"/>
    <p:sldId id="1028" r:id="rId16"/>
    <p:sldId id="1019" r:id="rId17"/>
    <p:sldId id="1020" r:id="rId18"/>
    <p:sldId id="1021" r:id="rId19"/>
    <p:sldId id="1022" r:id="rId20"/>
    <p:sldId id="1023" r:id="rId21"/>
    <p:sldId id="1024" r:id="rId22"/>
    <p:sldId id="1025" r:id="rId23"/>
    <p:sldId id="1026"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82" d="100"/>
          <a:sy n="82" d="100"/>
        </p:scale>
        <p:origin x="720"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5DEE3B9-93EE-4F4D-9013-DD91B9B176C0}" type="datetimeFigureOut">
              <a:rPr lang="en-US" smtClean="0"/>
              <a:t>5/21/2019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55C2DA9-21E9-42B7-A0F4-CD52FB1EA82D}" type="slidenum">
              <a:rPr lang="en-US" smtClean="0"/>
              <a:t>‹#›</a:t>
            </a:fld>
            <a:endParaRPr lang="en-US"/>
          </a:p>
        </p:txBody>
      </p:sp>
    </p:spTree>
    <p:extLst>
      <p:ext uri="{BB962C8B-B14F-4D97-AF65-F5344CB8AC3E}">
        <p14:creationId xmlns:p14="http://schemas.microsoft.com/office/powerpoint/2010/main" val="34210881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a:t>
            </a:fld>
            <a:endParaRPr lang="en-US"/>
          </a:p>
        </p:txBody>
      </p:sp>
    </p:spTree>
    <p:extLst>
      <p:ext uri="{BB962C8B-B14F-4D97-AF65-F5344CB8AC3E}">
        <p14:creationId xmlns:p14="http://schemas.microsoft.com/office/powerpoint/2010/main" val="1072053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10</a:t>
            </a:fld>
            <a:endParaRPr lang="en-US"/>
          </a:p>
        </p:txBody>
      </p:sp>
    </p:spTree>
    <p:extLst>
      <p:ext uri="{BB962C8B-B14F-4D97-AF65-F5344CB8AC3E}">
        <p14:creationId xmlns:p14="http://schemas.microsoft.com/office/powerpoint/2010/main" val="29352653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11</a:t>
            </a:fld>
            <a:endParaRPr lang="en-US"/>
          </a:p>
        </p:txBody>
      </p:sp>
    </p:spTree>
    <p:extLst>
      <p:ext uri="{BB962C8B-B14F-4D97-AF65-F5344CB8AC3E}">
        <p14:creationId xmlns:p14="http://schemas.microsoft.com/office/powerpoint/2010/main" val="29534118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12</a:t>
            </a:fld>
            <a:endParaRPr lang="en-US"/>
          </a:p>
        </p:txBody>
      </p:sp>
    </p:spTree>
    <p:extLst>
      <p:ext uri="{BB962C8B-B14F-4D97-AF65-F5344CB8AC3E}">
        <p14:creationId xmlns:p14="http://schemas.microsoft.com/office/powerpoint/2010/main" val="32408181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13</a:t>
            </a:fld>
            <a:endParaRPr lang="en-US"/>
          </a:p>
        </p:txBody>
      </p:sp>
    </p:spTree>
    <p:extLst>
      <p:ext uri="{BB962C8B-B14F-4D97-AF65-F5344CB8AC3E}">
        <p14:creationId xmlns:p14="http://schemas.microsoft.com/office/powerpoint/2010/main" val="39321534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14</a:t>
            </a:fld>
            <a:endParaRPr lang="en-US"/>
          </a:p>
        </p:txBody>
      </p:sp>
    </p:spTree>
    <p:extLst>
      <p:ext uri="{BB962C8B-B14F-4D97-AF65-F5344CB8AC3E}">
        <p14:creationId xmlns:p14="http://schemas.microsoft.com/office/powerpoint/2010/main" val="32515466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15</a:t>
            </a:fld>
            <a:endParaRPr lang="en-US"/>
          </a:p>
        </p:txBody>
      </p:sp>
    </p:spTree>
    <p:extLst>
      <p:ext uri="{BB962C8B-B14F-4D97-AF65-F5344CB8AC3E}">
        <p14:creationId xmlns:p14="http://schemas.microsoft.com/office/powerpoint/2010/main" val="341255095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fld id="{808F497C-B3C2-4F65-9116-14AB406888B8}" type="slidenum">
              <a:rPr lang="en-US" smtClean="0"/>
              <a:t>16</a:t>
            </a:fld>
            <a:endParaRPr lang="en-US"/>
          </a:p>
        </p:txBody>
      </p:sp>
    </p:spTree>
    <p:extLst>
      <p:ext uri="{BB962C8B-B14F-4D97-AF65-F5344CB8AC3E}">
        <p14:creationId xmlns:p14="http://schemas.microsoft.com/office/powerpoint/2010/main" val="21197689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17</a:t>
            </a:fld>
            <a:endParaRPr lang="en-US"/>
          </a:p>
        </p:txBody>
      </p:sp>
    </p:spTree>
    <p:extLst>
      <p:ext uri="{BB962C8B-B14F-4D97-AF65-F5344CB8AC3E}">
        <p14:creationId xmlns:p14="http://schemas.microsoft.com/office/powerpoint/2010/main" val="6623133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18</a:t>
            </a:fld>
            <a:endParaRPr lang="en-US"/>
          </a:p>
        </p:txBody>
      </p:sp>
    </p:spTree>
    <p:extLst>
      <p:ext uri="{BB962C8B-B14F-4D97-AF65-F5344CB8AC3E}">
        <p14:creationId xmlns:p14="http://schemas.microsoft.com/office/powerpoint/2010/main" val="1697102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19</a:t>
            </a:fld>
            <a:endParaRPr lang="en-US"/>
          </a:p>
        </p:txBody>
      </p:sp>
    </p:spTree>
    <p:extLst>
      <p:ext uri="{BB962C8B-B14F-4D97-AF65-F5344CB8AC3E}">
        <p14:creationId xmlns:p14="http://schemas.microsoft.com/office/powerpoint/2010/main" val="28164836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2</a:t>
            </a:fld>
            <a:endParaRPr lang="en-US"/>
          </a:p>
        </p:txBody>
      </p:sp>
    </p:spTree>
    <p:extLst>
      <p:ext uri="{BB962C8B-B14F-4D97-AF65-F5344CB8AC3E}">
        <p14:creationId xmlns:p14="http://schemas.microsoft.com/office/powerpoint/2010/main" val="377306487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20</a:t>
            </a:fld>
            <a:endParaRPr lang="en-US"/>
          </a:p>
        </p:txBody>
      </p:sp>
    </p:spTree>
    <p:extLst>
      <p:ext uri="{BB962C8B-B14F-4D97-AF65-F5344CB8AC3E}">
        <p14:creationId xmlns:p14="http://schemas.microsoft.com/office/powerpoint/2010/main" val="372060144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21</a:t>
            </a:fld>
            <a:endParaRPr lang="en-US"/>
          </a:p>
        </p:txBody>
      </p:sp>
    </p:spTree>
    <p:extLst>
      <p:ext uri="{BB962C8B-B14F-4D97-AF65-F5344CB8AC3E}">
        <p14:creationId xmlns:p14="http://schemas.microsoft.com/office/powerpoint/2010/main" val="109239573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22</a:t>
            </a:fld>
            <a:endParaRPr lang="en-US"/>
          </a:p>
        </p:txBody>
      </p:sp>
    </p:spTree>
    <p:extLst>
      <p:ext uri="{BB962C8B-B14F-4D97-AF65-F5344CB8AC3E}">
        <p14:creationId xmlns:p14="http://schemas.microsoft.com/office/powerpoint/2010/main" val="300937888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23</a:t>
            </a:fld>
            <a:endParaRPr lang="en-US"/>
          </a:p>
        </p:txBody>
      </p:sp>
    </p:spTree>
    <p:extLst>
      <p:ext uri="{BB962C8B-B14F-4D97-AF65-F5344CB8AC3E}">
        <p14:creationId xmlns:p14="http://schemas.microsoft.com/office/powerpoint/2010/main" val="22140573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3</a:t>
            </a:fld>
            <a:endParaRPr lang="en-US"/>
          </a:p>
        </p:txBody>
      </p:sp>
    </p:spTree>
    <p:extLst>
      <p:ext uri="{BB962C8B-B14F-4D97-AF65-F5344CB8AC3E}">
        <p14:creationId xmlns:p14="http://schemas.microsoft.com/office/powerpoint/2010/main" val="17912093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4</a:t>
            </a:fld>
            <a:endParaRPr lang="en-US"/>
          </a:p>
        </p:txBody>
      </p:sp>
    </p:spTree>
    <p:extLst>
      <p:ext uri="{BB962C8B-B14F-4D97-AF65-F5344CB8AC3E}">
        <p14:creationId xmlns:p14="http://schemas.microsoft.com/office/powerpoint/2010/main" val="39581802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5</a:t>
            </a:fld>
            <a:endParaRPr lang="en-US"/>
          </a:p>
        </p:txBody>
      </p:sp>
    </p:spTree>
    <p:extLst>
      <p:ext uri="{BB962C8B-B14F-4D97-AF65-F5344CB8AC3E}">
        <p14:creationId xmlns:p14="http://schemas.microsoft.com/office/powerpoint/2010/main" val="8465415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6</a:t>
            </a:fld>
            <a:endParaRPr lang="en-US"/>
          </a:p>
        </p:txBody>
      </p:sp>
    </p:spTree>
    <p:extLst>
      <p:ext uri="{BB962C8B-B14F-4D97-AF65-F5344CB8AC3E}">
        <p14:creationId xmlns:p14="http://schemas.microsoft.com/office/powerpoint/2010/main" val="31055241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7</a:t>
            </a:fld>
            <a:endParaRPr lang="en-US"/>
          </a:p>
        </p:txBody>
      </p:sp>
    </p:spTree>
    <p:extLst>
      <p:ext uri="{BB962C8B-B14F-4D97-AF65-F5344CB8AC3E}">
        <p14:creationId xmlns:p14="http://schemas.microsoft.com/office/powerpoint/2010/main" val="12271558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8</a:t>
            </a:fld>
            <a:endParaRPr lang="en-US"/>
          </a:p>
        </p:txBody>
      </p:sp>
    </p:spTree>
    <p:extLst>
      <p:ext uri="{BB962C8B-B14F-4D97-AF65-F5344CB8AC3E}">
        <p14:creationId xmlns:p14="http://schemas.microsoft.com/office/powerpoint/2010/main" val="41383090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9</a:t>
            </a:fld>
            <a:endParaRPr lang="en-US"/>
          </a:p>
        </p:txBody>
      </p:sp>
    </p:spTree>
    <p:extLst>
      <p:ext uri="{BB962C8B-B14F-4D97-AF65-F5344CB8AC3E}">
        <p14:creationId xmlns:p14="http://schemas.microsoft.com/office/powerpoint/2010/main" val="15410029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8902BA-96F7-482D-90EE-64DE431B7FA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F4E700C-29A2-45BC-9AB6-6FE9DF76342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46AAF83-966C-40AC-ADDD-0304E25373F2}"/>
              </a:ext>
            </a:extLst>
          </p:cNvPr>
          <p:cNvSpPr>
            <a:spLocks noGrp="1"/>
          </p:cNvSpPr>
          <p:nvPr>
            <p:ph type="dt" sz="half" idx="10"/>
          </p:nvPr>
        </p:nvSpPr>
        <p:spPr/>
        <p:txBody>
          <a:bodyPr/>
          <a:lstStyle/>
          <a:p>
            <a:fld id="{13332322-B4F1-4920-86F0-6848D1867C50}" type="datetimeFigureOut">
              <a:rPr lang="en-US" smtClean="0"/>
              <a:t>5/21/2019</a:t>
            </a:fld>
            <a:endParaRPr lang="en-US"/>
          </a:p>
        </p:txBody>
      </p:sp>
      <p:sp>
        <p:nvSpPr>
          <p:cNvPr id="5" name="Footer Placeholder 4">
            <a:extLst>
              <a:ext uri="{FF2B5EF4-FFF2-40B4-BE49-F238E27FC236}">
                <a16:creationId xmlns:a16="http://schemas.microsoft.com/office/drawing/2014/main" id="{8CA6B3EB-4641-49E8-9D89-54D1EC9793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11A6A57-27E7-4D2C-A35E-5C58B44EE07B}"/>
              </a:ext>
            </a:extLst>
          </p:cNvPr>
          <p:cNvSpPr>
            <a:spLocks noGrp="1"/>
          </p:cNvSpPr>
          <p:nvPr>
            <p:ph type="sldNum" sz="quarter" idx="12"/>
          </p:nvPr>
        </p:nvSpPr>
        <p:spPr/>
        <p:txBody>
          <a:bodyPr/>
          <a:lstStyle/>
          <a:p>
            <a:fld id="{ACCC07F7-BA70-42BD-AAD4-91DBE6443AA4}" type="slidenum">
              <a:rPr lang="en-US" smtClean="0"/>
              <a:t>‹#›</a:t>
            </a:fld>
            <a:endParaRPr lang="en-US"/>
          </a:p>
        </p:txBody>
      </p:sp>
    </p:spTree>
    <p:extLst>
      <p:ext uri="{BB962C8B-B14F-4D97-AF65-F5344CB8AC3E}">
        <p14:creationId xmlns:p14="http://schemas.microsoft.com/office/powerpoint/2010/main" val="2021892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1197BF-68C1-4DB2-9A40-0BDA299DFFA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01A6300-4C79-4C70-8306-977930D9017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3FD3335-C192-4AD1-8094-517AFF953FE6}"/>
              </a:ext>
            </a:extLst>
          </p:cNvPr>
          <p:cNvSpPr>
            <a:spLocks noGrp="1"/>
          </p:cNvSpPr>
          <p:nvPr>
            <p:ph type="dt" sz="half" idx="10"/>
          </p:nvPr>
        </p:nvSpPr>
        <p:spPr/>
        <p:txBody>
          <a:bodyPr/>
          <a:lstStyle/>
          <a:p>
            <a:fld id="{13332322-B4F1-4920-86F0-6848D1867C50}" type="datetimeFigureOut">
              <a:rPr lang="en-US" smtClean="0"/>
              <a:t>5/21/2019</a:t>
            </a:fld>
            <a:endParaRPr lang="en-US"/>
          </a:p>
        </p:txBody>
      </p:sp>
      <p:sp>
        <p:nvSpPr>
          <p:cNvPr id="5" name="Footer Placeholder 4">
            <a:extLst>
              <a:ext uri="{FF2B5EF4-FFF2-40B4-BE49-F238E27FC236}">
                <a16:creationId xmlns:a16="http://schemas.microsoft.com/office/drawing/2014/main" id="{61A3B4B6-5BEB-4A60-9BF7-4DF6754A78F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A688B02-1D79-49B1-8B7E-F6E50CD55746}"/>
              </a:ext>
            </a:extLst>
          </p:cNvPr>
          <p:cNvSpPr>
            <a:spLocks noGrp="1"/>
          </p:cNvSpPr>
          <p:nvPr>
            <p:ph type="sldNum" sz="quarter" idx="12"/>
          </p:nvPr>
        </p:nvSpPr>
        <p:spPr/>
        <p:txBody>
          <a:bodyPr/>
          <a:lstStyle/>
          <a:p>
            <a:fld id="{ACCC07F7-BA70-42BD-AAD4-91DBE6443AA4}" type="slidenum">
              <a:rPr lang="en-US" smtClean="0"/>
              <a:t>‹#›</a:t>
            </a:fld>
            <a:endParaRPr lang="en-US"/>
          </a:p>
        </p:txBody>
      </p:sp>
    </p:spTree>
    <p:extLst>
      <p:ext uri="{BB962C8B-B14F-4D97-AF65-F5344CB8AC3E}">
        <p14:creationId xmlns:p14="http://schemas.microsoft.com/office/powerpoint/2010/main" val="1349028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D7BD898-A6BD-4EB3-831E-E5C2B981A24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C63BF7F-2FCB-44A1-9C4C-F3973A82C56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AC53C9C-CEB0-4B97-81FB-A437C2929E21}"/>
              </a:ext>
            </a:extLst>
          </p:cNvPr>
          <p:cNvSpPr>
            <a:spLocks noGrp="1"/>
          </p:cNvSpPr>
          <p:nvPr>
            <p:ph type="dt" sz="half" idx="10"/>
          </p:nvPr>
        </p:nvSpPr>
        <p:spPr/>
        <p:txBody>
          <a:bodyPr/>
          <a:lstStyle/>
          <a:p>
            <a:fld id="{13332322-B4F1-4920-86F0-6848D1867C50}" type="datetimeFigureOut">
              <a:rPr lang="en-US" smtClean="0"/>
              <a:t>5/21/2019</a:t>
            </a:fld>
            <a:endParaRPr lang="en-US"/>
          </a:p>
        </p:txBody>
      </p:sp>
      <p:sp>
        <p:nvSpPr>
          <p:cNvPr id="5" name="Footer Placeholder 4">
            <a:extLst>
              <a:ext uri="{FF2B5EF4-FFF2-40B4-BE49-F238E27FC236}">
                <a16:creationId xmlns:a16="http://schemas.microsoft.com/office/drawing/2014/main" id="{F1395E47-15B4-4F31-B252-03B14B0CE01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063512-35B3-4C67-9216-61DF94F037CC}"/>
              </a:ext>
            </a:extLst>
          </p:cNvPr>
          <p:cNvSpPr>
            <a:spLocks noGrp="1"/>
          </p:cNvSpPr>
          <p:nvPr>
            <p:ph type="sldNum" sz="quarter" idx="12"/>
          </p:nvPr>
        </p:nvSpPr>
        <p:spPr/>
        <p:txBody>
          <a:bodyPr/>
          <a:lstStyle/>
          <a:p>
            <a:fld id="{ACCC07F7-BA70-42BD-AAD4-91DBE6443AA4}" type="slidenum">
              <a:rPr lang="en-US" smtClean="0"/>
              <a:t>‹#›</a:t>
            </a:fld>
            <a:endParaRPr lang="en-US"/>
          </a:p>
        </p:txBody>
      </p:sp>
    </p:spTree>
    <p:extLst>
      <p:ext uri="{BB962C8B-B14F-4D97-AF65-F5344CB8AC3E}">
        <p14:creationId xmlns:p14="http://schemas.microsoft.com/office/powerpoint/2010/main" val="668666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8BF176-BB28-409F-827B-E252E1CE1BC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9AF2EFA-A4CB-4822-9DE8-E8DFB05ECE0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872E632-8569-40A6-BCDE-96AD870298FE}"/>
              </a:ext>
            </a:extLst>
          </p:cNvPr>
          <p:cNvSpPr>
            <a:spLocks noGrp="1"/>
          </p:cNvSpPr>
          <p:nvPr>
            <p:ph type="dt" sz="half" idx="10"/>
          </p:nvPr>
        </p:nvSpPr>
        <p:spPr/>
        <p:txBody>
          <a:bodyPr/>
          <a:lstStyle/>
          <a:p>
            <a:fld id="{13332322-B4F1-4920-86F0-6848D1867C50}" type="datetimeFigureOut">
              <a:rPr lang="en-US" smtClean="0"/>
              <a:t>5/21/2019</a:t>
            </a:fld>
            <a:endParaRPr lang="en-US"/>
          </a:p>
        </p:txBody>
      </p:sp>
      <p:sp>
        <p:nvSpPr>
          <p:cNvPr id="5" name="Footer Placeholder 4">
            <a:extLst>
              <a:ext uri="{FF2B5EF4-FFF2-40B4-BE49-F238E27FC236}">
                <a16:creationId xmlns:a16="http://schemas.microsoft.com/office/drawing/2014/main" id="{65AA892A-98E0-432A-BC3F-E181BB3C68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C750D4B-BE79-45A5-9BE6-00C97476A909}"/>
              </a:ext>
            </a:extLst>
          </p:cNvPr>
          <p:cNvSpPr>
            <a:spLocks noGrp="1"/>
          </p:cNvSpPr>
          <p:nvPr>
            <p:ph type="sldNum" sz="quarter" idx="12"/>
          </p:nvPr>
        </p:nvSpPr>
        <p:spPr/>
        <p:txBody>
          <a:bodyPr/>
          <a:lstStyle/>
          <a:p>
            <a:fld id="{ACCC07F7-BA70-42BD-AAD4-91DBE6443AA4}" type="slidenum">
              <a:rPr lang="en-US" smtClean="0"/>
              <a:t>‹#›</a:t>
            </a:fld>
            <a:endParaRPr lang="en-US"/>
          </a:p>
        </p:txBody>
      </p:sp>
    </p:spTree>
    <p:extLst>
      <p:ext uri="{BB962C8B-B14F-4D97-AF65-F5344CB8AC3E}">
        <p14:creationId xmlns:p14="http://schemas.microsoft.com/office/powerpoint/2010/main" val="26339109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9C9C60-9FE0-4704-B65C-8D913BA58DD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972A442-E29E-4199-A762-ECD34E4520F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23DB4BE-5971-40B6-8627-5C90E309276E}"/>
              </a:ext>
            </a:extLst>
          </p:cNvPr>
          <p:cNvSpPr>
            <a:spLocks noGrp="1"/>
          </p:cNvSpPr>
          <p:nvPr>
            <p:ph type="dt" sz="half" idx="10"/>
          </p:nvPr>
        </p:nvSpPr>
        <p:spPr/>
        <p:txBody>
          <a:bodyPr/>
          <a:lstStyle/>
          <a:p>
            <a:fld id="{13332322-B4F1-4920-86F0-6848D1867C50}" type="datetimeFigureOut">
              <a:rPr lang="en-US" smtClean="0"/>
              <a:t>5/21/2019</a:t>
            </a:fld>
            <a:endParaRPr lang="en-US"/>
          </a:p>
        </p:txBody>
      </p:sp>
      <p:sp>
        <p:nvSpPr>
          <p:cNvPr id="5" name="Footer Placeholder 4">
            <a:extLst>
              <a:ext uri="{FF2B5EF4-FFF2-40B4-BE49-F238E27FC236}">
                <a16:creationId xmlns:a16="http://schemas.microsoft.com/office/drawing/2014/main" id="{F7CAB57E-2192-45B8-B11E-1918D8F823C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C2A362C-2F85-42FD-A6FD-377EECDA01B4}"/>
              </a:ext>
            </a:extLst>
          </p:cNvPr>
          <p:cNvSpPr>
            <a:spLocks noGrp="1"/>
          </p:cNvSpPr>
          <p:nvPr>
            <p:ph type="sldNum" sz="quarter" idx="12"/>
          </p:nvPr>
        </p:nvSpPr>
        <p:spPr/>
        <p:txBody>
          <a:bodyPr/>
          <a:lstStyle/>
          <a:p>
            <a:fld id="{ACCC07F7-BA70-42BD-AAD4-91DBE6443AA4}" type="slidenum">
              <a:rPr lang="en-US" smtClean="0"/>
              <a:t>‹#›</a:t>
            </a:fld>
            <a:endParaRPr lang="en-US"/>
          </a:p>
        </p:txBody>
      </p:sp>
    </p:spTree>
    <p:extLst>
      <p:ext uri="{BB962C8B-B14F-4D97-AF65-F5344CB8AC3E}">
        <p14:creationId xmlns:p14="http://schemas.microsoft.com/office/powerpoint/2010/main" val="28019960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FFEFA8-A6F5-4597-94C5-42AAFAF3AC9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F7F04A1-747F-416E-97EC-788D6D07A76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0805EE0-22C2-4237-99EB-1196C2169CB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26A946E-055B-45C4-B550-9F23D01C3A81}"/>
              </a:ext>
            </a:extLst>
          </p:cNvPr>
          <p:cNvSpPr>
            <a:spLocks noGrp="1"/>
          </p:cNvSpPr>
          <p:nvPr>
            <p:ph type="dt" sz="half" idx="10"/>
          </p:nvPr>
        </p:nvSpPr>
        <p:spPr/>
        <p:txBody>
          <a:bodyPr/>
          <a:lstStyle/>
          <a:p>
            <a:fld id="{13332322-B4F1-4920-86F0-6848D1867C50}" type="datetimeFigureOut">
              <a:rPr lang="en-US" smtClean="0"/>
              <a:t>5/21/2019</a:t>
            </a:fld>
            <a:endParaRPr lang="en-US"/>
          </a:p>
        </p:txBody>
      </p:sp>
      <p:sp>
        <p:nvSpPr>
          <p:cNvPr id="6" name="Footer Placeholder 5">
            <a:extLst>
              <a:ext uri="{FF2B5EF4-FFF2-40B4-BE49-F238E27FC236}">
                <a16:creationId xmlns:a16="http://schemas.microsoft.com/office/drawing/2014/main" id="{C4A4229D-D249-45F0-90B2-1F9FB7CFA8A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FD05E88-63F9-4B50-9960-0FBF0F0C3CB1}"/>
              </a:ext>
            </a:extLst>
          </p:cNvPr>
          <p:cNvSpPr>
            <a:spLocks noGrp="1"/>
          </p:cNvSpPr>
          <p:nvPr>
            <p:ph type="sldNum" sz="quarter" idx="12"/>
          </p:nvPr>
        </p:nvSpPr>
        <p:spPr/>
        <p:txBody>
          <a:bodyPr/>
          <a:lstStyle/>
          <a:p>
            <a:fld id="{ACCC07F7-BA70-42BD-AAD4-91DBE6443AA4}" type="slidenum">
              <a:rPr lang="en-US" smtClean="0"/>
              <a:t>‹#›</a:t>
            </a:fld>
            <a:endParaRPr lang="en-US"/>
          </a:p>
        </p:txBody>
      </p:sp>
    </p:spTree>
    <p:extLst>
      <p:ext uri="{BB962C8B-B14F-4D97-AF65-F5344CB8AC3E}">
        <p14:creationId xmlns:p14="http://schemas.microsoft.com/office/powerpoint/2010/main" val="17197088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4F670-A754-489C-BC02-E6C2A83A18B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E2EB097-C7EC-4CD4-BE09-D8F02646434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50EFF91-2A71-4D01-87B5-30F89E35456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770B308-46D9-4E8B-8116-0A846EF8992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600350B-BA12-438D-A781-D0D89E22FFB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75AE35E-0EAD-4DC8-BC02-2925EE5CDD66}"/>
              </a:ext>
            </a:extLst>
          </p:cNvPr>
          <p:cNvSpPr>
            <a:spLocks noGrp="1"/>
          </p:cNvSpPr>
          <p:nvPr>
            <p:ph type="dt" sz="half" idx="10"/>
          </p:nvPr>
        </p:nvSpPr>
        <p:spPr/>
        <p:txBody>
          <a:bodyPr/>
          <a:lstStyle/>
          <a:p>
            <a:fld id="{13332322-B4F1-4920-86F0-6848D1867C50}" type="datetimeFigureOut">
              <a:rPr lang="en-US" smtClean="0"/>
              <a:t>5/21/2019</a:t>
            </a:fld>
            <a:endParaRPr lang="en-US"/>
          </a:p>
        </p:txBody>
      </p:sp>
      <p:sp>
        <p:nvSpPr>
          <p:cNvPr id="8" name="Footer Placeholder 7">
            <a:extLst>
              <a:ext uri="{FF2B5EF4-FFF2-40B4-BE49-F238E27FC236}">
                <a16:creationId xmlns:a16="http://schemas.microsoft.com/office/drawing/2014/main" id="{7BE06518-A1CC-4222-91FD-8A8819C61BD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7147107-904B-48F6-BAAB-09E09BC7B4E2}"/>
              </a:ext>
            </a:extLst>
          </p:cNvPr>
          <p:cNvSpPr>
            <a:spLocks noGrp="1"/>
          </p:cNvSpPr>
          <p:nvPr>
            <p:ph type="sldNum" sz="quarter" idx="12"/>
          </p:nvPr>
        </p:nvSpPr>
        <p:spPr/>
        <p:txBody>
          <a:bodyPr/>
          <a:lstStyle/>
          <a:p>
            <a:fld id="{ACCC07F7-BA70-42BD-AAD4-91DBE6443AA4}" type="slidenum">
              <a:rPr lang="en-US" smtClean="0"/>
              <a:t>‹#›</a:t>
            </a:fld>
            <a:endParaRPr lang="en-US"/>
          </a:p>
        </p:txBody>
      </p:sp>
    </p:spTree>
    <p:extLst>
      <p:ext uri="{BB962C8B-B14F-4D97-AF65-F5344CB8AC3E}">
        <p14:creationId xmlns:p14="http://schemas.microsoft.com/office/powerpoint/2010/main" val="36016367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E53E6B-AAA4-4E76-BFDE-90EF99171FA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DE20594-226B-4AA9-A63D-C23111A41FC3}"/>
              </a:ext>
            </a:extLst>
          </p:cNvPr>
          <p:cNvSpPr>
            <a:spLocks noGrp="1"/>
          </p:cNvSpPr>
          <p:nvPr>
            <p:ph type="dt" sz="half" idx="10"/>
          </p:nvPr>
        </p:nvSpPr>
        <p:spPr/>
        <p:txBody>
          <a:bodyPr/>
          <a:lstStyle/>
          <a:p>
            <a:fld id="{13332322-B4F1-4920-86F0-6848D1867C50}" type="datetimeFigureOut">
              <a:rPr lang="en-US" smtClean="0"/>
              <a:t>5/21/2019</a:t>
            </a:fld>
            <a:endParaRPr lang="en-US"/>
          </a:p>
        </p:txBody>
      </p:sp>
      <p:sp>
        <p:nvSpPr>
          <p:cNvPr id="4" name="Footer Placeholder 3">
            <a:extLst>
              <a:ext uri="{FF2B5EF4-FFF2-40B4-BE49-F238E27FC236}">
                <a16:creationId xmlns:a16="http://schemas.microsoft.com/office/drawing/2014/main" id="{7099D859-BCB3-486B-BA71-12292C2FD2B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9BAF5FD-6686-4D9D-B2AA-8C47034BF7EC}"/>
              </a:ext>
            </a:extLst>
          </p:cNvPr>
          <p:cNvSpPr>
            <a:spLocks noGrp="1"/>
          </p:cNvSpPr>
          <p:nvPr>
            <p:ph type="sldNum" sz="quarter" idx="12"/>
          </p:nvPr>
        </p:nvSpPr>
        <p:spPr/>
        <p:txBody>
          <a:bodyPr/>
          <a:lstStyle/>
          <a:p>
            <a:fld id="{ACCC07F7-BA70-42BD-AAD4-91DBE6443AA4}" type="slidenum">
              <a:rPr lang="en-US" smtClean="0"/>
              <a:t>‹#›</a:t>
            </a:fld>
            <a:endParaRPr lang="en-US"/>
          </a:p>
        </p:txBody>
      </p:sp>
    </p:spTree>
    <p:extLst>
      <p:ext uri="{BB962C8B-B14F-4D97-AF65-F5344CB8AC3E}">
        <p14:creationId xmlns:p14="http://schemas.microsoft.com/office/powerpoint/2010/main" val="12847354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955934B-BC14-44D3-B198-25CF0E24AB00}"/>
              </a:ext>
            </a:extLst>
          </p:cNvPr>
          <p:cNvSpPr>
            <a:spLocks noGrp="1"/>
          </p:cNvSpPr>
          <p:nvPr>
            <p:ph type="dt" sz="half" idx="10"/>
          </p:nvPr>
        </p:nvSpPr>
        <p:spPr/>
        <p:txBody>
          <a:bodyPr/>
          <a:lstStyle/>
          <a:p>
            <a:fld id="{13332322-B4F1-4920-86F0-6848D1867C50}" type="datetimeFigureOut">
              <a:rPr lang="en-US" smtClean="0"/>
              <a:t>5/21/2019</a:t>
            </a:fld>
            <a:endParaRPr lang="en-US"/>
          </a:p>
        </p:txBody>
      </p:sp>
      <p:sp>
        <p:nvSpPr>
          <p:cNvPr id="3" name="Footer Placeholder 2">
            <a:extLst>
              <a:ext uri="{FF2B5EF4-FFF2-40B4-BE49-F238E27FC236}">
                <a16:creationId xmlns:a16="http://schemas.microsoft.com/office/drawing/2014/main" id="{12B44752-1AE3-4B28-99D9-926165B1A8C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DC2BCB7-9F86-4674-9A2A-FCF6AEDFC446}"/>
              </a:ext>
            </a:extLst>
          </p:cNvPr>
          <p:cNvSpPr>
            <a:spLocks noGrp="1"/>
          </p:cNvSpPr>
          <p:nvPr>
            <p:ph type="sldNum" sz="quarter" idx="12"/>
          </p:nvPr>
        </p:nvSpPr>
        <p:spPr/>
        <p:txBody>
          <a:bodyPr/>
          <a:lstStyle/>
          <a:p>
            <a:fld id="{ACCC07F7-BA70-42BD-AAD4-91DBE6443AA4}" type="slidenum">
              <a:rPr lang="en-US" smtClean="0"/>
              <a:t>‹#›</a:t>
            </a:fld>
            <a:endParaRPr lang="en-US"/>
          </a:p>
        </p:txBody>
      </p:sp>
    </p:spTree>
    <p:extLst>
      <p:ext uri="{BB962C8B-B14F-4D97-AF65-F5344CB8AC3E}">
        <p14:creationId xmlns:p14="http://schemas.microsoft.com/office/powerpoint/2010/main" val="2521850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1B177-110F-4333-A432-7375C26792B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2664E7F-80A0-4424-96A7-E65DE3E0146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7A13DE3-850C-4829-89F8-A60FC913AE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D5D22D1-6C80-49B7-9836-7D9850E3FE5C}"/>
              </a:ext>
            </a:extLst>
          </p:cNvPr>
          <p:cNvSpPr>
            <a:spLocks noGrp="1"/>
          </p:cNvSpPr>
          <p:nvPr>
            <p:ph type="dt" sz="half" idx="10"/>
          </p:nvPr>
        </p:nvSpPr>
        <p:spPr/>
        <p:txBody>
          <a:bodyPr/>
          <a:lstStyle/>
          <a:p>
            <a:fld id="{13332322-B4F1-4920-86F0-6848D1867C50}" type="datetimeFigureOut">
              <a:rPr lang="en-US" smtClean="0"/>
              <a:t>5/21/2019</a:t>
            </a:fld>
            <a:endParaRPr lang="en-US"/>
          </a:p>
        </p:txBody>
      </p:sp>
      <p:sp>
        <p:nvSpPr>
          <p:cNvPr id="6" name="Footer Placeholder 5">
            <a:extLst>
              <a:ext uri="{FF2B5EF4-FFF2-40B4-BE49-F238E27FC236}">
                <a16:creationId xmlns:a16="http://schemas.microsoft.com/office/drawing/2014/main" id="{6155E2C9-A296-4EBB-A130-4E986D0A87A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FDB2A32-D74C-47AA-94E2-06841E141D7A}"/>
              </a:ext>
            </a:extLst>
          </p:cNvPr>
          <p:cNvSpPr>
            <a:spLocks noGrp="1"/>
          </p:cNvSpPr>
          <p:nvPr>
            <p:ph type="sldNum" sz="quarter" idx="12"/>
          </p:nvPr>
        </p:nvSpPr>
        <p:spPr/>
        <p:txBody>
          <a:bodyPr/>
          <a:lstStyle/>
          <a:p>
            <a:fld id="{ACCC07F7-BA70-42BD-AAD4-91DBE6443AA4}" type="slidenum">
              <a:rPr lang="en-US" smtClean="0"/>
              <a:t>‹#›</a:t>
            </a:fld>
            <a:endParaRPr lang="en-US"/>
          </a:p>
        </p:txBody>
      </p:sp>
    </p:spTree>
    <p:extLst>
      <p:ext uri="{BB962C8B-B14F-4D97-AF65-F5344CB8AC3E}">
        <p14:creationId xmlns:p14="http://schemas.microsoft.com/office/powerpoint/2010/main" val="37027768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0ABAA-F4BA-4293-B098-581A67ADD87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74872CC-26B7-44B2-97F7-34C12F2A460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7CDAAA7-F58F-4544-BC17-89857368E4D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DC073BE-E0D2-4B7D-B60F-DB63892187CF}"/>
              </a:ext>
            </a:extLst>
          </p:cNvPr>
          <p:cNvSpPr>
            <a:spLocks noGrp="1"/>
          </p:cNvSpPr>
          <p:nvPr>
            <p:ph type="dt" sz="half" idx="10"/>
          </p:nvPr>
        </p:nvSpPr>
        <p:spPr/>
        <p:txBody>
          <a:bodyPr/>
          <a:lstStyle/>
          <a:p>
            <a:fld id="{13332322-B4F1-4920-86F0-6848D1867C50}" type="datetimeFigureOut">
              <a:rPr lang="en-US" smtClean="0"/>
              <a:t>5/21/2019</a:t>
            </a:fld>
            <a:endParaRPr lang="en-US"/>
          </a:p>
        </p:txBody>
      </p:sp>
      <p:sp>
        <p:nvSpPr>
          <p:cNvPr id="6" name="Footer Placeholder 5">
            <a:extLst>
              <a:ext uri="{FF2B5EF4-FFF2-40B4-BE49-F238E27FC236}">
                <a16:creationId xmlns:a16="http://schemas.microsoft.com/office/drawing/2014/main" id="{C9558DB7-0E35-4C3C-9808-00D1B1DE27D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03355FB-B9F9-4011-A952-AE38CEB6D343}"/>
              </a:ext>
            </a:extLst>
          </p:cNvPr>
          <p:cNvSpPr>
            <a:spLocks noGrp="1"/>
          </p:cNvSpPr>
          <p:nvPr>
            <p:ph type="sldNum" sz="quarter" idx="12"/>
          </p:nvPr>
        </p:nvSpPr>
        <p:spPr/>
        <p:txBody>
          <a:bodyPr/>
          <a:lstStyle/>
          <a:p>
            <a:fld id="{ACCC07F7-BA70-42BD-AAD4-91DBE6443AA4}" type="slidenum">
              <a:rPr lang="en-US" smtClean="0"/>
              <a:t>‹#›</a:t>
            </a:fld>
            <a:endParaRPr lang="en-US"/>
          </a:p>
        </p:txBody>
      </p:sp>
    </p:spTree>
    <p:extLst>
      <p:ext uri="{BB962C8B-B14F-4D97-AF65-F5344CB8AC3E}">
        <p14:creationId xmlns:p14="http://schemas.microsoft.com/office/powerpoint/2010/main" val="28556267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D232FD2-0AC7-477E-8D88-29C37E98A4F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7D885D4-776B-43B2-A2F1-8106DF0B9AE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D5940C1-5160-445D-8C66-DFCA773BC42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332322-B4F1-4920-86F0-6848D1867C50}" type="datetimeFigureOut">
              <a:rPr lang="en-US" smtClean="0"/>
              <a:t>5/21/2019</a:t>
            </a:fld>
            <a:endParaRPr lang="en-US"/>
          </a:p>
        </p:txBody>
      </p:sp>
      <p:sp>
        <p:nvSpPr>
          <p:cNvPr id="5" name="Footer Placeholder 4">
            <a:extLst>
              <a:ext uri="{FF2B5EF4-FFF2-40B4-BE49-F238E27FC236}">
                <a16:creationId xmlns:a16="http://schemas.microsoft.com/office/drawing/2014/main" id="{9429306E-FB9A-404F-9CE9-C4E1921A3FB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F0ACF76-52DC-40E3-9B80-DD27F89FB45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CC07F7-BA70-42BD-AAD4-91DBE6443AA4}" type="slidenum">
              <a:rPr lang="en-US" smtClean="0"/>
              <a:t>‹#›</a:t>
            </a:fld>
            <a:endParaRPr lang="en-US"/>
          </a:p>
        </p:txBody>
      </p:sp>
    </p:spTree>
    <p:extLst>
      <p:ext uri="{BB962C8B-B14F-4D97-AF65-F5344CB8AC3E}">
        <p14:creationId xmlns:p14="http://schemas.microsoft.com/office/powerpoint/2010/main" val="4318779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2285" y="179295"/>
            <a:ext cx="11228438" cy="4727001"/>
          </a:xfrm>
          <a:solidFill>
            <a:srgbClr val="FFFFCC"/>
          </a:solidFill>
        </p:spPr>
        <p:txBody>
          <a:bodyPr>
            <a:noAutofit/>
          </a:bodyPr>
          <a:lstStyle/>
          <a:p>
            <a:r>
              <a:rPr lang="en-US" b="1" dirty="0">
                <a:solidFill>
                  <a:srgbClr val="0070C0"/>
                </a:solidFill>
                <a:latin typeface="Arial" panose="020B0604020202020204" pitchFamily="34" charset="0"/>
                <a:cs typeface="Arial" panose="020B0604020202020204" pitchFamily="34" charset="0"/>
              </a:rPr>
              <a:t>Discipleship: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An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Introduction to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Systematic Theology and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Apologetics</a:t>
            </a:r>
          </a:p>
        </p:txBody>
      </p:sp>
      <p:sp>
        <p:nvSpPr>
          <p:cNvPr id="5" name="Subtitle 4"/>
          <p:cNvSpPr>
            <a:spLocks noGrp="1"/>
          </p:cNvSpPr>
          <p:nvPr>
            <p:ph type="subTitle" idx="1"/>
          </p:nvPr>
        </p:nvSpPr>
        <p:spPr>
          <a:xfrm>
            <a:off x="481781" y="5103760"/>
            <a:ext cx="11228438" cy="1655762"/>
          </a:xfrm>
          <a:solidFill>
            <a:srgbClr val="FFFFCC"/>
          </a:solidFill>
        </p:spPr>
        <p:txBody>
          <a:bodyPr>
            <a:normAutofit/>
          </a:bodyPr>
          <a:lstStyle/>
          <a:p>
            <a:r>
              <a:rPr lang="en-US" sz="3600" dirty="0"/>
              <a:t> </a:t>
            </a:r>
            <a:r>
              <a:rPr lang="en-US" sz="3600" b="1" dirty="0">
                <a:latin typeface="Arial" panose="020B0604020202020204" pitchFamily="34" charset="0"/>
                <a:cs typeface="Arial" panose="020B0604020202020204" pitchFamily="34" charset="0"/>
              </a:rPr>
              <a:t>Protestant Reformation Doctrines of Salvation</a:t>
            </a:r>
          </a:p>
          <a:p>
            <a:r>
              <a:rPr lang="en-US" sz="2800" b="1" dirty="0">
                <a:solidFill>
                  <a:srgbClr val="0070C0"/>
                </a:solidFill>
                <a:latin typeface="Arial" panose="020B0604020202020204" pitchFamily="34" charset="0"/>
                <a:cs typeface="Arial" panose="020B0604020202020204" pitchFamily="34" charset="0"/>
              </a:rPr>
              <a:t>The Heights Church May 12, 2019</a:t>
            </a:r>
          </a:p>
        </p:txBody>
      </p:sp>
    </p:spTree>
    <p:extLst>
      <p:ext uri="{BB962C8B-B14F-4D97-AF65-F5344CB8AC3E}">
        <p14:creationId xmlns:p14="http://schemas.microsoft.com/office/powerpoint/2010/main" val="30426418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6" y="96672"/>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Atonement – Christ’s suffering for the Elect (Passive Obedience)</a:t>
            </a:r>
            <a:endParaRPr lang="en-US" sz="2800" b="1" dirty="0">
              <a:cs typeface="Arial" panose="020B0604020202020204" pitchFamily="34" charset="0"/>
            </a:endParaRPr>
          </a:p>
        </p:txBody>
      </p:sp>
      <p:sp>
        <p:nvSpPr>
          <p:cNvPr id="9" name="Content Placeholder 8"/>
          <p:cNvSpPr>
            <a:spLocks noGrp="1"/>
          </p:cNvSpPr>
          <p:nvPr>
            <p:ph idx="1"/>
          </p:nvPr>
        </p:nvSpPr>
        <p:spPr>
          <a:xfrm>
            <a:off x="196645" y="932986"/>
            <a:ext cx="11818373" cy="5925014"/>
          </a:xfrm>
          <a:solidFill>
            <a:srgbClr val="FFFFCC"/>
          </a:solidFill>
        </p:spPr>
        <p:txBody>
          <a:bodyPr>
            <a:normAutofit/>
          </a:bodyPr>
          <a:lstStyle/>
          <a:p>
            <a:pPr marL="514350" indent="-514350">
              <a:lnSpc>
                <a:spcPct val="150000"/>
              </a:lnSpc>
              <a:buFont typeface="+mj-lt"/>
              <a:buAutoNum type="arabicPeriod" startAt="4"/>
            </a:pPr>
            <a:r>
              <a:rPr lang="en-US" dirty="0">
                <a:latin typeface="Arial" panose="020B0604020202020204" pitchFamily="34" charset="0"/>
                <a:cs typeface="Arial" panose="020B0604020202020204" pitchFamily="34" charset="0"/>
              </a:rPr>
              <a:t>Bearing the Wrath of God</a:t>
            </a:r>
          </a:p>
          <a:p>
            <a:pPr marL="0" indent="0">
              <a:lnSpc>
                <a:spcPct val="150000"/>
              </a:lnSpc>
              <a:buNone/>
            </a:pPr>
            <a:r>
              <a:rPr lang="en-US" dirty="0">
                <a:solidFill>
                  <a:srgbClr val="0070C0"/>
                </a:solidFill>
                <a:latin typeface="Arial" panose="020B0604020202020204" pitchFamily="34" charset="0"/>
                <a:cs typeface="Arial" panose="020B0604020202020204" pitchFamily="34" charset="0"/>
              </a:rPr>
              <a:t>Definition: Propitiate means to conciliate (an offended power); to appease</a:t>
            </a:r>
          </a:p>
          <a:p>
            <a:pPr marL="0" indent="0">
              <a:lnSpc>
                <a:spcPct val="150000"/>
              </a:lnSpc>
              <a:buNone/>
            </a:pPr>
            <a:r>
              <a:rPr lang="en-US" dirty="0">
                <a:solidFill>
                  <a:srgbClr val="0070C0"/>
                </a:solidFill>
                <a:latin typeface="Arial" panose="020B0604020202020204" pitchFamily="34" charset="0"/>
                <a:cs typeface="Arial" panose="020B0604020202020204" pitchFamily="34" charset="0"/>
              </a:rPr>
              <a:t>Wayne Grudem defines it as “sacrifice that bears God’s wrath to the end  and in so doing changes God’s wrath toward us into favor.</a:t>
            </a:r>
          </a:p>
          <a:p>
            <a:pPr marL="0" indent="0">
              <a:buNone/>
            </a:pPr>
            <a:endParaRPr lang="en-US" dirty="0">
              <a:solidFill>
                <a:srgbClr val="0070C0"/>
              </a:solidFill>
              <a:latin typeface="Arial" panose="020B0604020202020204" pitchFamily="34" charset="0"/>
              <a:cs typeface="Arial" panose="020B0604020202020204" pitchFamily="34" charset="0"/>
            </a:endParaRPr>
          </a:p>
        </p:txBody>
      </p:sp>
      <p:sp>
        <p:nvSpPr>
          <p:cNvPr id="2" name="Rectangle 1"/>
          <p:cNvSpPr/>
          <p:nvPr/>
        </p:nvSpPr>
        <p:spPr>
          <a:xfrm>
            <a:off x="2434656" y="5909861"/>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3733443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96672"/>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Atonement – Christ’s suffering for the Elect (Passive Obedience)</a:t>
            </a:r>
            <a:endParaRPr lang="en-US" sz="2800" b="1" dirty="0">
              <a:cs typeface="Arial" panose="020B0604020202020204" pitchFamily="34" charset="0"/>
            </a:endParaRPr>
          </a:p>
        </p:txBody>
      </p:sp>
      <p:sp>
        <p:nvSpPr>
          <p:cNvPr id="9" name="Content Placeholder 8"/>
          <p:cNvSpPr>
            <a:spLocks noGrp="1"/>
          </p:cNvSpPr>
          <p:nvPr>
            <p:ph idx="1"/>
          </p:nvPr>
        </p:nvSpPr>
        <p:spPr>
          <a:xfrm>
            <a:off x="196645" y="932986"/>
            <a:ext cx="11818373" cy="5925014"/>
          </a:xfrm>
          <a:solidFill>
            <a:srgbClr val="FFFFCC"/>
          </a:solidFill>
        </p:spPr>
        <p:txBody>
          <a:bodyPr>
            <a:normAutofit lnSpcReduction="10000"/>
          </a:bodyPr>
          <a:lstStyle/>
          <a:p>
            <a:pPr marL="0" indent="0">
              <a:lnSpc>
                <a:spcPct val="150000"/>
              </a:lnSpc>
              <a:buNone/>
            </a:pPr>
            <a:r>
              <a:rPr lang="en-US" dirty="0"/>
              <a:t>Therefore he had to be made like his brothers in every respect, so that he might become a merciful and faithful high priest in the service of God, to make </a:t>
            </a:r>
            <a:r>
              <a:rPr lang="en-US" dirty="0">
                <a:solidFill>
                  <a:srgbClr val="FF0000"/>
                </a:solidFill>
              </a:rPr>
              <a:t>propitiation </a:t>
            </a:r>
            <a:r>
              <a:rPr lang="en-US" dirty="0"/>
              <a:t>for the sins of the people. (Hebrews 2:17)</a:t>
            </a:r>
          </a:p>
          <a:p>
            <a:pPr marL="0" indent="0">
              <a:lnSpc>
                <a:spcPct val="150000"/>
              </a:lnSpc>
              <a:buNone/>
            </a:pPr>
            <a:r>
              <a:rPr lang="en-US" dirty="0"/>
              <a:t>My little children, I am writing these things to you so that you may not sin. But if anyone does sin, we have an advocate with the Father, Jesus Christ the righteous. He is the </a:t>
            </a:r>
            <a:r>
              <a:rPr lang="en-US" dirty="0">
                <a:solidFill>
                  <a:srgbClr val="FF0000"/>
                </a:solidFill>
              </a:rPr>
              <a:t>propitiation</a:t>
            </a:r>
            <a:r>
              <a:rPr lang="en-US" dirty="0"/>
              <a:t> for our sins, and not for ours only but also for the sins of the whole world. (1 John 2:1 – 2)</a:t>
            </a:r>
          </a:p>
          <a:p>
            <a:pPr marL="0" indent="0">
              <a:lnSpc>
                <a:spcPct val="150000"/>
              </a:lnSpc>
              <a:buNone/>
            </a:pPr>
            <a:r>
              <a:rPr lang="en-US" dirty="0"/>
              <a:t>In this is love, not that we have loved God but that he loved us and sent his Son to be the </a:t>
            </a:r>
            <a:r>
              <a:rPr lang="en-US" dirty="0">
                <a:solidFill>
                  <a:srgbClr val="FF0000"/>
                </a:solidFill>
              </a:rPr>
              <a:t>propitiation</a:t>
            </a:r>
            <a:r>
              <a:rPr lang="en-US" dirty="0"/>
              <a:t> for our sins. (1 John 4:10)</a:t>
            </a:r>
          </a:p>
          <a:p>
            <a:pPr marL="0" indent="0">
              <a:buNone/>
            </a:pPr>
            <a:endParaRPr lang="en-US" dirty="0">
              <a:solidFill>
                <a:srgbClr val="0070C0"/>
              </a:solidFill>
              <a:latin typeface="Arial" panose="020B0604020202020204" pitchFamily="34" charset="0"/>
              <a:cs typeface="Arial" panose="020B0604020202020204" pitchFamily="34" charset="0"/>
            </a:endParaRPr>
          </a:p>
        </p:txBody>
      </p:sp>
      <p:sp>
        <p:nvSpPr>
          <p:cNvPr id="2" name="Rectangle 1"/>
          <p:cNvSpPr/>
          <p:nvPr/>
        </p:nvSpPr>
        <p:spPr>
          <a:xfrm>
            <a:off x="2434656" y="5909861"/>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1079499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6" y="96672"/>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Atonement – Christ’s suffering for the Elect (Passive Obedience)</a:t>
            </a:r>
            <a:endParaRPr lang="en-US" sz="2800" b="1" dirty="0">
              <a:cs typeface="Arial" panose="020B0604020202020204" pitchFamily="34" charset="0"/>
            </a:endParaRPr>
          </a:p>
        </p:txBody>
      </p:sp>
      <p:sp>
        <p:nvSpPr>
          <p:cNvPr id="9" name="Content Placeholder 8"/>
          <p:cNvSpPr>
            <a:spLocks noGrp="1"/>
          </p:cNvSpPr>
          <p:nvPr>
            <p:ph idx="1"/>
          </p:nvPr>
        </p:nvSpPr>
        <p:spPr>
          <a:xfrm>
            <a:off x="196645" y="932986"/>
            <a:ext cx="11818373" cy="5925014"/>
          </a:xfrm>
          <a:solidFill>
            <a:srgbClr val="FFFFCC"/>
          </a:solidFill>
        </p:spPr>
        <p:txBody>
          <a:bodyPr>
            <a:normAutofit lnSpcReduction="10000"/>
          </a:bodyPr>
          <a:lstStyle/>
          <a:p>
            <a:pPr>
              <a:lnSpc>
                <a:spcPct val="150000"/>
              </a:lnSpc>
            </a:pPr>
            <a:r>
              <a:rPr lang="en-US" dirty="0">
                <a:solidFill>
                  <a:srgbClr val="0070C0"/>
                </a:solidFill>
                <a:latin typeface="Arial" panose="020B0604020202020204" pitchFamily="34" charset="0"/>
                <a:cs typeface="Arial" panose="020B0604020202020204" pitchFamily="34" charset="0"/>
              </a:rPr>
              <a:t>The heart of the atonement is the eternal, unchangeable requirement of God’s holiness and justice that demands sin must be paid for.</a:t>
            </a:r>
          </a:p>
          <a:p>
            <a:pPr>
              <a:lnSpc>
                <a:spcPct val="150000"/>
              </a:lnSpc>
            </a:pPr>
            <a:r>
              <a:rPr lang="en-US" dirty="0">
                <a:solidFill>
                  <a:srgbClr val="0070C0"/>
                </a:solidFill>
                <a:latin typeface="Arial" panose="020B0604020202020204" pitchFamily="34" charset="0"/>
                <a:cs typeface="Arial" panose="020B0604020202020204" pitchFamily="34" charset="0"/>
              </a:rPr>
              <a:t>However, before the atonement could be effective for the elect, it had to affect God’s relationship with the sinners he planned to redeem by quenching his wrath over the elect’s sins. </a:t>
            </a:r>
          </a:p>
          <a:p>
            <a:pPr>
              <a:lnSpc>
                <a:spcPct val="150000"/>
              </a:lnSpc>
            </a:pPr>
            <a:r>
              <a:rPr lang="en-US" dirty="0">
                <a:solidFill>
                  <a:srgbClr val="0070C0"/>
                </a:solidFill>
                <a:latin typeface="Arial" panose="020B0604020202020204" pitchFamily="34" charset="0"/>
                <a:cs typeface="Arial" panose="020B0604020202020204" pitchFamily="34" charset="0"/>
              </a:rPr>
              <a:t>Liberal theologians in particular have objected that Jesus bore the wrath of God for the elect’s sin because God is a God of love. It would be inconsistent for God to show wrath against the human beings he had created and for whom he was a loving Father.</a:t>
            </a:r>
          </a:p>
        </p:txBody>
      </p:sp>
      <p:sp>
        <p:nvSpPr>
          <p:cNvPr id="2" name="Rectangle 1"/>
          <p:cNvSpPr/>
          <p:nvPr/>
        </p:nvSpPr>
        <p:spPr>
          <a:xfrm>
            <a:off x="2434656" y="5909861"/>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9228842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86814" y="96672"/>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Atonement – Christ’s suffering for the Elect (Passive Obedience)</a:t>
            </a:r>
            <a:endParaRPr lang="en-US" sz="2800" b="1" dirty="0">
              <a:cs typeface="Arial" panose="020B0604020202020204" pitchFamily="34" charset="0"/>
            </a:endParaRPr>
          </a:p>
        </p:txBody>
      </p:sp>
      <p:sp>
        <p:nvSpPr>
          <p:cNvPr id="9" name="Content Placeholder 8"/>
          <p:cNvSpPr>
            <a:spLocks noGrp="1"/>
          </p:cNvSpPr>
          <p:nvPr>
            <p:ph idx="1"/>
          </p:nvPr>
        </p:nvSpPr>
        <p:spPr>
          <a:xfrm>
            <a:off x="186813" y="932986"/>
            <a:ext cx="11818373" cy="5925014"/>
          </a:xfrm>
          <a:solidFill>
            <a:srgbClr val="FFFFCC"/>
          </a:solidFill>
        </p:spPr>
        <p:txBody>
          <a:bodyPr>
            <a:normAutofit lnSpcReduction="10000"/>
          </a:bodyPr>
          <a:lstStyle/>
          <a:p>
            <a:pPr>
              <a:lnSpc>
                <a:spcPct val="150000"/>
              </a:lnSpc>
            </a:pPr>
            <a:r>
              <a:rPr lang="en-US" dirty="0">
                <a:solidFill>
                  <a:srgbClr val="0070C0"/>
                </a:solidFill>
                <a:latin typeface="Arial" panose="020B0604020202020204" pitchFamily="34" charset="0"/>
                <a:cs typeface="Arial" panose="020B0604020202020204" pitchFamily="34" charset="0"/>
              </a:rPr>
              <a:t>The denial went so far that the RSV translated Romans 3:25 as: </a:t>
            </a:r>
            <a:r>
              <a:rPr lang="en-US" dirty="0"/>
              <a:t>whom God put forward as an </a:t>
            </a:r>
            <a:r>
              <a:rPr lang="en-US" dirty="0">
                <a:solidFill>
                  <a:srgbClr val="FF0000"/>
                </a:solidFill>
              </a:rPr>
              <a:t>expiation*</a:t>
            </a:r>
            <a:r>
              <a:rPr lang="en-US" dirty="0"/>
              <a:t> ( not propitiation) by his blood, to be received by faith. This was to show God’s righteousness, because in his divine forbearance he had passed over former sins.</a:t>
            </a:r>
          </a:p>
          <a:p>
            <a:pPr marL="0" indent="0">
              <a:lnSpc>
                <a:spcPct val="150000"/>
              </a:lnSpc>
              <a:buNone/>
            </a:pPr>
            <a:r>
              <a:rPr lang="en-US" dirty="0">
                <a:solidFill>
                  <a:srgbClr val="FF0000"/>
                </a:solidFill>
                <a:latin typeface="Arial" panose="020B0604020202020204" pitchFamily="34" charset="0"/>
                <a:cs typeface="Arial" panose="020B0604020202020204" pitchFamily="34" charset="0"/>
              </a:rPr>
              <a:t>*an action that cleanses from sin. It does not include the concept of appeasing God’s wrath. </a:t>
            </a:r>
          </a:p>
          <a:p>
            <a:pPr marL="0" indent="0">
              <a:lnSpc>
                <a:spcPct val="150000"/>
              </a:lnSpc>
              <a:buNone/>
            </a:pPr>
            <a:r>
              <a:rPr lang="en-US" dirty="0">
                <a:solidFill>
                  <a:srgbClr val="0070C0"/>
                </a:solidFill>
                <a:latin typeface="Arial" panose="020B0604020202020204" pitchFamily="34" charset="0"/>
                <a:cs typeface="Arial" panose="020B0604020202020204" pitchFamily="34" charset="0"/>
              </a:rPr>
              <a:t>Expiation is the </a:t>
            </a:r>
            <a:r>
              <a:rPr lang="en-US" dirty="0">
                <a:solidFill>
                  <a:srgbClr val="FF0000"/>
                </a:solidFill>
                <a:latin typeface="Arial" panose="020B0604020202020204" pitchFamily="34" charset="0"/>
                <a:cs typeface="Arial" panose="020B0604020202020204" pitchFamily="34" charset="0"/>
              </a:rPr>
              <a:t>act</a:t>
            </a:r>
            <a:r>
              <a:rPr lang="en-US" dirty="0">
                <a:solidFill>
                  <a:srgbClr val="0070C0"/>
                </a:solidFill>
                <a:latin typeface="Arial" panose="020B0604020202020204" pitchFamily="34" charset="0"/>
                <a:cs typeface="Arial" panose="020B0604020202020204" pitchFamily="34" charset="0"/>
              </a:rPr>
              <a:t> that results in the change of God’s disposition toward us. It is what Christ did on the cross, and the </a:t>
            </a:r>
            <a:r>
              <a:rPr lang="en-US" dirty="0">
                <a:solidFill>
                  <a:srgbClr val="FF0000"/>
                </a:solidFill>
                <a:latin typeface="Arial" panose="020B0604020202020204" pitchFamily="34" charset="0"/>
                <a:cs typeface="Arial" panose="020B0604020202020204" pitchFamily="34" charset="0"/>
              </a:rPr>
              <a:t>result</a:t>
            </a:r>
            <a:r>
              <a:rPr lang="en-US" dirty="0">
                <a:solidFill>
                  <a:srgbClr val="0070C0"/>
                </a:solidFill>
                <a:latin typeface="Arial" panose="020B0604020202020204" pitchFamily="34" charset="0"/>
                <a:cs typeface="Arial" panose="020B0604020202020204" pitchFamily="34" charset="0"/>
              </a:rPr>
              <a:t> of Christ’s work of expiation is propitiation—God’s anger is turned away.</a:t>
            </a:r>
            <a:endParaRPr lang="en-US" dirty="0">
              <a:solidFill>
                <a:srgbClr val="FF0000"/>
              </a:solidFill>
              <a:latin typeface="Arial" panose="020B0604020202020204" pitchFamily="34" charset="0"/>
              <a:cs typeface="Arial" panose="020B0604020202020204" pitchFamily="34" charset="0"/>
            </a:endParaRPr>
          </a:p>
        </p:txBody>
      </p:sp>
      <p:sp>
        <p:nvSpPr>
          <p:cNvPr id="2" name="Rectangle 1"/>
          <p:cNvSpPr/>
          <p:nvPr/>
        </p:nvSpPr>
        <p:spPr>
          <a:xfrm>
            <a:off x="2434656" y="5909861"/>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139041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Atonement – Historical Development:  Anselm (1033 – 1109)</a:t>
            </a:r>
            <a:endParaRPr lang="en-US" sz="2800" b="1" dirty="0">
              <a:cs typeface="Arial" panose="020B0604020202020204" pitchFamily="34" charset="0"/>
            </a:endParaRPr>
          </a:p>
        </p:txBody>
      </p:sp>
      <p:sp>
        <p:nvSpPr>
          <p:cNvPr id="9" name="Content Placeholder 8"/>
          <p:cNvSpPr>
            <a:spLocks noGrp="1"/>
          </p:cNvSpPr>
          <p:nvPr>
            <p:ph idx="1"/>
          </p:nvPr>
        </p:nvSpPr>
        <p:spPr>
          <a:xfrm>
            <a:off x="4023716" y="785502"/>
            <a:ext cx="7991301" cy="4091298"/>
          </a:xfrm>
          <a:solidFill>
            <a:srgbClr val="FFFFCC"/>
          </a:solidFill>
        </p:spPr>
        <p:txBody>
          <a:bodyPr>
            <a:normAutofit/>
          </a:bodyPr>
          <a:lstStyle/>
          <a:p>
            <a:r>
              <a:rPr lang="en-US" dirty="0">
                <a:solidFill>
                  <a:srgbClr val="0070C0"/>
                </a:solidFill>
                <a:latin typeface="Arial" panose="020B0604020202020204" pitchFamily="34" charset="0"/>
                <a:cs typeface="Arial" panose="020B0604020202020204" pitchFamily="34" charset="0"/>
              </a:rPr>
              <a:t>Archbishop of Canterbury 1093 – 1109</a:t>
            </a:r>
          </a:p>
          <a:p>
            <a:r>
              <a:rPr lang="en-US" dirty="0">
                <a:solidFill>
                  <a:srgbClr val="0070C0"/>
                </a:solidFill>
                <a:latin typeface="Arial" panose="020B0604020202020204" pitchFamily="34" charset="0"/>
                <a:cs typeface="Arial" panose="020B0604020202020204" pitchFamily="34" charset="0"/>
              </a:rPr>
              <a:t>Considered the Father of Scholasticism </a:t>
            </a:r>
          </a:p>
          <a:p>
            <a:pPr lvl="1"/>
            <a:r>
              <a:rPr lang="en-US" sz="2800" dirty="0">
                <a:latin typeface="Arial" panose="020B0604020202020204" pitchFamily="34" charset="0"/>
                <a:cs typeface="Arial" panose="020B0604020202020204" pitchFamily="34" charset="0"/>
              </a:rPr>
              <a:t>Process for establishing truth between differing points of view through reasoned arguments without the appeal to emotion.</a:t>
            </a:r>
          </a:p>
          <a:p>
            <a:r>
              <a:rPr lang="en-US" dirty="0">
                <a:solidFill>
                  <a:srgbClr val="0070C0"/>
                </a:solidFill>
                <a:latin typeface="Arial" panose="020B0604020202020204" pitchFamily="34" charset="0"/>
                <a:cs typeface="Arial" panose="020B0604020202020204" pitchFamily="34" charset="0"/>
              </a:rPr>
              <a:t>Famous for two break thru doctrinal ideas</a:t>
            </a:r>
          </a:p>
          <a:p>
            <a:pPr lvl="1"/>
            <a:r>
              <a:rPr lang="en-US" sz="2800" dirty="0">
                <a:latin typeface="Arial" panose="020B0604020202020204" pitchFamily="34" charset="0"/>
                <a:cs typeface="Arial" panose="020B0604020202020204" pitchFamily="34" charset="0"/>
              </a:rPr>
              <a:t>Ontological argument for the existence of God  in his 1078 work </a:t>
            </a:r>
            <a:r>
              <a:rPr lang="en-US" sz="2800" i="1" dirty="0" err="1">
                <a:latin typeface="Arial" panose="020B0604020202020204" pitchFamily="34" charset="0"/>
                <a:cs typeface="Arial" panose="020B0604020202020204" pitchFamily="34" charset="0"/>
              </a:rPr>
              <a:t>Proslogion</a:t>
            </a:r>
            <a:r>
              <a:rPr lang="en-US" sz="2800" dirty="0">
                <a:latin typeface="Arial" panose="020B0604020202020204" pitchFamily="34" charset="0"/>
                <a:cs typeface="Arial" panose="020B0604020202020204" pitchFamily="34" charset="0"/>
              </a:rPr>
              <a:t>.</a:t>
            </a:r>
          </a:p>
          <a:p>
            <a:pPr lvl="1"/>
            <a:r>
              <a:rPr lang="en-US" sz="2800" dirty="0">
                <a:latin typeface="Arial" panose="020B0604020202020204" pitchFamily="34" charset="0"/>
                <a:cs typeface="Arial" panose="020B0604020202020204" pitchFamily="34" charset="0"/>
              </a:rPr>
              <a:t>Satisfaction theory of the atonement</a:t>
            </a:r>
          </a:p>
          <a:p>
            <a:pPr marL="0" indent="0">
              <a:buNone/>
            </a:pPr>
            <a:endParaRPr lang="en-US" sz="3200" dirty="0"/>
          </a:p>
          <a:p>
            <a:pPr lvl="1"/>
            <a:endParaRPr lang="en-US" sz="2800" dirty="0">
              <a:solidFill>
                <a:srgbClr val="0070C0"/>
              </a:solidFill>
              <a:latin typeface="Arial" panose="020B0604020202020204" pitchFamily="34" charset="0"/>
              <a:cs typeface="Arial" panose="020B0604020202020204" pitchFamily="34" charset="0"/>
            </a:endParaRPr>
          </a:p>
        </p:txBody>
      </p:sp>
      <p:sp>
        <p:nvSpPr>
          <p:cNvPr id="2" name="Rectangle 1"/>
          <p:cNvSpPr/>
          <p:nvPr/>
        </p:nvSpPr>
        <p:spPr>
          <a:xfrm>
            <a:off x="2434656" y="5909861"/>
            <a:ext cx="7991302" cy="523220"/>
          </a:xfrm>
          <a:prstGeom prst="rect">
            <a:avLst/>
          </a:prstGeom>
        </p:spPr>
        <p:txBody>
          <a:bodyPr wrap="square">
            <a:spAutoFit/>
          </a:bodyPr>
          <a:lstStyle/>
          <a:p>
            <a:endParaRPr lang="en-US" sz="2800" dirty="0">
              <a:solidFill>
                <a:srgbClr val="0070C0"/>
              </a:solidFill>
            </a:endParaRPr>
          </a:p>
        </p:txBody>
      </p:sp>
      <p:pic>
        <p:nvPicPr>
          <p:cNvPr id="1028" name="Picture 4" descr="https://upload.wikimedia.org/wikipedia/commons/thumb/5/59/Anselm_of_Canterbury.jpg/220px-Anselm_of_Canterbury.jpg">
            <a:extLst>
              <a:ext uri="{FF2B5EF4-FFF2-40B4-BE49-F238E27FC236}">
                <a16:creationId xmlns:a16="http://schemas.microsoft.com/office/drawing/2014/main" id="{7D4346D4-B2D2-47A3-80BC-6666B28A204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6645" y="785502"/>
            <a:ext cx="3704056" cy="4091298"/>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288744C4-62B3-41D7-BAE3-D65D84AA3D0C}"/>
              </a:ext>
            </a:extLst>
          </p:cNvPr>
          <p:cNvSpPr txBox="1"/>
          <p:nvPr/>
        </p:nvSpPr>
        <p:spPr>
          <a:xfrm>
            <a:off x="196645" y="4876800"/>
            <a:ext cx="11818372" cy="1951496"/>
          </a:xfrm>
          <a:prstGeom prst="rect">
            <a:avLst/>
          </a:prstGeom>
          <a:solidFill>
            <a:srgbClr val="FFFFCC"/>
          </a:solidFill>
        </p:spPr>
        <p:txBody>
          <a:bodyPr wrap="square" rtlCol="0">
            <a:spAutoFit/>
          </a:bodyPr>
          <a:lstStyle/>
          <a:p>
            <a:pPr lvl="1">
              <a:lnSpc>
                <a:spcPct val="150000"/>
              </a:lnSpc>
            </a:pPr>
            <a:r>
              <a:rPr lang="en-US" sz="2800" dirty="0">
                <a:solidFill>
                  <a:srgbClr val="0070C0"/>
                </a:solidFill>
                <a:latin typeface="Arial" panose="020B0604020202020204" pitchFamily="34" charset="0"/>
                <a:cs typeface="Arial" panose="020B0604020202020204" pitchFamily="34" charset="0"/>
              </a:rPr>
              <a:t>“We should give thanks for whatever of the Christian faith we can understand with our minds; but when we come to something we don’t understand, we should bow our heads in reverent submission.”</a:t>
            </a:r>
          </a:p>
        </p:txBody>
      </p:sp>
    </p:spTree>
    <p:extLst>
      <p:ext uri="{BB962C8B-B14F-4D97-AF65-F5344CB8AC3E}">
        <p14:creationId xmlns:p14="http://schemas.microsoft.com/office/powerpoint/2010/main" val="14658225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Atonement – Historical Development </a:t>
            </a:r>
            <a:endParaRPr lang="en-US" sz="2800" b="1" dirty="0">
              <a:cs typeface="Arial" panose="020B0604020202020204" pitchFamily="34" charset="0"/>
            </a:endParaRPr>
          </a:p>
        </p:txBody>
      </p:sp>
      <p:sp>
        <p:nvSpPr>
          <p:cNvPr id="9" name="Content Placeholder 8"/>
          <p:cNvSpPr>
            <a:spLocks noGrp="1"/>
          </p:cNvSpPr>
          <p:nvPr>
            <p:ph idx="1"/>
          </p:nvPr>
        </p:nvSpPr>
        <p:spPr>
          <a:xfrm>
            <a:off x="196646" y="785502"/>
            <a:ext cx="11818372" cy="6072498"/>
          </a:xfrm>
          <a:solidFill>
            <a:srgbClr val="FFFFCC"/>
          </a:solidFill>
        </p:spPr>
        <p:txBody>
          <a:bodyPr>
            <a:noAutofit/>
          </a:bodyPr>
          <a:lstStyle/>
          <a:p>
            <a:r>
              <a:rPr lang="en-US" dirty="0">
                <a:solidFill>
                  <a:srgbClr val="0070C0"/>
                </a:solidFill>
                <a:latin typeface="Arial" panose="020B0604020202020204" pitchFamily="34" charset="0"/>
                <a:cs typeface="Arial" panose="020B0604020202020204" pitchFamily="34" charset="0"/>
              </a:rPr>
              <a:t>The Ransom Theory of the Atonement</a:t>
            </a:r>
            <a:endParaRPr lang="en-US" dirty="0">
              <a:solidFill>
                <a:srgbClr val="0070C0"/>
              </a:solidFill>
              <a:cs typeface="Arial" panose="020B0604020202020204" pitchFamily="34" charset="0"/>
            </a:endParaRPr>
          </a:p>
          <a:p>
            <a:pPr lvl="1">
              <a:lnSpc>
                <a:spcPct val="100000"/>
              </a:lnSpc>
            </a:pPr>
            <a:r>
              <a:rPr lang="en-US" sz="2800" dirty="0">
                <a:solidFill>
                  <a:srgbClr val="0070C0"/>
                </a:solidFill>
                <a:cs typeface="Arial" panose="020B0604020202020204" pitchFamily="34" charset="0"/>
              </a:rPr>
              <a:t>The ransom theory was the main view of atonement through the first thousand years of Christian history.</a:t>
            </a:r>
          </a:p>
          <a:p>
            <a:pPr lvl="1">
              <a:lnSpc>
                <a:spcPct val="100000"/>
              </a:lnSpc>
            </a:pPr>
            <a:r>
              <a:rPr lang="en-US" sz="2800" dirty="0">
                <a:solidFill>
                  <a:srgbClr val="0070C0"/>
                </a:solidFill>
                <a:cs typeface="Arial" panose="020B0604020202020204" pitchFamily="34" charset="0"/>
              </a:rPr>
              <a:t>The Ransom theory was based upon a mistaken interpretation of two NT passages.</a:t>
            </a:r>
            <a:endParaRPr lang="en-US" sz="2800" dirty="0">
              <a:cs typeface="Arial" panose="020B0604020202020204" pitchFamily="34" charset="0"/>
            </a:endParaRPr>
          </a:p>
          <a:p>
            <a:pPr marL="457200" lvl="1" indent="0">
              <a:lnSpc>
                <a:spcPct val="150000"/>
              </a:lnSpc>
              <a:buNone/>
            </a:pPr>
            <a:r>
              <a:rPr lang="en-US" sz="2800" dirty="0"/>
              <a:t>For even the Son of Man came not to be served but to serve, and to give his life as a </a:t>
            </a:r>
            <a:r>
              <a:rPr lang="en-US" sz="2800" dirty="0">
                <a:solidFill>
                  <a:srgbClr val="FF0000"/>
                </a:solidFill>
              </a:rPr>
              <a:t>ransom</a:t>
            </a:r>
            <a:r>
              <a:rPr lang="en-US" sz="2800" dirty="0"/>
              <a:t> for many. (Mark 10:45)</a:t>
            </a:r>
          </a:p>
          <a:p>
            <a:pPr marL="457200" lvl="1" indent="0">
              <a:lnSpc>
                <a:spcPct val="150000"/>
              </a:lnSpc>
              <a:buNone/>
            </a:pPr>
            <a:r>
              <a:rPr lang="en-US" sz="2800" dirty="0"/>
              <a:t>For there is one God, and there is one mediator between God and men, the man Christ Jesus, who gave himself as a </a:t>
            </a:r>
            <a:r>
              <a:rPr lang="en-US" sz="2800" dirty="0">
                <a:solidFill>
                  <a:srgbClr val="FF0000"/>
                </a:solidFill>
              </a:rPr>
              <a:t>ransom</a:t>
            </a:r>
            <a:r>
              <a:rPr lang="en-US" sz="2800" dirty="0"/>
              <a:t> for all, which is the testimony given at the proper time. (1 Timothy 2:5 - 6)</a:t>
            </a:r>
          </a:p>
        </p:txBody>
      </p:sp>
      <p:sp>
        <p:nvSpPr>
          <p:cNvPr id="2" name="Rectangle 1"/>
          <p:cNvSpPr/>
          <p:nvPr/>
        </p:nvSpPr>
        <p:spPr>
          <a:xfrm>
            <a:off x="2434656" y="5909861"/>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4353255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Atonement – Historical Development </a:t>
            </a:r>
            <a:endParaRPr lang="en-US" sz="2800" b="1" dirty="0">
              <a:cs typeface="Arial" panose="020B0604020202020204" pitchFamily="34" charset="0"/>
            </a:endParaRPr>
          </a:p>
        </p:txBody>
      </p:sp>
      <p:sp>
        <p:nvSpPr>
          <p:cNvPr id="9" name="Content Placeholder 8"/>
          <p:cNvSpPr>
            <a:spLocks noGrp="1"/>
          </p:cNvSpPr>
          <p:nvPr>
            <p:ph idx="1"/>
          </p:nvPr>
        </p:nvSpPr>
        <p:spPr>
          <a:xfrm>
            <a:off x="196646" y="785502"/>
            <a:ext cx="11818372" cy="5925014"/>
          </a:xfrm>
          <a:solidFill>
            <a:srgbClr val="FFFFCC"/>
          </a:solidFill>
        </p:spPr>
        <p:txBody>
          <a:bodyPr>
            <a:normAutofit fontScale="92500" lnSpcReduction="10000"/>
          </a:bodyPr>
          <a:lstStyle/>
          <a:p>
            <a:r>
              <a:rPr lang="en-US" dirty="0">
                <a:solidFill>
                  <a:srgbClr val="0070C0"/>
                </a:solidFill>
                <a:latin typeface="Arial" panose="020B0604020202020204" pitchFamily="34" charset="0"/>
                <a:cs typeface="Arial" panose="020B0604020202020204" pitchFamily="34" charset="0"/>
              </a:rPr>
              <a:t>The Ransom Theory of the Atonement</a:t>
            </a:r>
          </a:p>
          <a:p>
            <a:pPr lvl="1">
              <a:lnSpc>
                <a:spcPct val="150000"/>
              </a:lnSpc>
            </a:pPr>
            <a:r>
              <a:rPr lang="en-US" sz="2800" dirty="0">
                <a:solidFill>
                  <a:srgbClr val="0070C0"/>
                </a:solidFill>
                <a:latin typeface="Arial" panose="020B0604020202020204" pitchFamily="34" charset="0"/>
                <a:cs typeface="Arial" panose="020B0604020202020204" pitchFamily="34" charset="0"/>
              </a:rPr>
              <a:t>Adam and Eve sold humanity over to the Devil at the time of the Fall; </a:t>
            </a:r>
          </a:p>
          <a:p>
            <a:pPr lvl="1">
              <a:lnSpc>
                <a:spcPct val="150000"/>
              </a:lnSpc>
            </a:pPr>
            <a:r>
              <a:rPr lang="en-US" sz="2800" dirty="0">
                <a:solidFill>
                  <a:srgbClr val="0070C0"/>
                </a:solidFill>
                <a:latin typeface="Arial" panose="020B0604020202020204" pitchFamily="34" charset="0"/>
                <a:cs typeface="Arial" panose="020B0604020202020204" pitchFamily="34" charset="0"/>
              </a:rPr>
              <a:t>Hence, it required that God pay the Devil a ransom to free us from the Devil's clutches.</a:t>
            </a:r>
          </a:p>
          <a:p>
            <a:pPr lvl="1">
              <a:lnSpc>
                <a:spcPct val="150000"/>
              </a:lnSpc>
            </a:pPr>
            <a:r>
              <a:rPr lang="en-US" sz="2800" dirty="0">
                <a:solidFill>
                  <a:srgbClr val="0070C0"/>
                </a:solidFill>
                <a:latin typeface="Arial" panose="020B0604020202020204" pitchFamily="34" charset="0"/>
                <a:cs typeface="Arial" panose="020B0604020202020204" pitchFamily="34" charset="0"/>
              </a:rPr>
              <a:t> God, however, tricked the Devil into accepting Christ's death as a ransom, for the Devil did not realize that Christ could not be held in the bonds of death. </a:t>
            </a:r>
          </a:p>
          <a:p>
            <a:pPr lvl="1">
              <a:lnSpc>
                <a:spcPct val="150000"/>
              </a:lnSpc>
            </a:pPr>
            <a:r>
              <a:rPr lang="en-US" sz="2800" dirty="0">
                <a:solidFill>
                  <a:srgbClr val="0070C0"/>
                </a:solidFill>
                <a:latin typeface="Arial" panose="020B0604020202020204" pitchFamily="34" charset="0"/>
                <a:cs typeface="Arial" panose="020B0604020202020204" pitchFamily="34" charset="0"/>
              </a:rPr>
              <a:t>Once the Devil accepted Christ's death as a ransom, this theory concluded, justice was satisfied and God was able to free us from Satan's grip.</a:t>
            </a:r>
          </a:p>
          <a:p>
            <a:pPr lvl="1"/>
            <a:endParaRPr lang="en-US" sz="2800" dirty="0">
              <a:solidFill>
                <a:srgbClr val="0070C0"/>
              </a:solidFill>
              <a:latin typeface="Arial" panose="020B0604020202020204" pitchFamily="34" charset="0"/>
              <a:cs typeface="Arial" panose="020B0604020202020204" pitchFamily="34" charset="0"/>
            </a:endParaRPr>
          </a:p>
        </p:txBody>
      </p:sp>
      <p:sp>
        <p:nvSpPr>
          <p:cNvPr id="2" name="Rectangle 1"/>
          <p:cNvSpPr/>
          <p:nvPr/>
        </p:nvSpPr>
        <p:spPr>
          <a:xfrm>
            <a:off x="2434656" y="5909861"/>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5075773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Atonement – Historical Development </a:t>
            </a:r>
            <a:endParaRPr lang="en-US" sz="2800" b="1" dirty="0">
              <a:cs typeface="Arial" panose="020B0604020202020204" pitchFamily="34" charset="0"/>
            </a:endParaRPr>
          </a:p>
        </p:txBody>
      </p:sp>
      <p:sp>
        <p:nvSpPr>
          <p:cNvPr id="9" name="Content Placeholder 8"/>
          <p:cNvSpPr>
            <a:spLocks noGrp="1"/>
          </p:cNvSpPr>
          <p:nvPr>
            <p:ph idx="1"/>
          </p:nvPr>
        </p:nvSpPr>
        <p:spPr>
          <a:xfrm>
            <a:off x="196646" y="785502"/>
            <a:ext cx="11818372" cy="6072498"/>
          </a:xfrm>
          <a:solidFill>
            <a:srgbClr val="FFFFCC"/>
          </a:solidFill>
        </p:spPr>
        <p:txBody>
          <a:bodyPr>
            <a:noAutofit/>
          </a:bodyPr>
          <a:lstStyle/>
          <a:p>
            <a:pPr>
              <a:lnSpc>
                <a:spcPct val="150000"/>
              </a:lnSpc>
            </a:pPr>
            <a:r>
              <a:rPr lang="en-US" dirty="0">
                <a:solidFill>
                  <a:srgbClr val="0070C0"/>
                </a:solidFill>
                <a:cs typeface="Arial" panose="020B0604020202020204" pitchFamily="34" charset="0"/>
              </a:rPr>
              <a:t>Augustine explained it as, “The Redeemer came and the deceiver was overcome. What did our Redeemer do to our Captor? In payment for us He set the trap, His Cross, with His blood for bait. By shedding the blood of One who was not his debtor, he was forced to release his debtors.”</a:t>
            </a:r>
          </a:p>
        </p:txBody>
      </p:sp>
      <p:sp>
        <p:nvSpPr>
          <p:cNvPr id="2" name="Rectangle 1"/>
          <p:cNvSpPr/>
          <p:nvPr/>
        </p:nvSpPr>
        <p:spPr>
          <a:xfrm>
            <a:off x="2434656" y="5909861"/>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6887513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Atonement – Historical Development </a:t>
            </a:r>
            <a:endParaRPr lang="en-US" sz="2800" b="1" dirty="0">
              <a:cs typeface="Arial" panose="020B0604020202020204" pitchFamily="34" charset="0"/>
            </a:endParaRPr>
          </a:p>
        </p:txBody>
      </p:sp>
      <p:sp>
        <p:nvSpPr>
          <p:cNvPr id="9" name="Content Placeholder 8"/>
          <p:cNvSpPr>
            <a:spLocks noGrp="1"/>
          </p:cNvSpPr>
          <p:nvPr>
            <p:ph idx="1"/>
          </p:nvPr>
        </p:nvSpPr>
        <p:spPr>
          <a:xfrm>
            <a:off x="196646" y="785502"/>
            <a:ext cx="11818372" cy="6072498"/>
          </a:xfrm>
          <a:solidFill>
            <a:srgbClr val="FFFFCC"/>
          </a:solidFill>
        </p:spPr>
        <p:txBody>
          <a:bodyPr>
            <a:noAutofit/>
          </a:bodyPr>
          <a:lstStyle/>
          <a:p>
            <a:pPr>
              <a:lnSpc>
                <a:spcPct val="150000"/>
              </a:lnSpc>
            </a:pPr>
            <a:r>
              <a:rPr lang="en-US" dirty="0">
                <a:solidFill>
                  <a:srgbClr val="0070C0"/>
                </a:solidFill>
                <a:cs typeface="Arial" panose="020B0604020202020204" pitchFamily="34" charset="0"/>
              </a:rPr>
              <a:t>Pelagius said that a person's sins have "sold them to death," and not to the devil, and that these sins alienate them from God, until Jesus, dying, ransomed people from death.</a:t>
            </a:r>
            <a:r>
              <a:rPr lang="en-US" baseline="30000" dirty="0">
                <a:solidFill>
                  <a:srgbClr val="0070C0"/>
                </a:solidFill>
                <a:cs typeface="Arial" panose="020B0604020202020204" pitchFamily="34" charset="0"/>
              </a:rPr>
              <a:t>”</a:t>
            </a:r>
          </a:p>
          <a:p>
            <a:pPr>
              <a:lnSpc>
                <a:spcPct val="150000"/>
              </a:lnSpc>
            </a:pPr>
            <a:r>
              <a:rPr lang="en-US" dirty="0">
                <a:solidFill>
                  <a:srgbClr val="0070C0"/>
                </a:solidFill>
              </a:rPr>
              <a:t>The </a:t>
            </a:r>
            <a:r>
              <a:rPr lang="en-US" i="1" dirty="0">
                <a:solidFill>
                  <a:srgbClr val="0070C0"/>
                </a:solidFill>
              </a:rPr>
              <a:t>Catholic Encyclopedia </a:t>
            </a:r>
            <a:r>
              <a:rPr lang="en-US" dirty="0">
                <a:solidFill>
                  <a:srgbClr val="0070C0"/>
                </a:solidFill>
              </a:rPr>
              <a:t>calls the idea that God must pay the Devil a ransom “certainly startling, if not revolting.”</a:t>
            </a:r>
          </a:p>
          <a:p>
            <a:pPr>
              <a:lnSpc>
                <a:spcPct val="150000"/>
              </a:lnSpc>
            </a:pPr>
            <a:r>
              <a:rPr lang="en-US" dirty="0"/>
              <a:t>Note: Under the ransom view, not only was God a debtor but a deceiver as well, since God only pretended to pay the debt.</a:t>
            </a:r>
            <a:endParaRPr lang="en-US" dirty="0">
              <a:cs typeface="Arial" panose="020B0604020202020204" pitchFamily="34" charset="0"/>
            </a:endParaRPr>
          </a:p>
        </p:txBody>
      </p:sp>
      <p:sp>
        <p:nvSpPr>
          <p:cNvPr id="2" name="Rectangle 1"/>
          <p:cNvSpPr/>
          <p:nvPr/>
        </p:nvSpPr>
        <p:spPr>
          <a:xfrm>
            <a:off x="2434656" y="5909861"/>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6554820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Atonement – Historical Development </a:t>
            </a:r>
            <a:endParaRPr lang="en-US" sz="2800" b="1" dirty="0">
              <a:cs typeface="Arial" panose="020B0604020202020204" pitchFamily="34" charset="0"/>
            </a:endParaRPr>
          </a:p>
        </p:txBody>
      </p:sp>
      <p:sp>
        <p:nvSpPr>
          <p:cNvPr id="9" name="Content Placeholder 8"/>
          <p:cNvSpPr>
            <a:spLocks noGrp="1"/>
          </p:cNvSpPr>
          <p:nvPr>
            <p:ph idx="1"/>
          </p:nvPr>
        </p:nvSpPr>
        <p:spPr>
          <a:xfrm>
            <a:off x="196645" y="785502"/>
            <a:ext cx="11818372" cy="5949595"/>
          </a:xfrm>
          <a:solidFill>
            <a:srgbClr val="FFFFCC"/>
          </a:solidFill>
        </p:spPr>
        <p:txBody>
          <a:bodyPr>
            <a:noAutofit/>
          </a:bodyPr>
          <a:lstStyle/>
          <a:p>
            <a:pPr>
              <a:lnSpc>
                <a:spcPct val="150000"/>
              </a:lnSpc>
            </a:pPr>
            <a:r>
              <a:rPr lang="en-US" dirty="0">
                <a:solidFill>
                  <a:srgbClr val="0070C0"/>
                </a:solidFill>
                <a:cs typeface="Arial" panose="020B0604020202020204" pitchFamily="34" charset="0"/>
              </a:rPr>
              <a:t>The Satisfaction Theory of the Atonement</a:t>
            </a:r>
          </a:p>
          <a:p>
            <a:pPr>
              <a:lnSpc>
                <a:spcPct val="150000"/>
              </a:lnSpc>
            </a:pPr>
            <a:r>
              <a:rPr lang="en-US" dirty="0"/>
              <a:t>The theory draws primarily from the works of Anselm. It’s basic idea has been traditionally taught in the Roman Catholic, Lutheran, and Reformed traditions of Western Christianity. </a:t>
            </a:r>
          </a:p>
          <a:p>
            <a:pPr>
              <a:lnSpc>
                <a:spcPct val="150000"/>
              </a:lnSpc>
            </a:pPr>
            <a:r>
              <a:rPr lang="en-US" dirty="0">
                <a:solidFill>
                  <a:srgbClr val="0070C0"/>
                </a:solidFill>
              </a:rPr>
              <a:t>Anselm first articulated the satisfaction view in his </a:t>
            </a:r>
            <a:r>
              <a:rPr lang="en-US" i="1" dirty="0">
                <a:solidFill>
                  <a:srgbClr val="0070C0"/>
                </a:solidFill>
              </a:rPr>
              <a:t>Cur Deus Homo? </a:t>
            </a:r>
            <a:r>
              <a:rPr lang="en-US" dirty="0"/>
              <a:t>(Why a God Man? written 1094 – 1098)</a:t>
            </a:r>
          </a:p>
          <a:p>
            <a:pPr lvl="1">
              <a:lnSpc>
                <a:spcPct val="150000"/>
              </a:lnSpc>
            </a:pPr>
            <a:r>
              <a:rPr lang="en-US" sz="2800" dirty="0"/>
              <a:t>Why should the Son of God have to become a human to pay a ransom? </a:t>
            </a:r>
          </a:p>
          <a:p>
            <a:pPr lvl="1">
              <a:lnSpc>
                <a:spcPct val="150000"/>
              </a:lnSpc>
            </a:pPr>
            <a:r>
              <a:rPr lang="en-US" sz="2800" dirty="0"/>
              <a:t>Why should God owe anything at all to Satan?</a:t>
            </a:r>
            <a:endParaRPr lang="en-US" sz="2800" dirty="0">
              <a:cs typeface="Arial" panose="020B0604020202020204" pitchFamily="34" charset="0"/>
            </a:endParaRPr>
          </a:p>
        </p:txBody>
      </p:sp>
      <p:sp>
        <p:nvSpPr>
          <p:cNvPr id="2" name="Rectangle 1"/>
          <p:cNvSpPr/>
          <p:nvPr/>
        </p:nvSpPr>
        <p:spPr>
          <a:xfrm>
            <a:off x="2434656" y="5909861"/>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0172045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1233996"/>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Atonement – What Did Jesus Do for the Elect in the Atonement?</a:t>
            </a:r>
            <a:br>
              <a:rPr lang="en-US" sz="2800" b="1" dirty="0">
                <a:latin typeface="Arial" panose="020B0604020202020204" pitchFamily="34" charset="0"/>
                <a:cs typeface="Arial" panose="020B0604020202020204" pitchFamily="34" charset="0"/>
              </a:rPr>
            </a:br>
            <a:r>
              <a:rPr lang="en-US" sz="2800" b="1" dirty="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(Review)</a:t>
            </a:r>
            <a:endParaRPr lang="en-US" sz="2800" dirty="0">
              <a:cs typeface="Arial" panose="020B0604020202020204" pitchFamily="34" charset="0"/>
            </a:endParaRPr>
          </a:p>
        </p:txBody>
      </p:sp>
      <p:sp>
        <p:nvSpPr>
          <p:cNvPr id="9" name="Content Placeholder 8"/>
          <p:cNvSpPr>
            <a:spLocks noGrp="1"/>
          </p:cNvSpPr>
          <p:nvPr>
            <p:ph idx="1"/>
          </p:nvPr>
        </p:nvSpPr>
        <p:spPr>
          <a:xfrm>
            <a:off x="196645" y="1430587"/>
            <a:ext cx="11818373" cy="4881437"/>
          </a:xfrm>
          <a:solidFill>
            <a:srgbClr val="FFFFCC"/>
          </a:solidFill>
        </p:spPr>
        <p:txBody>
          <a:bodyPr>
            <a:normAutofit/>
          </a:bodyPr>
          <a:lstStyle/>
          <a:p>
            <a:pPr marL="971550" lvl="1" indent="-514350">
              <a:lnSpc>
                <a:spcPct val="150000"/>
              </a:lnSpc>
              <a:buFont typeface="+mj-lt"/>
              <a:buAutoNum type="arabicPeriod"/>
            </a:pPr>
            <a:r>
              <a:rPr lang="en-US" sz="2800" dirty="0">
                <a:solidFill>
                  <a:srgbClr val="0070C0"/>
                </a:solidFill>
                <a:latin typeface="Arial" panose="020B0604020202020204" pitchFamily="34" charset="0"/>
                <a:cs typeface="Arial" panose="020B0604020202020204" pitchFamily="34" charset="0"/>
              </a:rPr>
              <a:t>Jesus perfectly </a:t>
            </a:r>
            <a:r>
              <a:rPr lang="en-US" sz="2800" dirty="0">
                <a:solidFill>
                  <a:srgbClr val="FF0000"/>
                </a:solidFill>
                <a:latin typeface="Arial" panose="020B0604020202020204" pitchFamily="34" charset="0"/>
                <a:cs typeface="Arial" panose="020B0604020202020204" pitchFamily="34" charset="0"/>
              </a:rPr>
              <a:t>obeyed</a:t>
            </a:r>
            <a:r>
              <a:rPr lang="en-US" sz="2800" dirty="0">
                <a:solidFill>
                  <a:srgbClr val="0070C0"/>
                </a:solidFill>
                <a:latin typeface="Arial" panose="020B0604020202020204" pitchFamily="34" charset="0"/>
                <a:cs typeface="Arial" panose="020B0604020202020204" pitchFamily="34" charset="0"/>
              </a:rPr>
              <a:t> all the requirements of the Law in the elect’s place and was perfectly </a:t>
            </a:r>
            <a:r>
              <a:rPr lang="en-US" sz="2800" dirty="0">
                <a:solidFill>
                  <a:srgbClr val="FF0000"/>
                </a:solidFill>
                <a:latin typeface="Arial" panose="020B0604020202020204" pitchFamily="34" charset="0"/>
                <a:cs typeface="Arial" panose="020B0604020202020204" pitchFamily="34" charset="0"/>
              </a:rPr>
              <a:t>obedient</a:t>
            </a:r>
            <a:r>
              <a:rPr lang="en-US" sz="2800" dirty="0">
                <a:solidFill>
                  <a:srgbClr val="0070C0"/>
                </a:solidFill>
                <a:latin typeface="Arial" panose="020B0604020202020204" pitchFamily="34" charset="0"/>
                <a:cs typeface="Arial" panose="020B0604020202020204" pitchFamily="34" charset="0"/>
              </a:rPr>
              <a:t> to the will of God as the elect’s representative. (</a:t>
            </a:r>
            <a:r>
              <a:rPr lang="en-US" sz="2800" dirty="0">
                <a:solidFill>
                  <a:srgbClr val="FF0000"/>
                </a:solidFill>
                <a:latin typeface="Arial" panose="020B0604020202020204" pitchFamily="34" charset="0"/>
                <a:cs typeface="Arial" panose="020B0604020202020204" pitchFamily="34" charset="0"/>
              </a:rPr>
              <a:t>Active Obedience</a:t>
            </a:r>
            <a:r>
              <a:rPr lang="en-US" sz="2800" dirty="0">
                <a:solidFill>
                  <a:srgbClr val="0070C0"/>
                </a:solidFill>
                <a:latin typeface="Arial" panose="020B0604020202020204" pitchFamily="34" charset="0"/>
                <a:cs typeface="Arial" panose="020B0604020202020204" pitchFamily="34" charset="0"/>
              </a:rPr>
              <a:t>)</a:t>
            </a:r>
          </a:p>
          <a:p>
            <a:pPr marL="971550" lvl="1" indent="-514350">
              <a:lnSpc>
                <a:spcPct val="150000"/>
              </a:lnSpc>
              <a:buFont typeface="+mj-lt"/>
              <a:buAutoNum type="arabicPeriod"/>
            </a:pPr>
            <a:r>
              <a:rPr lang="en-US" sz="2800" dirty="0">
                <a:solidFill>
                  <a:srgbClr val="0070C0"/>
                </a:solidFill>
                <a:latin typeface="Arial" panose="020B0604020202020204" pitchFamily="34" charset="0"/>
                <a:cs typeface="Arial" panose="020B0604020202020204" pitchFamily="34" charset="0"/>
              </a:rPr>
              <a:t> Jesus paid the penalty for all the sins of the </a:t>
            </a:r>
            <a:r>
              <a:rPr lang="en-US" sz="2800" i="1" dirty="0">
                <a:solidFill>
                  <a:srgbClr val="0070C0"/>
                </a:solidFill>
                <a:latin typeface="Arial" panose="020B0604020202020204" pitchFamily="34" charset="0"/>
                <a:cs typeface="Arial" panose="020B0604020202020204" pitchFamily="34" charset="0"/>
              </a:rPr>
              <a:t>elect</a:t>
            </a:r>
            <a:r>
              <a:rPr lang="en-US" sz="2800" dirty="0">
                <a:solidFill>
                  <a:srgbClr val="0070C0"/>
                </a:solidFill>
                <a:latin typeface="Arial" panose="020B0604020202020204" pitchFamily="34" charset="0"/>
                <a:cs typeface="Arial" panose="020B0604020202020204" pitchFamily="34" charset="0"/>
              </a:rPr>
              <a:t> through all of his sufferings in body and soul throughout his entire life lived in a fallen world and in his death on the cross. (</a:t>
            </a:r>
            <a:r>
              <a:rPr lang="en-US" sz="2800" dirty="0">
                <a:solidFill>
                  <a:srgbClr val="FF0000"/>
                </a:solidFill>
                <a:latin typeface="Arial" panose="020B0604020202020204" pitchFamily="34" charset="0"/>
                <a:cs typeface="Arial" panose="020B0604020202020204" pitchFamily="34" charset="0"/>
              </a:rPr>
              <a:t>Passive Obedience</a:t>
            </a:r>
            <a:r>
              <a:rPr lang="en-US" sz="2800" dirty="0">
                <a:solidFill>
                  <a:srgbClr val="0070C0"/>
                </a:solidFill>
                <a:latin typeface="Arial" panose="020B0604020202020204" pitchFamily="34" charset="0"/>
                <a:cs typeface="Arial" panose="020B0604020202020204" pitchFamily="34" charset="0"/>
              </a:rPr>
              <a:t>)</a:t>
            </a:r>
          </a:p>
          <a:p>
            <a:pPr marL="0" indent="0">
              <a:buNone/>
            </a:pPr>
            <a:endParaRPr lang="en-US" dirty="0">
              <a:latin typeface="Arial" panose="020B0604020202020204" pitchFamily="34" charset="0"/>
              <a:cs typeface="Arial" panose="020B0604020202020204" pitchFamily="34" charset="0"/>
            </a:endParaRPr>
          </a:p>
        </p:txBody>
      </p:sp>
      <p:sp>
        <p:nvSpPr>
          <p:cNvPr id="2" name="Rectangle 1"/>
          <p:cNvSpPr/>
          <p:nvPr/>
        </p:nvSpPr>
        <p:spPr>
          <a:xfrm>
            <a:off x="2434656" y="5909861"/>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658866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Atonement – Historical Development </a:t>
            </a:r>
            <a:endParaRPr lang="en-US" sz="2800" b="1" dirty="0">
              <a:cs typeface="Arial" panose="020B0604020202020204" pitchFamily="34" charset="0"/>
            </a:endParaRPr>
          </a:p>
        </p:txBody>
      </p:sp>
      <p:sp>
        <p:nvSpPr>
          <p:cNvPr id="9" name="Content Placeholder 8"/>
          <p:cNvSpPr>
            <a:spLocks noGrp="1"/>
          </p:cNvSpPr>
          <p:nvPr>
            <p:ph idx="1"/>
          </p:nvPr>
        </p:nvSpPr>
        <p:spPr>
          <a:xfrm>
            <a:off x="196645" y="785502"/>
            <a:ext cx="11818372" cy="5979092"/>
          </a:xfrm>
          <a:solidFill>
            <a:srgbClr val="FFFFCC"/>
          </a:solidFill>
        </p:spPr>
        <p:txBody>
          <a:bodyPr>
            <a:noAutofit/>
          </a:bodyPr>
          <a:lstStyle/>
          <a:p>
            <a:pPr>
              <a:lnSpc>
                <a:spcPct val="150000"/>
              </a:lnSpc>
            </a:pPr>
            <a:r>
              <a:rPr lang="en-US" dirty="0"/>
              <a:t>We owe to a debt to God, and which God requires of us. </a:t>
            </a:r>
          </a:p>
          <a:p>
            <a:pPr>
              <a:lnSpc>
                <a:spcPct val="150000"/>
              </a:lnSpc>
            </a:pPr>
            <a:r>
              <a:rPr lang="en-US" dirty="0"/>
              <a:t>This debt creates an imbalance in the moral universe; God cannot simply ignore it.</a:t>
            </a:r>
            <a:endParaRPr lang="en-US" baseline="30000" dirty="0"/>
          </a:p>
          <a:p>
            <a:pPr>
              <a:lnSpc>
                <a:spcPct val="150000"/>
              </a:lnSpc>
            </a:pPr>
            <a:r>
              <a:rPr lang="en-US" dirty="0"/>
              <a:t>The only way to satisfy the debt was for a being of infinite greatness, acting as a man on behalf of men, to repay the debt of justice owed to God and satisfy the injury to divine honor. </a:t>
            </a:r>
          </a:p>
          <a:p>
            <a:pPr>
              <a:lnSpc>
                <a:spcPct val="150000"/>
              </a:lnSpc>
            </a:pPr>
            <a:r>
              <a:rPr lang="en-US" dirty="0"/>
              <a:t>In light of this view, the "ransom" that Jesus mentions in the Gospels would be a sacrifice and a debt paid only to God the Father.</a:t>
            </a:r>
            <a:endParaRPr lang="en-US" sz="2800" dirty="0">
              <a:cs typeface="Arial" panose="020B0604020202020204" pitchFamily="34" charset="0"/>
            </a:endParaRPr>
          </a:p>
        </p:txBody>
      </p:sp>
      <p:sp>
        <p:nvSpPr>
          <p:cNvPr id="2" name="Rectangle 1"/>
          <p:cNvSpPr/>
          <p:nvPr/>
        </p:nvSpPr>
        <p:spPr>
          <a:xfrm>
            <a:off x="2434656" y="5909861"/>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0964531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Atonement – Historical Development </a:t>
            </a:r>
            <a:endParaRPr lang="en-US" sz="2800" b="1" dirty="0">
              <a:cs typeface="Arial" panose="020B0604020202020204" pitchFamily="34" charset="0"/>
            </a:endParaRPr>
          </a:p>
        </p:txBody>
      </p:sp>
      <p:sp>
        <p:nvSpPr>
          <p:cNvPr id="9" name="Content Placeholder 8"/>
          <p:cNvSpPr>
            <a:spLocks noGrp="1"/>
          </p:cNvSpPr>
          <p:nvPr>
            <p:ph idx="1"/>
          </p:nvPr>
        </p:nvSpPr>
        <p:spPr>
          <a:xfrm>
            <a:off x="196645" y="785502"/>
            <a:ext cx="11818372" cy="5979092"/>
          </a:xfrm>
          <a:solidFill>
            <a:srgbClr val="FFFFCC"/>
          </a:solidFill>
        </p:spPr>
        <p:txBody>
          <a:bodyPr>
            <a:noAutofit/>
          </a:bodyPr>
          <a:lstStyle/>
          <a:p>
            <a:pPr>
              <a:lnSpc>
                <a:spcPct val="150000"/>
              </a:lnSpc>
            </a:pPr>
            <a:r>
              <a:rPr lang="en-US" dirty="0">
                <a:solidFill>
                  <a:srgbClr val="0070C0"/>
                </a:solidFill>
              </a:rPr>
              <a:t>Thomas Aquinas (1225 – 1274)  modified Anselm’s ideas in his </a:t>
            </a:r>
            <a:r>
              <a:rPr lang="en-US" i="1" dirty="0">
                <a:solidFill>
                  <a:srgbClr val="0070C0"/>
                </a:solidFill>
              </a:rPr>
              <a:t>Summa </a:t>
            </a:r>
            <a:r>
              <a:rPr lang="en-US" i="1" dirty="0" err="1">
                <a:solidFill>
                  <a:srgbClr val="0070C0"/>
                </a:solidFill>
              </a:rPr>
              <a:t>Theologiae</a:t>
            </a:r>
            <a:r>
              <a:rPr lang="en-US" dirty="0">
                <a:solidFill>
                  <a:srgbClr val="0070C0"/>
                </a:solidFill>
              </a:rPr>
              <a:t> into what is now the standard Catholic understanding of the atonement.</a:t>
            </a:r>
          </a:p>
          <a:p>
            <a:r>
              <a:rPr lang="en-US" dirty="0"/>
              <a:t>Punishment is a morally good response to sin: it is a kind of medicine for sin, and aims at the restoration of friendship between the wrongdoer and the one wronged.</a:t>
            </a:r>
          </a:p>
          <a:p>
            <a:r>
              <a:rPr lang="en-US" dirty="0"/>
              <a:t>"Christ bore a satisfactory punishment, not for His, but for our sins," </a:t>
            </a:r>
          </a:p>
          <a:p>
            <a:r>
              <a:rPr lang="en-US" dirty="0"/>
              <a:t>For Aquinas, the Passion of Jesus provided the </a:t>
            </a:r>
            <a:r>
              <a:rPr lang="en-US" dirty="0">
                <a:solidFill>
                  <a:srgbClr val="FF0000"/>
                </a:solidFill>
              </a:rPr>
              <a:t>merit</a:t>
            </a:r>
            <a:r>
              <a:rPr lang="en-US" dirty="0"/>
              <a:t> needed to pay for sin.</a:t>
            </a:r>
          </a:p>
          <a:p>
            <a:pPr>
              <a:lnSpc>
                <a:spcPct val="150000"/>
              </a:lnSpc>
            </a:pPr>
            <a:r>
              <a:rPr lang="en-US" dirty="0"/>
              <a:t>The atonement consisted in Christ's giving to God </a:t>
            </a:r>
            <a:r>
              <a:rPr lang="en-US" dirty="0">
                <a:solidFill>
                  <a:srgbClr val="FF0000"/>
                </a:solidFill>
              </a:rPr>
              <a:t>more than </a:t>
            </a:r>
            <a:r>
              <a:rPr lang="en-US" dirty="0"/>
              <a:t>was required to compensate for the offense of the whole human race.</a:t>
            </a:r>
          </a:p>
          <a:p>
            <a:pPr lvl="1">
              <a:lnSpc>
                <a:spcPct val="150000"/>
              </a:lnSpc>
            </a:pPr>
            <a:endParaRPr lang="en-US" dirty="0">
              <a:solidFill>
                <a:srgbClr val="0070C0"/>
              </a:solidFill>
              <a:cs typeface="Arial" panose="020B0604020202020204" pitchFamily="34" charset="0"/>
            </a:endParaRPr>
          </a:p>
        </p:txBody>
      </p:sp>
      <p:sp>
        <p:nvSpPr>
          <p:cNvPr id="2" name="Rectangle 1"/>
          <p:cNvSpPr/>
          <p:nvPr/>
        </p:nvSpPr>
        <p:spPr>
          <a:xfrm>
            <a:off x="2434656" y="5909861"/>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951344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Atonement – Historical Development </a:t>
            </a:r>
            <a:endParaRPr lang="en-US" sz="2800" b="1" dirty="0">
              <a:cs typeface="Arial" panose="020B0604020202020204" pitchFamily="34" charset="0"/>
            </a:endParaRPr>
          </a:p>
        </p:txBody>
      </p:sp>
      <p:sp>
        <p:nvSpPr>
          <p:cNvPr id="9" name="Content Placeholder 8"/>
          <p:cNvSpPr>
            <a:spLocks noGrp="1"/>
          </p:cNvSpPr>
          <p:nvPr>
            <p:ph idx="1"/>
          </p:nvPr>
        </p:nvSpPr>
        <p:spPr>
          <a:xfrm>
            <a:off x="196645" y="785502"/>
            <a:ext cx="11818372" cy="5979092"/>
          </a:xfrm>
          <a:solidFill>
            <a:srgbClr val="FFFFCC"/>
          </a:solidFill>
        </p:spPr>
        <p:txBody>
          <a:bodyPr>
            <a:noAutofit/>
          </a:bodyPr>
          <a:lstStyle/>
          <a:p>
            <a:pPr>
              <a:lnSpc>
                <a:spcPct val="100000"/>
              </a:lnSpc>
            </a:pPr>
            <a:r>
              <a:rPr lang="en-US" dirty="0">
                <a:solidFill>
                  <a:srgbClr val="0070C0"/>
                </a:solidFill>
              </a:rPr>
              <a:t>In this way, Aquinas articulated the formal beginning of the idea of a superabundance of merit, which became the basis for the Catholic concept of the Treasury of Merit.</a:t>
            </a:r>
          </a:p>
          <a:p>
            <a:pPr>
              <a:lnSpc>
                <a:spcPct val="100000"/>
              </a:lnSpc>
            </a:pPr>
            <a:r>
              <a:rPr lang="en-US" dirty="0">
                <a:solidFill>
                  <a:srgbClr val="0070C0"/>
                </a:solidFill>
              </a:rPr>
              <a:t> Unlike Anselm, Aquinas claims that by penance, we make satisfaction for our own sin! </a:t>
            </a:r>
          </a:p>
          <a:p>
            <a:pPr>
              <a:lnSpc>
                <a:spcPct val="100000"/>
              </a:lnSpc>
            </a:pPr>
            <a:r>
              <a:rPr lang="en-US" dirty="0">
                <a:solidFill>
                  <a:srgbClr val="0070C0"/>
                </a:solidFill>
              </a:rPr>
              <a:t>Penance is self-inflicted pain in equal measure to the pleasure derived from the sin. </a:t>
            </a:r>
          </a:p>
          <a:p>
            <a:pPr>
              <a:lnSpc>
                <a:spcPct val="100000"/>
              </a:lnSpc>
            </a:pPr>
            <a:r>
              <a:rPr lang="en-US" dirty="0">
                <a:solidFill>
                  <a:srgbClr val="0070C0"/>
                </a:solidFill>
              </a:rPr>
              <a:t>Christ, as the "second Adam," does penance in our place – paying the debt of our original sin. Why does he do that? By love. The whole of the work of redemption begins with God's love.</a:t>
            </a:r>
            <a:endParaRPr lang="en-US" sz="2800" dirty="0">
              <a:solidFill>
                <a:srgbClr val="0070C0"/>
              </a:solidFill>
            </a:endParaRPr>
          </a:p>
        </p:txBody>
      </p:sp>
      <p:sp>
        <p:nvSpPr>
          <p:cNvPr id="2" name="Rectangle 1"/>
          <p:cNvSpPr/>
          <p:nvPr/>
        </p:nvSpPr>
        <p:spPr>
          <a:xfrm>
            <a:off x="2434656" y="5909861"/>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2574035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Atonement – Historical Development </a:t>
            </a:r>
            <a:endParaRPr lang="en-US" sz="2800" b="1" dirty="0">
              <a:cs typeface="Arial" panose="020B0604020202020204" pitchFamily="34" charset="0"/>
            </a:endParaRPr>
          </a:p>
        </p:txBody>
      </p:sp>
      <p:sp>
        <p:nvSpPr>
          <p:cNvPr id="9" name="Content Placeholder 8"/>
          <p:cNvSpPr>
            <a:spLocks noGrp="1"/>
          </p:cNvSpPr>
          <p:nvPr>
            <p:ph idx="1"/>
          </p:nvPr>
        </p:nvSpPr>
        <p:spPr>
          <a:xfrm>
            <a:off x="196645" y="785502"/>
            <a:ext cx="11818372" cy="5979092"/>
          </a:xfrm>
          <a:solidFill>
            <a:srgbClr val="FFFFCC"/>
          </a:solidFill>
        </p:spPr>
        <p:txBody>
          <a:bodyPr>
            <a:noAutofit/>
          </a:bodyPr>
          <a:lstStyle/>
          <a:p>
            <a:pPr>
              <a:lnSpc>
                <a:spcPct val="100000"/>
              </a:lnSpc>
            </a:pPr>
            <a:r>
              <a:rPr lang="en-US" dirty="0">
                <a:solidFill>
                  <a:srgbClr val="0070C0"/>
                </a:solidFill>
              </a:rPr>
              <a:t>Calvin’s teaching on the atonement departed from Aquinas in at least four important ways:</a:t>
            </a:r>
          </a:p>
          <a:p>
            <a:pPr marL="514350" indent="-514350">
              <a:lnSpc>
                <a:spcPct val="100000"/>
              </a:lnSpc>
              <a:buFont typeface="+mj-lt"/>
              <a:buAutoNum type="arabicPeriod"/>
            </a:pPr>
            <a:r>
              <a:rPr lang="en-US" dirty="0">
                <a:solidFill>
                  <a:srgbClr val="0070C0"/>
                </a:solidFill>
              </a:rPr>
              <a:t>Christ's death on the cross paid not a </a:t>
            </a:r>
            <a:r>
              <a:rPr lang="en-US" b="1" dirty="0">
                <a:solidFill>
                  <a:srgbClr val="0070C0"/>
                </a:solidFill>
              </a:rPr>
              <a:t>general</a:t>
            </a:r>
            <a:r>
              <a:rPr lang="en-US" dirty="0">
                <a:solidFill>
                  <a:srgbClr val="0070C0"/>
                </a:solidFill>
              </a:rPr>
              <a:t> penalty for humanity's sins, but a </a:t>
            </a:r>
            <a:r>
              <a:rPr lang="en-US" b="1" dirty="0">
                <a:solidFill>
                  <a:srgbClr val="0070C0"/>
                </a:solidFill>
              </a:rPr>
              <a:t>specific</a:t>
            </a:r>
            <a:r>
              <a:rPr lang="en-US" dirty="0">
                <a:solidFill>
                  <a:srgbClr val="0070C0"/>
                </a:solidFill>
              </a:rPr>
              <a:t> penalty for the sins of individual people. </a:t>
            </a:r>
          </a:p>
          <a:p>
            <a:pPr marL="514350" indent="-514350">
              <a:lnSpc>
                <a:spcPct val="100000"/>
              </a:lnSpc>
              <a:buFont typeface="+mj-lt"/>
              <a:buAutoNum type="arabicPeriod"/>
            </a:pPr>
            <a:r>
              <a:rPr lang="en-US" dirty="0">
                <a:solidFill>
                  <a:srgbClr val="0070C0"/>
                </a:solidFill>
              </a:rPr>
              <a:t>Calvin rejected penance. Humans cannot pay for their own sins. </a:t>
            </a:r>
          </a:p>
          <a:p>
            <a:pPr marL="514350" indent="-514350">
              <a:lnSpc>
                <a:spcPct val="100000"/>
              </a:lnSpc>
              <a:buFont typeface="+mj-lt"/>
              <a:buAutoNum type="arabicPeriod"/>
            </a:pPr>
            <a:r>
              <a:rPr lang="en-US" dirty="0">
                <a:solidFill>
                  <a:srgbClr val="0070C0"/>
                </a:solidFill>
              </a:rPr>
              <a:t>Jesus made a one time sacrifice that propitiated God’s wrath for original sin as well as every sin (past or future) of every elect person. </a:t>
            </a:r>
          </a:p>
          <a:p>
            <a:pPr marL="514350" indent="-514350">
              <a:lnSpc>
                <a:spcPct val="100000"/>
              </a:lnSpc>
              <a:buFont typeface="+mj-lt"/>
              <a:buAutoNum type="arabicPeriod"/>
            </a:pPr>
            <a:r>
              <a:rPr lang="en-US" dirty="0">
                <a:solidFill>
                  <a:srgbClr val="0070C0"/>
                </a:solidFill>
              </a:rPr>
              <a:t>The Evangelical understanding of the atonement is penal substitution: Christ is a substitute taking our punishment and thus satisfying the demands of justice and appeasing God's wrath so that God can justly show grace.</a:t>
            </a:r>
          </a:p>
        </p:txBody>
      </p:sp>
      <p:sp>
        <p:nvSpPr>
          <p:cNvPr id="2" name="Rectangle 1"/>
          <p:cNvSpPr/>
          <p:nvPr/>
        </p:nvSpPr>
        <p:spPr>
          <a:xfrm>
            <a:off x="2434656" y="5909861"/>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4438230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6" y="179820"/>
            <a:ext cx="11818372" cy="1009788"/>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Atonement – Christ’s suffering for the Elect (Passive Obedience)                                </a:t>
            </a:r>
            <a:r>
              <a:rPr lang="en-US" sz="2800" dirty="0">
                <a:latin typeface="Arial" panose="020B0604020202020204" pitchFamily="34" charset="0"/>
                <a:cs typeface="Arial" panose="020B0604020202020204" pitchFamily="34" charset="0"/>
              </a:rPr>
              <a:t>(Review)</a:t>
            </a:r>
            <a:endParaRPr lang="en-US" sz="2800" dirty="0">
              <a:cs typeface="Arial" panose="020B0604020202020204" pitchFamily="34" charset="0"/>
            </a:endParaRPr>
          </a:p>
        </p:txBody>
      </p:sp>
      <p:sp>
        <p:nvSpPr>
          <p:cNvPr id="9" name="Content Placeholder 8"/>
          <p:cNvSpPr>
            <a:spLocks noGrp="1"/>
          </p:cNvSpPr>
          <p:nvPr>
            <p:ph idx="1"/>
          </p:nvPr>
        </p:nvSpPr>
        <p:spPr>
          <a:xfrm>
            <a:off x="196646" y="1385747"/>
            <a:ext cx="11818373" cy="5379037"/>
          </a:xfrm>
          <a:solidFill>
            <a:srgbClr val="FFFFCC"/>
          </a:solidFill>
        </p:spPr>
        <p:txBody>
          <a:bodyPr>
            <a:normAutofit/>
          </a:bodyPr>
          <a:lstStyle/>
          <a:p>
            <a:pPr>
              <a:lnSpc>
                <a:spcPct val="150000"/>
              </a:lnSpc>
            </a:pPr>
            <a:r>
              <a:rPr lang="en-US" dirty="0">
                <a:solidFill>
                  <a:srgbClr val="0070C0"/>
                </a:solidFill>
                <a:latin typeface="Arial" panose="020B0604020202020204" pitchFamily="34" charset="0"/>
                <a:cs typeface="Arial" panose="020B0604020202020204" pitchFamily="34" charset="0"/>
              </a:rPr>
              <a:t>As Jesus came to the cross his sufferings intensified. </a:t>
            </a:r>
            <a:r>
              <a:rPr lang="en-US" dirty="0">
                <a:latin typeface="Arial" panose="020B0604020202020204" pitchFamily="34" charset="0"/>
                <a:cs typeface="Arial" panose="020B0604020202020204" pitchFamily="34" charset="0"/>
              </a:rPr>
              <a:t>And taking with him Peter and the two sons of Zebedee, he began to be sorrowful and troubled. Then he said to them, "My soul is very sorrowful, even to death; remain here, and watch with me." (Matthew 26:37 – 38)</a:t>
            </a:r>
          </a:p>
          <a:p>
            <a:pPr>
              <a:lnSpc>
                <a:spcPct val="100000"/>
              </a:lnSpc>
            </a:pPr>
            <a:r>
              <a:rPr lang="en-US" dirty="0">
                <a:solidFill>
                  <a:srgbClr val="0070C0"/>
                </a:solidFill>
                <a:latin typeface="Arial" panose="020B0604020202020204" pitchFamily="34" charset="0"/>
                <a:cs typeface="Arial" panose="020B0604020202020204" pitchFamily="34" charset="0"/>
              </a:rPr>
              <a:t>Jesus Suffered on the cross in four different ways:</a:t>
            </a:r>
          </a:p>
          <a:p>
            <a:pPr marL="971550" lvl="1" indent="-514350">
              <a:lnSpc>
                <a:spcPct val="100000"/>
              </a:lnSpc>
              <a:buFont typeface="+mj-lt"/>
              <a:buAutoNum type="arabicPeriod"/>
            </a:pPr>
            <a:r>
              <a:rPr lang="en-US" sz="2800" dirty="0">
                <a:solidFill>
                  <a:schemeClr val="bg1">
                    <a:lumMod val="50000"/>
                  </a:schemeClr>
                </a:solidFill>
                <a:latin typeface="Arial" panose="020B0604020202020204" pitchFamily="34" charset="0"/>
                <a:cs typeface="Arial" panose="020B0604020202020204" pitchFamily="34" charset="0"/>
              </a:rPr>
              <a:t>Physical Pain and Death</a:t>
            </a:r>
          </a:p>
          <a:p>
            <a:pPr marL="971550" lvl="1" indent="-514350">
              <a:lnSpc>
                <a:spcPct val="100000"/>
              </a:lnSpc>
              <a:buFont typeface="+mj-lt"/>
              <a:buAutoNum type="arabicPeriod"/>
            </a:pPr>
            <a:r>
              <a:rPr lang="en-US" sz="2800" dirty="0">
                <a:solidFill>
                  <a:schemeClr val="bg1">
                    <a:lumMod val="50000"/>
                  </a:schemeClr>
                </a:solidFill>
                <a:latin typeface="Arial" panose="020B0604020202020204" pitchFamily="34" charset="0"/>
                <a:cs typeface="Arial" panose="020B0604020202020204" pitchFamily="34" charset="0"/>
              </a:rPr>
              <a:t>Bearing the Elect’s Sin</a:t>
            </a:r>
          </a:p>
          <a:p>
            <a:pPr marL="971550" lvl="1" indent="-514350">
              <a:lnSpc>
                <a:spcPct val="100000"/>
              </a:lnSpc>
              <a:buFont typeface="+mj-lt"/>
              <a:buAutoNum type="arabicPeriod"/>
            </a:pPr>
            <a:r>
              <a:rPr lang="en-US" sz="2800" dirty="0">
                <a:solidFill>
                  <a:srgbClr val="0070C0"/>
                </a:solidFill>
                <a:latin typeface="Arial" panose="020B0604020202020204" pitchFamily="34" charset="0"/>
                <a:cs typeface="Arial" panose="020B0604020202020204" pitchFamily="34" charset="0"/>
              </a:rPr>
              <a:t>Abandonment</a:t>
            </a:r>
          </a:p>
          <a:p>
            <a:pPr marL="971550" lvl="1" indent="-514350">
              <a:lnSpc>
                <a:spcPct val="100000"/>
              </a:lnSpc>
              <a:buFont typeface="+mj-lt"/>
              <a:buAutoNum type="arabicPeriod"/>
            </a:pPr>
            <a:r>
              <a:rPr lang="en-US" sz="2800" dirty="0">
                <a:solidFill>
                  <a:srgbClr val="0070C0"/>
                </a:solidFill>
                <a:latin typeface="Arial" panose="020B0604020202020204" pitchFamily="34" charset="0"/>
                <a:cs typeface="Arial" panose="020B0604020202020204" pitchFamily="34" charset="0"/>
              </a:rPr>
              <a:t>Bearing the Wrath of God</a:t>
            </a:r>
          </a:p>
          <a:p>
            <a:pPr marL="0" indent="0">
              <a:buNone/>
            </a:pPr>
            <a:endParaRPr lang="en-US" dirty="0">
              <a:latin typeface="Arial" panose="020B0604020202020204" pitchFamily="34" charset="0"/>
              <a:cs typeface="Arial" panose="020B0604020202020204" pitchFamily="34" charset="0"/>
            </a:endParaRPr>
          </a:p>
          <a:p>
            <a:endParaRPr lang="en-US" dirty="0">
              <a:solidFill>
                <a:srgbClr val="0070C0"/>
              </a:solidFill>
              <a:latin typeface="Arial" panose="020B0604020202020204" pitchFamily="34" charset="0"/>
              <a:cs typeface="Arial" panose="020B0604020202020204" pitchFamily="34" charset="0"/>
            </a:endParaRPr>
          </a:p>
          <a:p>
            <a:endParaRPr lang="en-US" dirty="0">
              <a:solidFill>
                <a:srgbClr val="0070C0"/>
              </a:solidFill>
              <a:latin typeface="Arial" panose="020B0604020202020204" pitchFamily="34" charset="0"/>
              <a:cs typeface="Arial" panose="020B0604020202020204" pitchFamily="34" charset="0"/>
            </a:endParaRPr>
          </a:p>
        </p:txBody>
      </p:sp>
      <p:sp>
        <p:nvSpPr>
          <p:cNvPr id="2" name="Rectangle 1"/>
          <p:cNvSpPr/>
          <p:nvPr/>
        </p:nvSpPr>
        <p:spPr>
          <a:xfrm>
            <a:off x="2434656" y="5909861"/>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2546379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96672"/>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Atonement – Christ’s suffering for the Elect (Passive Obedience)</a:t>
            </a:r>
            <a:endParaRPr lang="en-US" sz="2800" b="1" dirty="0">
              <a:cs typeface="Arial" panose="020B0604020202020204" pitchFamily="34" charset="0"/>
            </a:endParaRPr>
          </a:p>
        </p:txBody>
      </p:sp>
      <p:sp>
        <p:nvSpPr>
          <p:cNvPr id="9" name="Content Placeholder 8"/>
          <p:cNvSpPr>
            <a:spLocks noGrp="1"/>
          </p:cNvSpPr>
          <p:nvPr>
            <p:ph idx="1"/>
          </p:nvPr>
        </p:nvSpPr>
        <p:spPr>
          <a:xfrm>
            <a:off x="196645" y="932986"/>
            <a:ext cx="11818373" cy="5925014"/>
          </a:xfrm>
          <a:solidFill>
            <a:srgbClr val="FFFFCC"/>
          </a:solidFill>
        </p:spPr>
        <p:txBody>
          <a:bodyPr>
            <a:normAutofit/>
          </a:bodyPr>
          <a:lstStyle/>
          <a:p>
            <a:pPr>
              <a:lnSpc>
                <a:spcPct val="150000"/>
              </a:lnSpc>
            </a:pPr>
            <a:r>
              <a:rPr lang="en-US" dirty="0">
                <a:solidFill>
                  <a:srgbClr val="0070C0"/>
                </a:solidFill>
                <a:latin typeface="Arial" panose="020B0604020202020204" pitchFamily="34" charset="0"/>
                <a:cs typeface="Arial" panose="020B0604020202020204" pitchFamily="34" charset="0"/>
              </a:rPr>
              <a:t>It was not unfair for God to have Jesus bear all the elect’s sin, because God is the standard of what is just. If God said that this satisfied the demands of his justice and righteousness, then it did! </a:t>
            </a:r>
          </a:p>
          <a:p>
            <a:pPr marL="0" indent="0">
              <a:buNone/>
            </a:pPr>
            <a:endParaRPr lang="en-US" dirty="0">
              <a:solidFill>
                <a:srgbClr val="0070C0"/>
              </a:solidFill>
              <a:latin typeface="Arial" panose="020B0604020202020204" pitchFamily="34" charset="0"/>
              <a:cs typeface="Arial" panose="020B0604020202020204" pitchFamily="34" charset="0"/>
            </a:endParaRPr>
          </a:p>
          <a:p>
            <a:endParaRPr lang="en-US" dirty="0">
              <a:solidFill>
                <a:srgbClr val="0070C0"/>
              </a:solidFill>
              <a:latin typeface="Arial" panose="020B0604020202020204" pitchFamily="34" charset="0"/>
              <a:cs typeface="Arial" panose="020B0604020202020204" pitchFamily="34" charset="0"/>
            </a:endParaRPr>
          </a:p>
        </p:txBody>
      </p:sp>
      <p:sp>
        <p:nvSpPr>
          <p:cNvPr id="2" name="Rectangle 1"/>
          <p:cNvSpPr/>
          <p:nvPr/>
        </p:nvSpPr>
        <p:spPr>
          <a:xfrm>
            <a:off x="2434656" y="5909861"/>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6147605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86814" y="96672"/>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Atonement – Christ’s suffering for the Elect (Passive Obedience)</a:t>
            </a:r>
            <a:endParaRPr lang="en-US" sz="2800" b="1" dirty="0">
              <a:cs typeface="Arial" panose="020B0604020202020204" pitchFamily="34" charset="0"/>
            </a:endParaRPr>
          </a:p>
        </p:txBody>
      </p:sp>
      <p:sp>
        <p:nvSpPr>
          <p:cNvPr id="9" name="Content Placeholder 8"/>
          <p:cNvSpPr>
            <a:spLocks noGrp="1"/>
          </p:cNvSpPr>
          <p:nvPr>
            <p:ph idx="1"/>
          </p:nvPr>
        </p:nvSpPr>
        <p:spPr>
          <a:xfrm>
            <a:off x="226142" y="932986"/>
            <a:ext cx="11818373" cy="5925014"/>
          </a:xfrm>
          <a:solidFill>
            <a:srgbClr val="FFFFCC"/>
          </a:solidFill>
        </p:spPr>
        <p:txBody>
          <a:bodyPr>
            <a:normAutofit/>
          </a:bodyPr>
          <a:lstStyle/>
          <a:p>
            <a:pPr marL="514350" indent="-514350">
              <a:lnSpc>
                <a:spcPct val="150000"/>
              </a:lnSpc>
              <a:buFont typeface="+mj-lt"/>
              <a:buAutoNum type="arabicPeriod" startAt="3"/>
            </a:pPr>
            <a:r>
              <a:rPr lang="en-US" dirty="0">
                <a:latin typeface="Arial" panose="020B0604020202020204" pitchFamily="34" charset="0"/>
                <a:cs typeface="Arial" panose="020B0604020202020204" pitchFamily="34" charset="0"/>
              </a:rPr>
              <a:t>Abandonment</a:t>
            </a:r>
          </a:p>
          <a:p>
            <a:pPr lvl="1">
              <a:lnSpc>
                <a:spcPct val="150000"/>
              </a:lnSpc>
            </a:pPr>
            <a:r>
              <a:rPr lang="en-US" sz="2800" dirty="0">
                <a:solidFill>
                  <a:srgbClr val="0070C0"/>
                </a:solidFill>
                <a:latin typeface="Arial" panose="020B0604020202020204" pitchFamily="34" charset="0"/>
                <a:cs typeface="Arial" panose="020B0604020202020204" pitchFamily="34" charset="0"/>
              </a:rPr>
              <a:t>We have all experienced abandonment or rejection to one degree or another. However, in our fallen state it is probable that we bear at least a little responsibility or see we might have done something different. In Jesus’s case this was not true.</a:t>
            </a:r>
          </a:p>
          <a:p>
            <a:endParaRPr lang="en-US" dirty="0">
              <a:solidFill>
                <a:srgbClr val="0070C0"/>
              </a:solidFill>
              <a:latin typeface="Arial" panose="020B0604020202020204" pitchFamily="34" charset="0"/>
              <a:cs typeface="Arial" panose="020B0604020202020204" pitchFamily="34" charset="0"/>
            </a:endParaRPr>
          </a:p>
        </p:txBody>
      </p:sp>
      <p:sp>
        <p:nvSpPr>
          <p:cNvPr id="2" name="Rectangle 1"/>
          <p:cNvSpPr/>
          <p:nvPr/>
        </p:nvSpPr>
        <p:spPr>
          <a:xfrm>
            <a:off x="2434656" y="5909861"/>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9654803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86814" y="96672"/>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Atonement – Christ’s suffering for the Elect (Passive Obedience)</a:t>
            </a:r>
            <a:endParaRPr lang="en-US" sz="2800" b="1" dirty="0">
              <a:cs typeface="Arial" panose="020B0604020202020204" pitchFamily="34" charset="0"/>
            </a:endParaRPr>
          </a:p>
        </p:txBody>
      </p:sp>
      <p:sp>
        <p:nvSpPr>
          <p:cNvPr id="9" name="Content Placeholder 8"/>
          <p:cNvSpPr>
            <a:spLocks noGrp="1"/>
          </p:cNvSpPr>
          <p:nvPr>
            <p:ph idx="1"/>
          </p:nvPr>
        </p:nvSpPr>
        <p:spPr>
          <a:xfrm>
            <a:off x="255637" y="932986"/>
            <a:ext cx="11818373" cy="5925014"/>
          </a:xfrm>
          <a:solidFill>
            <a:srgbClr val="FFFFCC"/>
          </a:solidFill>
        </p:spPr>
        <p:txBody>
          <a:bodyPr>
            <a:normAutofit/>
          </a:bodyPr>
          <a:lstStyle/>
          <a:p>
            <a:pPr marL="0" indent="0">
              <a:lnSpc>
                <a:spcPct val="150000"/>
              </a:lnSpc>
              <a:buNone/>
            </a:pPr>
            <a:r>
              <a:rPr lang="en-US" dirty="0">
                <a:latin typeface="Arial" panose="020B0604020202020204" pitchFamily="34" charset="0"/>
                <a:cs typeface="Arial" panose="020B0604020202020204" pitchFamily="34" charset="0"/>
              </a:rPr>
              <a:t>At that hour Jesus said to the crowds, "Have you come out as against a robber, with swords and clubs to capture me? Day after day I sat in the temple teaching, and you did not seize me. But all this has taken place that the Scriptures of the prophets might be fulfilled." Then all the disciples left him and fled. (Matthew 26:55 – 56)</a:t>
            </a:r>
          </a:p>
          <a:p>
            <a:pPr marL="0" indent="0">
              <a:lnSpc>
                <a:spcPct val="150000"/>
              </a:lnSpc>
              <a:buNone/>
            </a:pPr>
            <a:endParaRPr lang="en-US" dirty="0">
              <a:latin typeface="Arial" panose="020B0604020202020204" pitchFamily="34" charset="0"/>
              <a:cs typeface="Arial" panose="020B0604020202020204" pitchFamily="34" charset="0"/>
            </a:endParaRPr>
          </a:p>
          <a:p>
            <a:pPr marL="0" indent="0">
              <a:buNone/>
            </a:pPr>
            <a:endParaRPr lang="en-US" dirty="0">
              <a:solidFill>
                <a:srgbClr val="0070C0"/>
              </a:solidFill>
              <a:latin typeface="Arial" panose="020B0604020202020204" pitchFamily="34" charset="0"/>
              <a:cs typeface="Arial" panose="020B0604020202020204" pitchFamily="34" charset="0"/>
            </a:endParaRPr>
          </a:p>
        </p:txBody>
      </p:sp>
      <p:sp>
        <p:nvSpPr>
          <p:cNvPr id="2" name="Rectangle 1"/>
          <p:cNvSpPr/>
          <p:nvPr/>
        </p:nvSpPr>
        <p:spPr>
          <a:xfrm>
            <a:off x="2434656" y="5909861"/>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8210882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86814" y="96672"/>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Atonement – Christ’s suffering for the Elect (Passive Obedience)</a:t>
            </a:r>
            <a:endParaRPr lang="en-US" sz="2800" b="1" dirty="0">
              <a:cs typeface="Arial" panose="020B0604020202020204" pitchFamily="34" charset="0"/>
            </a:endParaRPr>
          </a:p>
        </p:txBody>
      </p:sp>
      <p:sp>
        <p:nvSpPr>
          <p:cNvPr id="9" name="Content Placeholder 8"/>
          <p:cNvSpPr>
            <a:spLocks noGrp="1"/>
          </p:cNvSpPr>
          <p:nvPr>
            <p:ph idx="1"/>
          </p:nvPr>
        </p:nvSpPr>
        <p:spPr>
          <a:xfrm>
            <a:off x="216308" y="932986"/>
            <a:ext cx="11818373" cy="5925014"/>
          </a:xfrm>
          <a:solidFill>
            <a:srgbClr val="FFFFCC"/>
          </a:solidFill>
        </p:spPr>
        <p:txBody>
          <a:bodyPr>
            <a:normAutofit/>
          </a:bodyPr>
          <a:lstStyle/>
          <a:p>
            <a:pPr>
              <a:lnSpc>
                <a:spcPct val="150000"/>
              </a:lnSpc>
            </a:pPr>
            <a:r>
              <a:rPr lang="en-US" dirty="0">
                <a:solidFill>
                  <a:srgbClr val="0070C0"/>
                </a:solidFill>
                <a:latin typeface="Arial" panose="020B0604020202020204" pitchFamily="34" charset="0"/>
                <a:cs typeface="Arial" panose="020B0604020202020204" pitchFamily="34" charset="0"/>
              </a:rPr>
              <a:t>What was far worse was that God the Father abandoned him to face the guilt of all the sins of the elect without the Father’s love and support.</a:t>
            </a:r>
          </a:p>
          <a:p>
            <a:pPr marL="0" indent="0">
              <a:lnSpc>
                <a:spcPct val="150000"/>
              </a:lnSpc>
              <a:buNone/>
            </a:pPr>
            <a:r>
              <a:rPr lang="en-US" dirty="0">
                <a:latin typeface="Arial" panose="020B0604020202020204" pitchFamily="34" charset="0"/>
                <a:cs typeface="Arial" panose="020B0604020202020204" pitchFamily="34" charset="0"/>
              </a:rPr>
              <a:t>You who are of purer eyes than to see evil and cannot look at wrong, why do you idly look at traitors and remain silent when the wicked swallows up the man more righteous than he? (Habakkuk 1:13)</a:t>
            </a:r>
          </a:p>
          <a:p>
            <a:pPr marL="0" indent="0">
              <a:lnSpc>
                <a:spcPct val="150000"/>
              </a:lnSpc>
              <a:buNone/>
            </a:pPr>
            <a:r>
              <a:rPr lang="en-US" dirty="0">
                <a:latin typeface="Arial" panose="020B0604020202020204" pitchFamily="34" charset="0"/>
                <a:cs typeface="Arial" panose="020B0604020202020204" pitchFamily="34" charset="0"/>
              </a:rPr>
              <a:t>And about the ninth hour Jesus cried out with a loud voice, saying, "Eli, Eli, </a:t>
            </a:r>
            <a:r>
              <a:rPr lang="en-US" dirty="0" err="1">
                <a:latin typeface="Arial" panose="020B0604020202020204" pitchFamily="34" charset="0"/>
                <a:cs typeface="Arial" panose="020B0604020202020204" pitchFamily="34" charset="0"/>
              </a:rPr>
              <a:t>lema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sabachthani</a:t>
            </a:r>
            <a:r>
              <a:rPr lang="en-US" dirty="0">
                <a:latin typeface="Arial" panose="020B0604020202020204" pitchFamily="34" charset="0"/>
                <a:cs typeface="Arial" panose="020B0604020202020204" pitchFamily="34" charset="0"/>
              </a:rPr>
              <a:t>?" that is, "My God, my God, why have you forsaken me?“ (Matthew 27:46)</a:t>
            </a:r>
          </a:p>
          <a:p>
            <a:pPr marL="0" indent="0">
              <a:buNone/>
            </a:pPr>
            <a:endParaRPr lang="en-US" dirty="0">
              <a:solidFill>
                <a:srgbClr val="0070C0"/>
              </a:solidFill>
              <a:latin typeface="Arial" panose="020B0604020202020204" pitchFamily="34" charset="0"/>
              <a:cs typeface="Arial" panose="020B0604020202020204" pitchFamily="34" charset="0"/>
            </a:endParaRPr>
          </a:p>
        </p:txBody>
      </p:sp>
      <p:sp>
        <p:nvSpPr>
          <p:cNvPr id="2" name="Rectangle 1"/>
          <p:cNvSpPr/>
          <p:nvPr/>
        </p:nvSpPr>
        <p:spPr>
          <a:xfrm>
            <a:off x="2434656" y="5909861"/>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1966773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67148" y="96672"/>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Atonement – Christ’s suffering for the Elect (Passive Obedience)</a:t>
            </a:r>
            <a:endParaRPr lang="en-US" sz="2800" b="1" dirty="0">
              <a:cs typeface="Arial" panose="020B0604020202020204" pitchFamily="34" charset="0"/>
            </a:endParaRPr>
          </a:p>
        </p:txBody>
      </p:sp>
      <p:sp>
        <p:nvSpPr>
          <p:cNvPr id="9" name="Content Placeholder 8"/>
          <p:cNvSpPr>
            <a:spLocks noGrp="1"/>
          </p:cNvSpPr>
          <p:nvPr>
            <p:ph idx="1"/>
          </p:nvPr>
        </p:nvSpPr>
        <p:spPr>
          <a:xfrm>
            <a:off x="206477" y="932986"/>
            <a:ext cx="11818373" cy="5925014"/>
          </a:xfrm>
          <a:solidFill>
            <a:srgbClr val="FFFFCC"/>
          </a:solidFill>
        </p:spPr>
        <p:txBody>
          <a:bodyPr>
            <a:normAutofit/>
          </a:bodyPr>
          <a:lstStyle/>
          <a:p>
            <a:pPr marL="514350" indent="-514350">
              <a:lnSpc>
                <a:spcPct val="150000"/>
              </a:lnSpc>
              <a:buFont typeface="+mj-lt"/>
              <a:buAutoNum type="arabicPeriod" startAt="4"/>
            </a:pPr>
            <a:r>
              <a:rPr lang="en-US" dirty="0">
                <a:latin typeface="Arial" panose="020B0604020202020204" pitchFamily="34" charset="0"/>
                <a:cs typeface="Arial" panose="020B0604020202020204" pitchFamily="34" charset="0"/>
              </a:rPr>
              <a:t>Bearing the Wrath of God</a:t>
            </a:r>
          </a:p>
          <a:p>
            <a:pPr lvl="1">
              <a:lnSpc>
                <a:spcPct val="150000"/>
              </a:lnSpc>
            </a:pPr>
            <a:r>
              <a:rPr lang="en-US" sz="2800" dirty="0">
                <a:solidFill>
                  <a:srgbClr val="0070C0"/>
                </a:solidFill>
                <a:latin typeface="Arial" panose="020B0604020202020204" pitchFamily="34" charset="0"/>
                <a:cs typeface="Arial" panose="020B0604020202020204" pitchFamily="34" charset="0"/>
              </a:rPr>
              <a:t>But the worst aspect of the crucifixion was that in great physical pain, bearing the guilt of all of the elect’s sins and abandoned by the disciples and God the Father, the full fury of God’s wrath against his intense hated and vengeance of sin (which had been stored up since the creation and looked forward to the end of time) was poured out on Jesus.</a:t>
            </a:r>
          </a:p>
          <a:p>
            <a:pPr marL="0" indent="0">
              <a:buNone/>
            </a:pPr>
            <a:endParaRPr lang="en-US" dirty="0">
              <a:solidFill>
                <a:srgbClr val="0070C0"/>
              </a:solidFill>
              <a:latin typeface="Arial" panose="020B0604020202020204" pitchFamily="34" charset="0"/>
              <a:cs typeface="Arial" panose="020B0604020202020204" pitchFamily="34" charset="0"/>
            </a:endParaRPr>
          </a:p>
        </p:txBody>
      </p:sp>
      <p:sp>
        <p:nvSpPr>
          <p:cNvPr id="2" name="Rectangle 1"/>
          <p:cNvSpPr/>
          <p:nvPr/>
        </p:nvSpPr>
        <p:spPr>
          <a:xfrm>
            <a:off x="2434656" y="5909861"/>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3053818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96672"/>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Atonement – Christ’s suffering for the Elect (Passive Obedience)</a:t>
            </a:r>
            <a:endParaRPr lang="en-US" sz="2800" b="1" dirty="0">
              <a:cs typeface="Arial" panose="020B0604020202020204" pitchFamily="34" charset="0"/>
            </a:endParaRPr>
          </a:p>
        </p:txBody>
      </p:sp>
      <p:sp>
        <p:nvSpPr>
          <p:cNvPr id="9" name="Content Placeholder 8"/>
          <p:cNvSpPr>
            <a:spLocks noGrp="1"/>
          </p:cNvSpPr>
          <p:nvPr>
            <p:ph idx="1"/>
          </p:nvPr>
        </p:nvSpPr>
        <p:spPr>
          <a:xfrm>
            <a:off x="186813" y="932986"/>
            <a:ext cx="11818373" cy="5925014"/>
          </a:xfrm>
          <a:solidFill>
            <a:srgbClr val="FFFFCC"/>
          </a:solidFill>
        </p:spPr>
        <p:txBody>
          <a:bodyPr>
            <a:normAutofit fontScale="92500" lnSpcReduction="10000"/>
          </a:bodyPr>
          <a:lstStyle/>
          <a:p>
            <a:pPr marL="0" indent="0">
              <a:lnSpc>
                <a:spcPct val="150000"/>
              </a:lnSpc>
              <a:buNone/>
            </a:pPr>
            <a:r>
              <a:rPr lang="en-US" dirty="0">
                <a:latin typeface="Arial" panose="020B0604020202020204" pitchFamily="34" charset="0"/>
                <a:cs typeface="Arial" panose="020B0604020202020204" pitchFamily="34" charset="0"/>
              </a:rPr>
              <a:t>But now the righteousness of God has been manifested apart from the law, although the Law and the Prophets bear witness to it-the righteousness of God through faith in Jesus Christ for all who believe. For there is no distinction: for all have sinned and fall short of the glory of God, and are justified by his grace as a gift, through the redemption that is in Christ Jesus, </a:t>
            </a:r>
            <a:r>
              <a:rPr lang="en-US" dirty="0">
                <a:solidFill>
                  <a:srgbClr val="FF0000"/>
                </a:solidFill>
                <a:latin typeface="Arial" panose="020B0604020202020204" pitchFamily="34" charset="0"/>
                <a:cs typeface="Arial" panose="020B0604020202020204" pitchFamily="34" charset="0"/>
              </a:rPr>
              <a:t>whom God put forward as a propitiation by his blood</a:t>
            </a:r>
            <a:r>
              <a:rPr lang="en-US" dirty="0">
                <a:latin typeface="Arial" panose="020B0604020202020204" pitchFamily="34" charset="0"/>
                <a:cs typeface="Arial" panose="020B0604020202020204" pitchFamily="34" charset="0"/>
              </a:rPr>
              <a:t>, to be received by faith. This was to show God's righteousness, because in his divine forbearance he had passed over former sins. It was to show his righteousness at the present time, so that he might be just and the justifier of the one who has faith in Jesus. (Romans 3:21 – 26)</a:t>
            </a:r>
          </a:p>
          <a:p>
            <a:pPr marL="0" indent="0">
              <a:buNone/>
            </a:pPr>
            <a:endParaRPr lang="en-US" dirty="0">
              <a:solidFill>
                <a:srgbClr val="0070C0"/>
              </a:solidFill>
              <a:latin typeface="Arial" panose="020B0604020202020204" pitchFamily="34" charset="0"/>
              <a:cs typeface="Arial" panose="020B0604020202020204" pitchFamily="34" charset="0"/>
            </a:endParaRPr>
          </a:p>
        </p:txBody>
      </p:sp>
      <p:sp>
        <p:nvSpPr>
          <p:cNvPr id="2" name="Rectangle 1"/>
          <p:cNvSpPr/>
          <p:nvPr/>
        </p:nvSpPr>
        <p:spPr>
          <a:xfrm>
            <a:off x="2434656" y="5909861"/>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1145184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1169</Words>
  <Application>Microsoft Office PowerPoint</Application>
  <PresentationFormat>Widescreen</PresentationFormat>
  <Paragraphs>123</Paragraphs>
  <Slides>23</Slides>
  <Notes>23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Calibri Light</vt:lpstr>
      <vt:lpstr>Office Theme</vt:lpstr>
      <vt:lpstr>Discipleship:  An  Introduction to  Systematic Theology and  Apologetics</vt:lpstr>
      <vt:lpstr>The Atonement – What Did Jesus Do for the Elect in the Atonement?                                                     (Review)</vt:lpstr>
      <vt:lpstr>The Atonement – Christ’s suffering for the Elect (Passive Obedience)                                (Review)</vt:lpstr>
      <vt:lpstr>The Atonement – Christ’s suffering for the Elect (Passive Obedience)</vt:lpstr>
      <vt:lpstr>The Atonement – Christ’s suffering for the Elect (Passive Obedience)</vt:lpstr>
      <vt:lpstr>The Atonement – Christ’s suffering for the Elect (Passive Obedience)</vt:lpstr>
      <vt:lpstr>The Atonement – Christ’s suffering for the Elect (Passive Obedience)</vt:lpstr>
      <vt:lpstr>The Atonement – Christ’s suffering for the Elect (Passive Obedience)</vt:lpstr>
      <vt:lpstr>The Atonement – Christ’s suffering for the Elect (Passive Obedience)</vt:lpstr>
      <vt:lpstr>The Atonement – Christ’s suffering for the Elect (Passive Obedience)</vt:lpstr>
      <vt:lpstr>The Atonement – Christ’s suffering for the Elect (Passive Obedience)</vt:lpstr>
      <vt:lpstr>The Atonement – Christ’s suffering for the Elect (Passive Obedience)</vt:lpstr>
      <vt:lpstr>The Atonement – Christ’s suffering for the Elect (Passive Obedience)</vt:lpstr>
      <vt:lpstr>The Atonement – Historical Development:  Anselm (1033 – 1109)</vt:lpstr>
      <vt:lpstr>The Atonement – Historical Development </vt:lpstr>
      <vt:lpstr>The Atonement – Historical Development </vt:lpstr>
      <vt:lpstr>The Atonement – Historical Development </vt:lpstr>
      <vt:lpstr>The Atonement – Historical Development </vt:lpstr>
      <vt:lpstr>The Atonement – Historical Development </vt:lpstr>
      <vt:lpstr>The Atonement – Historical Development </vt:lpstr>
      <vt:lpstr>The Atonement – Historical Development </vt:lpstr>
      <vt:lpstr>The Atonement – Historical Development </vt:lpstr>
      <vt:lpstr>The Atonement – Historical Development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Carl Schmuland</dc:creator>
  <cp:lastModifiedBy>Carl Schmuland</cp:lastModifiedBy>
  <cp:revision>4</cp:revision>
  <dcterms:created xsi:type="dcterms:W3CDTF">2019-05-18T16:35:09Z</dcterms:created>
  <dcterms:modified xsi:type="dcterms:W3CDTF">2019-05-22T02:39:49Z</dcterms:modified>
</cp:coreProperties>
</file>