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67" r:id="rId3"/>
    <p:sldId id="257" r:id="rId4"/>
    <p:sldId id="258" r:id="rId5"/>
    <p:sldId id="271" r:id="rId6"/>
    <p:sldId id="268" r:id="rId7"/>
    <p:sldId id="269" r:id="rId8"/>
    <p:sldId id="270" r:id="rId9"/>
    <p:sldId id="259" r:id="rId10"/>
    <p:sldId id="260" r:id="rId11"/>
    <p:sldId id="261" r:id="rId12"/>
    <p:sldId id="262" r:id="rId13"/>
    <p:sldId id="263" r:id="rId14"/>
    <p:sldId id="264" r:id="rId15"/>
    <p:sldId id="26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66" d="100"/>
          <a:sy n="66" d="100"/>
        </p:scale>
        <p:origin x="679"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D37014-E666-4EEE-AEB4-EF0CE53726A2}" type="datetimeFigureOut">
              <a:rPr lang="en-US" smtClean="0"/>
              <a:t>9/18/2015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8F2FE2-FDC6-4A42-95E7-02BCC0333548}" type="slidenum">
              <a:rPr lang="en-US" smtClean="0"/>
              <a:t>‹#›</a:t>
            </a:fld>
            <a:endParaRPr lang="en-US"/>
          </a:p>
        </p:txBody>
      </p:sp>
    </p:spTree>
    <p:extLst>
      <p:ext uri="{BB962C8B-B14F-4D97-AF65-F5344CB8AC3E}">
        <p14:creationId xmlns:p14="http://schemas.microsoft.com/office/powerpoint/2010/main" val="3179948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D37014-E666-4EEE-AEB4-EF0CE53726A2}" type="datetimeFigureOut">
              <a:rPr lang="en-US" smtClean="0"/>
              <a:t>9/18/2015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8F2FE2-FDC6-4A42-95E7-02BCC0333548}" type="slidenum">
              <a:rPr lang="en-US" smtClean="0"/>
              <a:t>‹#›</a:t>
            </a:fld>
            <a:endParaRPr lang="en-US"/>
          </a:p>
        </p:txBody>
      </p:sp>
    </p:spTree>
    <p:extLst>
      <p:ext uri="{BB962C8B-B14F-4D97-AF65-F5344CB8AC3E}">
        <p14:creationId xmlns:p14="http://schemas.microsoft.com/office/powerpoint/2010/main" val="1514771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D37014-E666-4EEE-AEB4-EF0CE53726A2}" type="datetimeFigureOut">
              <a:rPr lang="en-US" smtClean="0"/>
              <a:t>9/18/2015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8F2FE2-FDC6-4A42-95E7-02BCC0333548}" type="slidenum">
              <a:rPr lang="en-US" smtClean="0"/>
              <a:t>‹#›</a:t>
            </a:fld>
            <a:endParaRPr lang="en-US"/>
          </a:p>
        </p:txBody>
      </p:sp>
    </p:spTree>
    <p:extLst>
      <p:ext uri="{BB962C8B-B14F-4D97-AF65-F5344CB8AC3E}">
        <p14:creationId xmlns:p14="http://schemas.microsoft.com/office/powerpoint/2010/main" val="1142499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D37014-E666-4EEE-AEB4-EF0CE53726A2}" type="datetimeFigureOut">
              <a:rPr lang="en-US" smtClean="0"/>
              <a:t>9/18/2015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8F2FE2-FDC6-4A42-95E7-02BCC0333548}" type="slidenum">
              <a:rPr lang="en-US" smtClean="0"/>
              <a:t>‹#›</a:t>
            </a:fld>
            <a:endParaRPr lang="en-US"/>
          </a:p>
        </p:txBody>
      </p:sp>
    </p:spTree>
    <p:extLst>
      <p:ext uri="{BB962C8B-B14F-4D97-AF65-F5344CB8AC3E}">
        <p14:creationId xmlns:p14="http://schemas.microsoft.com/office/powerpoint/2010/main" val="1130446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D37014-E666-4EEE-AEB4-EF0CE53726A2}" type="datetimeFigureOut">
              <a:rPr lang="en-US" smtClean="0"/>
              <a:t>9/18/2015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8F2FE2-FDC6-4A42-95E7-02BCC0333548}" type="slidenum">
              <a:rPr lang="en-US" smtClean="0"/>
              <a:t>‹#›</a:t>
            </a:fld>
            <a:endParaRPr lang="en-US"/>
          </a:p>
        </p:txBody>
      </p:sp>
    </p:spTree>
    <p:extLst>
      <p:ext uri="{BB962C8B-B14F-4D97-AF65-F5344CB8AC3E}">
        <p14:creationId xmlns:p14="http://schemas.microsoft.com/office/powerpoint/2010/main" val="3694752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D37014-E666-4EEE-AEB4-EF0CE53726A2}" type="datetimeFigureOut">
              <a:rPr lang="en-US" smtClean="0"/>
              <a:t>9/18/2015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8F2FE2-FDC6-4A42-95E7-02BCC0333548}" type="slidenum">
              <a:rPr lang="en-US" smtClean="0"/>
              <a:t>‹#›</a:t>
            </a:fld>
            <a:endParaRPr lang="en-US"/>
          </a:p>
        </p:txBody>
      </p:sp>
    </p:spTree>
    <p:extLst>
      <p:ext uri="{BB962C8B-B14F-4D97-AF65-F5344CB8AC3E}">
        <p14:creationId xmlns:p14="http://schemas.microsoft.com/office/powerpoint/2010/main" val="3377406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D37014-E666-4EEE-AEB4-EF0CE53726A2}" type="datetimeFigureOut">
              <a:rPr lang="en-US" smtClean="0"/>
              <a:t>9/18/2015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8F2FE2-FDC6-4A42-95E7-02BCC0333548}" type="slidenum">
              <a:rPr lang="en-US" smtClean="0"/>
              <a:t>‹#›</a:t>
            </a:fld>
            <a:endParaRPr lang="en-US"/>
          </a:p>
        </p:txBody>
      </p:sp>
    </p:spTree>
    <p:extLst>
      <p:ext uri="{BB962C8B-B14F-4D97-AF65-F5344CB8AC3E}">
        <p14:creationId xmlns:p14="http://schemas.microsoft.com/office/powerpoint/2010/main" val="94270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D37014-E666-4EEE-AEB4-EF0CE53726A2}" type="datetimeFigureOut">
              <a:rPr lang="en-US" smtClean="0"/>
              <a:t>9/18/2015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8F2FE2-FDC6-4A42-95E7-02BCC0333548}" type="slidenum">
              <a:rPr lang="en-US" smtClean="0"/>
              <a:t>‹#›</a:t>
            </a:fld>
            <a:endParaRPr lang="en-US"/>
          </a:p>
        </p:txBody>
      </p:sp>
    </p:spTree>
    <p:extLst>
      <p:ext uri="{BB962C8B-B14F-4D97-AF65-F5344CB8AC3E}">
        <p14:creationId xmlns:p14="http://schemas.microsoft.com/office/powerpoint/2010/main" val="2421308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D37014-E666-4EEE-AEB4-EF0CE53726A2}" type="datetimeFigureOut">
              <a:rPr lang="en-US" smtClean="0"/>
              <a:t>9/18/2015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8F2FE2-FDC6-4A42-95E7-02BCC0333548}" type="slidenum">
              <a:rPr lang="en-US" smtClean="0"/>
              <a:t>‹#›</a:t>
            </a:fld>
            <a:endParaRPr lang="en-US"/>
          </a:p>
        </p:txBody>
      </p:sp>
    </p:spTree>
    <p:extLst>
      <p:ext uri="{BB962C8B-B14F-4D97-AF65-F5344CB8AC3E}">
        <p14:creationId xmlns:p14="http://schemas.microsoft.com/office/powerpoint/2010/main" val="3769426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D37014-E666-4EEE-AEB4-EF0CE53726A2}" type="datetimeFigureOut">
              <a:rPr lang="en-US" smtClean="0"/>
              <a:t>9/18/2015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8F2FE2-FDC6-4A42-95E7-02BCC0333548}" type="slidenum">
              <a:rPr lang="en-US" smtClean="0"/>
              <a:t>‹#›</a:t>
            </a:fld>
            <a:endParaRPr lang="en-US"/>
          </a:p>
        </p:txBody>
      </p:sp>
    </p:spTree>
    <p:extLst>
      <p:ext uri="{BB962C8B-B14F-4D97-AF65-F5344CB8AC3E}">
        <p14:creationId xmlns:p14="http://schemas.microsoft.com/office/powerpoint/2010/main" val="3893445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D37014-E666-4EEE-AEB4-EF0CE53726A2}" type="datetimeFigureOut">
              <a:rPr lang="en-US" smtClean="0"/>
              <a:t>9/18/2015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8F2FE2-FDC6-4A42-95E7-02BCC0333548}" type="slidenum">
              <a:rPr lang="en-US" smtClean="0"/>
              <a:t>‹#›</a:t>
            </a:fld>
            <a:endParaRPr lang="en-US"/>
          </a:p>
        </p:txBody>
      </p:sp>
    </p:spTree>
    <p:extLst>
      <p:ext uri="{BB962C8B-B14F-4D97-AF65-F5344CB8AC3E}">
        <p14:creationId xmlns:p14="http://schemas.microsoft.com/office/powerpoint/2010/main" val="3886513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D37014-E666-4EEE-AEB4-EF0CE53726A2}" type="datetimeFigureOut">
              <a:rPr lang="en-US" smtClean="0"/>
              <a:t>9/18/2015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8F2FE2-FDC6-4A42-95E7-02BCC0333548}" type="slidenum">
              <a:rPr lang="en-US" smtClean="0"/>
              <a:t>‹#›</a:t>
            </a:fld>
            <a:endParaRPr lang="en-US"/>
          </a:p>
        </p:txBody>
      </p:sp>
    </p:spTree>
    <p:extLst>
      <p:ext uri="{BB962C8B-B14F-4D97-AF65-F5344CB8AC3E}">
        <p14:creationId xmlns:p14="http://schemas.microsoft.com/office/powerpoint/2010/main" val="16983065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16689"/>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Doctrine of the Bible Part 1:  </a:t>
            </a:r>
            <a:r>
              <a:rPr lang="en-US" sz="2800" dirty="0" smtClean="0"/>
              <a:t>Revelation, Inspiration, Characteristics of Scripture</a:t>
            </a:r>
          </a:p>
          <a:p>
            <a:r>
              <a:rPr lang="en-US" dirty="0" smtClean="0">
                <a:solidFill>
                  <a:srgbClr val="0070C0"/>
                </a:solidFill>
              </a:rPr>
              <a:t>The Heights Church September 20, 2015</a:t>
            </a:r>
            <a:endParaRPr lang="en-US" dirty="0">
              <a:solidFill>
                <a:srgbClr val="0070C0"/>
              </a:solidFill>
            </a:endParaRPr>
          </a:p>
        </p:txBody>
      </p:sp>
    </p:spTree>
    <p:extLst>
      <p:ext uri="{BB962C8B-B14F-4D97-AF65-F5344CB8AC3E}">
        <p14:creationId xmlns:p14="http://schemas.microsoft.com/office/powerpoint/2010/main" val="5819440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smtClean="0"/>
              <a:t>The Word of God</a:t>
            </a:r>
            <a:endParaRPr lang="en-US" b="1" dirty="0"/>
          </a:p>
        </p:txBody>
      </p:sp>
      <p:sp>
        <p:nvSpPr>
          <p:cNvPr id="3" name="Content Placeholder 2"/>
          <p:cNvSpPr>
            <a:spLocks noGrp="1"/>
          </p:cNvSpPr>
          <p:nvPr>
            <p:ph idx="1"/>
          </p:nvPr>
        </p:nvSpPr>
        <p:spPr>
          <a:solidFill>
            <a:srgbClr val="FFFFCC"/>
          </a:solidFill>
        </p:spPr>
        <p:txBody>
          <a:bodyPr/>
          <a:lstStyle/>
          <a:p>
            <a:pPr marL="514350" indent="-514350">
              <a:buFont typeface="+mj-lt"/>
              <a:buAutoNum type="arabicPeriod"/>
            </a:pPr>
            <a:r>
              <a:rPr lang="en-US" b="1" dirty="0" smtClean="0"/>
              <a:t>Jesus Christ:   In the beginning was the Word, and the Word was with God, and the Word was God. </a:t>
            </a:r>
            <a:r>
              <a:rPr lang="en-US" dirty="0" smtClean="0"/>
              <a:t>                John 1:1</a:t>
            </a:r>
          </a:p>
          <a:p>
            <a:pPr marL="514350" indent="-514350">
              <a:buFont typeface="+mj-lt"/>
              <a:buAutoNum type="arabicPeriod"/>
            </a:pPr>
            <a:r>
              <a:rPr lang="en-US" b="1" dirty="0" smtClean="0"/>
              <a:t>God’s Decrees:   And God said, “Let there be light; and there was light.” </a:t>
            </a:r>
            <a:r>
              <a:rPr lang="en-US" dirty="0" smtClean="0"/>
              <a:t> Genesis 1:3</a:t>
            </a:r>
          </a:p>
          <a:p>
            <a:pPr marL="514350" indent="-514350">
              <a:buFont typeface="+mj-lt"/>
              <a:buAutoNum type="arabicPeriod"/>
            </a:pPr>
            <a:r>
              <a:rPr lang="en-US" b="1" dirty="0" smtClean="0"/>
              <a:t>God’s Personal Address to People: And the LORD God commanded the man, saying “You may freely eat of every tree in the garden, but…….Genesis 2:16</a:t>
            </a:r>
          </a:p>
          <a:p>
            <a:pPr marL="514350" indent="-514350">
              <a:buFont typeface="+mj-lt"/>
              <a:buAutoNum type="arabicPeriod"/>
            </a:pPr>
            <a:r>
              <a:rPr lang="en-US" b="1" dirty="0" smtClean="0"/>
              <a:t>God’s Written Word: The Bible</a:t>
            </a:r>
            <a:endParaRPr lang="en-US" b="1" dirty="0"/>
          </a:p>
        </p:txBody>
      </p:sp>
    </p:spTree>
    <p:extLst>
      <p:ext uri="{BB962C8B-B14F-4D97-AF65-F5344CB8AC3E}">
        <p14:creationId xmlns:p14="http://schemas.microsoft.com/office/powerpoint/2010/main" val="835182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normAutofit fontScale="90000"/>
          </a:bodyPr>
          <a:lstStyle/>
          <a:p>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smtClean="0"/>
              <a:t>Inspiration</a:t>
            </a: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revelation</a:t>
            </a:r>
          </a:p>
        </p:txBody>
      </p:sp>
      <p:sp>
        <p:nvSpPr>
          <p:cNvPr id="3" name="Content Placeholder 2"/>
          <p:cNvSpPr>
            <a:spLocks noGrp="1"/>
          </p:cNvSpPr>
          <p:nvPr>
            <p:ph idx="1"/>
          </p:nvPr>
        </p:nvSpPr>
        <p:spPr>
          <a:xfrm>
            <a:off x="838200" y="1825625"/>
            <a:ext cx="10515600" cy="4829818"/>
          </a:xfrm>
          <a:solidFill>
            <a:srgbClr val="FFFFCC"/>
          </a:solidFill>
        </p:spPr>
        <p:txBody>
          <a:bodyPr>
            <a:normAutofit fontScale="92500" lnSpcReduction="20000"/>
          </a:bodyPr>
          <a:lstStyle/>
          <a:p>
            <a:pPr marL="0" indent="0">
              <a:buNone/>
            </a:pPr>
            <a:r>
              <a:rPr lang="en-US" sz="3000" b="1" dirty="0"/>
              <a:t>All Scripture is breathed out by God and profitable for teaching, for reproof, for correction, and for training in righteousness, </a:t>
            </a:r>
            <a:r>
              <a:rPr lang="en-US" dirty="0"/>
              <a:t>2Timothy </a:t>
            </a:r>
            <a:r>
              <a:rPr lang="en-US" dirty="0" smtClean="0"/>
              <a:t>3:16</a:t>
            </a:r>
          </a:p>
          <a:p>
            <a:pPr marL="0" indent="0">
              <a:buNone/>
            </a:pPr>
            <a:endParaRPr lang="en-US" sz="3000" b="1" dirty="0" smtClean="0"/>
          </a:p>
          <a:p>
            <a:pPr marL="0" indent="0">
              <a:buNone/>
            </a:pPr>
            <a:r>
              <a:rPr lang="en-US" sz="3000" b="1" dirty="0" smtClean="0"/>
              <a:t>But </a:t>
            </a:r>
            <a:r>
              <a:rPr lang="en-US" sz="3000" b="1" dirty="0"/>
              <a:t>the </a:t>
            </a:r>
            <a:r>
              <a:rPr lang="en-US" sz="3000" b="1" dirty="0" smtClean="0"/>
              <a:t>Helper</a:t>
            </a:r>
            <a:r>
              <a:rPr lang="en-US" sz="3000" b="1" dirty="0"/>
              <a:t>, the Holy Spirit, </a:t>
            </a:r>
            <a:r>
              <a:rPr lang="en-US" sz="3000" b="1" dirty="0" smtClean="0"/>
              <a:t>whom </a:t>
            </a:r>
            <a:r>
              <a:rPr lang="en-US" sz="3000" b="1" dirty="0"/>
              <a:t>the Father will send in my name, </a:t>
            </a:r>
            <a:r>
              <a:rPr lang="en-US" sz="3000" b="1" dirty="0" smtClean="0"/>
              <a:t>he </a:t>
            </a:r>
            <a:r>
              <a:rPr lang="en-US" sz="3000" b="1" dirty="0"/>
              <a:t>will teach you all things and </a:t>
            </a:r>
            <a:r>
              <a:rPr lang="en-US" sz="3000" b="1" dirty="0" smtClean="0"/>
              <a:t>bring </a:t>
            </a:r>
            <a:r>
              <a:rPr lang="en-US" sz="3000" b="1" dirty="0"/>
              <a:t>to your remembrance all that I have said to you</a:t>
            </a:r>
            <a:r>
              <a:rPr lang="en-US" sz="3000" dirty="0" smtClean="0"/>
              <a:t>. </a:t>
            </a:r>
            <a:r>
              <a:rPr lang="en-US" dirty="0" smtClean="0"/>
              <a:t>John 14:26</a:t>
            </a:r>
            <a:endParaRPr lang="en-US" dirty="0"/>
          </a:p>
          <a:p>
            <a:pPr marL="0" indent="0">
              <a:buNone/>
            </a:pPr>
            <a:endParaRPr lang="en-US" b="1" dirty="0" smtClean="0"/>
          </a:p>
          <a:p>
            <a:pPr marL="0" indent="0">
              <a:buNone/>
            </a:pPr>
            <a:r>
              <a:rPr lang="en-US" sz="3000" b="1" dirty="0"/>
              <a:t>And count </a:t>
            </a:r>
            <a:r>
              <a:rPr lang="en-US" sz="3000" b="1" dirty="0" smtClean="0"/>
              <a:t>the </a:t>
            </a:r>
            <a:r>
              <a:rPr lang="en-US" sz="3000" b="1" dirty="0"/>
              <a:t>patience of our Lord as salvation, just as </a:t>
            </a:r>
            <a:r>
              <a:rPr lang="en-US" sz="3000" b="1" dirty="0" smtClean="0"/>
              <a:t>our </a:t>
            </a:r>
            <a:r>
              <a:rPr lang="en-US" sz="3000" b="1" dirty="0"/>
              <a:t>beloved brother Paul also wrote to you </a:t>
            </a:r>
            <a:r>
              <a:rPr lang="en-US" sz="3000" b="1" dirty="0" smtClean="0"/>
              <a:t>according </a:t>
            </a:r>
            <a:r>
              <a:rPr lang="en-US" sz="3000" b="1" dirty="0"/>
              <a:t>to the wisdom given him</a:t>
            </a:r>
            <a:r>
              <a:rPr lang="en-US" sz="3000" b="1" dirty="0" smtClean="0"/>
              <a:t>,</a:t>
            </a:r>
            <a:r>
              <a:rPr lang="en-US" sz="3000" b="1" dirty="0"/>
              <a:t> as he does in all his letters when he speaks in them of these matters. </a:t>
            </a:r>
            <a:r>
              <a:rPr lang="en-US" sz="3000" b="1" dirty="0" smtClean="0"/>
              <a:t>There </a:t>
            </a:r>
            <a:r>
              <a:rPr lang="en-US" sz="3000" b="1" dirty="0"/>
              <a:t>are some things in them that are hard to understand, which the ignorant and unstable twist to their own destruction, </a:t>
            </a:r>
            <a:r>
              <a:rPr lang="en-US" sz="3000" b="1" dirty="0" smtClean="0"/>
              <a:t>as </a:t>
            </a:r>
            <a:r>
              <a:rPr lang="en-US" sz="3000" b="1" dirty="0"/>
              <a:t>they do the other Scriptures</a:t>
            </a:r>
            <a:r>
              <a:rPr lang="en-US" sz="3000" b="1" dirty="0" smtClean="0"/>
              <a:t>. </a:t>
            </a:r>
            <a:r>
              <a:rPr lang="en-US" dirty="0" smtClean="0"/>
              <a:t>2 Peter 3:16-17</a:t>
            </a:r>
            <a:endParaRPr lang="en-US" b="1" dirty="0"/>
          </a:p>
        </p:txBody>
      </p:sp>
    </p:spTree>
    <p:extLst>
      <p:ext uri="{BB962C8B-B14F-4D97-AF65-F5344CB8AC3E}">
        <p14:creationId xmlns:p14="http://schemas.microsoft.com/office/powerpoint/2010/main" val="18177353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normAutofit fontScale="90000"/>
          </a:bodyPr>
          <a:lstStyle/>
          <a:p>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Four Characteristics of Scripture: </a:t>
            </a:r>
            <a:br>
              <a:rPr lang="en-US" b="1" dirty="0"/>
            </a:br>
            <a:r>
              <a:rPr lang="en-US" b="1" dirty="0"/>
              <a:t>   1. </a:t>
            </a:r>
            <a:r>
              <a:rPr lang="en-US" b="1" dirty="0">
                <a:solidFill>
                  <a:srgbClr val="FF0000"/>
                </a:solidFill>
              </a:rPr>
              <a:t>Author</a:t>
            </a:r>
            <a:r>
              <a:rPr lang="en-US" b="1" dirty="0"/>
              <a:t>ity </a:t>
            </a:r>
            <a:r>
              <a:rPr lang="en-US" sz="3600" b="1" i="1" dirty="0">
                <a:solidFill>
                  <a:srgbClr val="0070C0"/>
                </a:solidFill>
              </a:rPr>
              <a:t>sola scriptura</a:t>
            </a:r>
            <a:r>
              <a:rPr lang="en-US" sz="3600" b="1" dirty="0"/>
              <a:t/>
            </a:r>
            <a:br>
              <a:rPr lang="en-US" sz="3600"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revelation</a:t>
            </a:r>
          </a:p>
        </p:txBody>
      </p:sp>
      <p:sp>
        <p:nvSpPr>
          <p:cNvPr id="3" name="Content Placeholder 2"/>
          <p:cNvSpPr>
            <a:spLocks noGrp="1"/>
          </p:cNvSpPr>
          <p:nvPr>
            <p:ph idx="1"/>
          </p:nvPr>
        </p:nvSpPr>
        <p:spPr>
          <a:xfrm>
            <a:off x="838200" y="1825625"/>
            <a:ext cx="10515600" cy="4829818"/>
          </a:xfrm>
          <a:solidFill>
            <a:srgbClr val="FFFFCC"/>
          </a:solidFill>
        </p:spPr>
        <p:txBody>
          <a:bodyPr>
            <a:normAutofit lnSpcReduction="10000"/>
          </a:bodyPr>
          <a:lstStyle/>
          <a:p>
            <a:pPr marL="0" indent="0">
              <a:buNone/>
            </a:pPr>
            <a:r>
              <a:rPr lang="en-US" b="1" dirty="0"/>
              <a:t>“Unless I am convinced by the testimony of the Scriptures or by clear reason (for I do not trust either in the Pope or councils, alone since it is well known that they have erred and contradicted themselves), I am bound by the Scriptures I have quoted and my  conscience is captive to the Word of God. I cannot and will not retract anything, since it is neither safe nor right to go against conscience. Here I stand. I cannot do otherwise. May God help me. Amen</a:t>
            </a:r>
            <a:r>
              <a:rPr lang="en-US" b="1" dirty="0" smtClean="0"/>
              <a:t>.” </a:t>
            </a:r>
            <a:r>
              <a:rPr lang="en-US" i="1" dirty="0" smtClean="0"/>
              <a:t>Martin Luther @ the Diet of Worms 1521</a:t>
            </a:r>
          </a:p>
          <a:p>
            <a:pPr marL="0" indent="0">
              <a:buNone/>
            </a:pPr>
            <a:endParaRPr lang="en-US" i="1" dirty="0"/>
          </a:p>
          <a:p>
            <a:pPr marL="0" indent="0">
              <a:buNone/>
            </a:pPr>
            <a:r>
              <a:rPr lang="en-US" b="1" i="1" dirty="0" smtClean="0"/>
              <a:t>Though the Scriptures reflect the personalities, vocabularies, and concerns of the human authors and are not merely dictation, they were not written by human power but rather superintended by God.</a:t>
            </a:r>
            <a:endParaRPr lang="en-US" b="1" dirty="0"/>
          </a:p>
          <a:p>
            <a:pPr marL="0" indent="0">
              <a:buNone/>
            </a:pPr>
            <a:endParaRPr lang="en-US" b="1" dirty="0">
              <a:solidFill>
                <a:srgbClr val="0070C0"/>
              </a:solidFill>
            </a:endParaRPr>
          </a:p>
        </p:txBody>
      </p:sp>
    </p:spTree>
    <p:extLst>
      <p:ext uri="{BB962C8B-B14F-4D97-AF65-F5344CB8AC3E}">
        <p14:creationId xmlns:p14="http://schemas.microsoft.com/office/powerpoint/2010/main" val="7811693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a:t>Four Characteristics of Scripture: </a:t>
            </a:r>
            <a:br>
              <a:rPr lang="en-US" b="1" dirty="0"/>
            </a:br>
            <a:r>
              <a:rPr lang="en-US" b="1" dirty="0"/>
              <a:t>   2. Clarity</a:t>
            </a:r>
          </a:p>
        </p:txBody>
      </p:sp>
      <p:sp>
        <p:nvSpPr>
          <p:cNvPr id="3" name="Content Placeholder 2"/>
          <p:cNvSpPr>
            <a:spLocks noGrp="1"/>
          </p:cNvSpPr>
          <p:nvPr>
            <p:ph idx="1"/>
          </p:nvPr>
        </p:nvSpPr>
        <p:spPr>
          <a:solidFill>
            <a:srgbClr val="FFFFCC"/>
          </a:solidFill>
        </p:spPr>
        <p:txBody>
          <a:bodyPr/>
          <a:lstStyle/>
          <a:p>
            <a:r>
              <a:rPr lang="en-US" b="1" dirty="0" smtClean="0"/>
              <a:t>The clarity of Scripture means that the Bible is not written in a secret code but such that its teachings are understandable by all true believers.</a:t>
            </a:r>
          </a:p>
          <a:p>
            <a:r>
              <a:rPr lang="en-US" b="1" dirty="0" smtClean="0"/>
              <a:t>Clarity does not mean every one will agree on the meaning.</a:t>
            </a:r>
          </a:p>
          <a:p>
            <a:pPr marL="1371600" lvl="2" indent="-457200">
              <a:buFont typeface="+mj-lt"/>
              <a:buAutoNum type="arabicPeriod"/>
            </a:pPr>
            <a:r>
              <a:rPr lang="en-US" sz="2800" b="1" dirty="0" smtClean="0"/>
              <a:t>We are fallen and err.</a:t>
            </a:r>
          </a:p>
          <a:p>
            <a:pPr marL="1371600" lvl="2" indent="-457200">
              <a:buFont typeface="+mj-lt"/>
              <a:buAutoNum type="arabicPeriod"/>
            </a:pPr>
            <a:r>
              <a:rPr lang="en-US" sz="2800" b="1" dirty="0" smtClean="0"/>
              <a:t>We have preconceptions and try to make Scripture say what seems right to us.</a:t>
            </a:r>
          </a:p>
          <a:p>
            <a:pPr marL="1371600" lvl="2" indent="-457200">
              <a:buFont typeface="+mj-lt"/>
              <a:buAutoNum type="arabicPeriod"/>
            </a:pPr>
            <a:r>
              <a:rPr lang="en-US" sz="2800" b="1" dirty="0" smtClean="0"/>
              <a:t>Scripture is silent on some issues.</a:t>
            </a:r>
          </a:p>
        </p:txBody>
      </p:sp>
    </p:spTree>
    <p:extLst>
      <p:ext uri="{BB962C8B-B14F-4D97-AF65-F5344CB8AC3E}">
        <p14:creationId xmlns:p14="http://schemas.microsoft.com/office/powerpoint/2010/main" val="3405425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a:t>Four Characteristics of Scripture: </a:t>
            </a:r>
            <a:br>
              <a:rPr lang="en-US" b="1" dirty="0"/>
            </a:br>
            <a:r>
              <a:rPr lang="en-US" b="1" dirty="0"/>
              <a:t>   </a:t>
            </a:r>
            <a:r>
              <a:rPr lang="en-US" b="1" dirty="0" smtClean="0"/>
              <a:t>3. Necessity</a:t>
            </a:r>
            <a:endParaRPr lang="en-US" b="1" dirty="0"/>
          </a:p>
        </p:txBody>
      </p:sp>
      <p:sp>
        <p:nvSpPr>
          <p:cNvPr id="3" name="Content Placeholder 2"/>
          <p:cNvSpPr>
            <a:spLocks noGrp="1"/>
          </p:cNvSpPr>
          <p:nvPr>
            <p:ph idx="1"/>
          </p:nvPr>
        </p:nvSpPr>
        <p:spPr>
          <a:solidFill>
            <a:srgbClr val="FFFFCC"/>
          </a:solidFill>
        </p:spPr>
        <p:txBody>
          <a:bodyPr/>
          <a:lstStyle/>
          <a:p>
            <a:r>
              <a:rPr lang="en-US" b="1" dirty="0" smtClean="0"/>
              <a:t>The necessity of Scripture means that the Bible is necessary for:</a:t>
            </a:r>
          </a:p>
          <a:p>
            <a:pPr marL="1371600" lvl="2" indent="-457200">
              <a:buFont typeface="+mj-lt"/>
              <a:buAutoNum type="arabicPeriod"/>
            </a:pPr>
            <a:r>
              <a:rPr lang="en-US" sz="2800" b="1" dirty="0" smtClean="0"/>
              <a:t>Knowing the Gospel</a:t>
            </a:r>
          </a:p>
          <a:p>
            <a:pPr marL="1371600" lvl="2" indent="-457200">
              <a:buFont typeface="+mj-lt"/>
              <a:buAutoNum type="arabicPeriod"/>
            </a:pPr>
            <a:r>
              <a:rPr lang="en-US" sz="2800" b="1" dirty="0" smtClean="0"/>
              <a:t>Maintaining spiritual life</a:t>
            </a:r>
          </a:p>
          <a:p>
            <a:pPr marL="1371600" lvl="2" indent="-457200">
              <a:buFont typeface="+mj-lt"/>
              <a:buAutoNum type="arabicPeriod"/>
            </a:pPr>
            <a:r>
              <a:rPr lang="en-US" sz="2800" b="1" dirty="0" smtClean="0"/>
              <a:t>Knowing God’s will</a:t>
            </a:r>
          </a:p>
          <a:p>
            <a:pPr marL="914400" lvl="2" indent="0">
              <a:buNone/>
            </a:pPr>
            <a:endParaRPr lang="en-US" sz="2800" b="1" dirty="0" smtClean="0"/>
          </a:p>
          <a:p>
            <a:endParaRPr lang="en-US" sz="3600" b="1" dirty="0"/>
          </a:p>
          <a:p>
            <a:endParaRPr lang="en-US" sz="3600" b="1" dirty="0" smtClean="0"/>
          </a:p>
        </p:txBody>
      </p:sp>
    </p:spTree>
    <p:extLst>
      <p:ext uri="{BB962C8B-B14F-4D97-AF65-F5344CB8AC3E}">
        <p14:creationId xmlns:p14="http://schemas.microsoft.com/office/powerpoint/2010/main" val="23890445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lstStyle/>
          <a:p>
            <a:r>
              <a:rPr lang="en-US" b="1" dirty="0"/>
              <a:t>Four Characteristics of Scripture: </a:t>
            </a:r>
            <a:br>
              <a:rPr lang="en-US" b="1" dirty="0"/>
            </a:br>
            <a:r>
              <a:rPr lang="en-US" b="1" dirty="0"/>
              <a:t>   4</a:t>
            </a:r>
            <a:r>
              <a:rPr lang="en-US" b="1" dirty="0" smtClean="0"/>
              <a:t>. Sufficiency</a:t>
            </a:r>
            <a:endParaRPr lang="en-US" b="1" dirty="0"/>
          </a:p>
        </p:txBody>
      </p:sp>
      <p:sp>
        <p:nvSpPr>
          <p:cNvPr id="3" name="Content Placeholder 2"/>
          <p:cNvSpPr>
            <a:spLocks noGrp="1"/>
          </p:cNvSpPr>
          <p:nvPr>
            <p:ph idx="1"/>
          </p:nvPr>
        </p:nvSpPr>
        <p:spPr>
          <a:solidFill>
            <a:srgbClr val="FFFFCC"/>
          </a:solidFill>
        </p:spPr>
        <p:txBody>
          <a:bodyPr/>
          <a:lstStyle/>
          <a:p>
            <a:r>
              <a:rPr lang="en-US" b="1" dirty="0" smtClean="0"/>
              <a:t>The sufficiency of Scripture means that the Scriptures contain all the words of God that he intended his people to have at each stage of redemptive history, and that it now contains all the words of God we need for: </a:t>
            </a:r>
          </a:p>
          <a:p>
            <a:pPr marL="1428750" lvl="2" indent="-514350">
              <a:buFont typeface="+mj-lt"/>
              <a:buAutoNum type="arabicPeriod"/>
            </a:pPr>
            <a:r>
              <a:rPr lang="en-US" sz="2800" b="1" dirty="0" smtClean="0"/>
              <a:t>salvation</a:t>
            </a:r>
          </a:p>
          <a:p>
            <a:pPr marL="1371600" lvl="2" indent="-457200">
              <a:buFont typeface="+mj-lt"/>
              <a:buAutoNum type="arabicPeriod"/>
            </a:pPr>
            <a:r>
              <a:rPr lang="en-US" sz="2800" b="1" dirty="0" smtClean="0"/>
              <a:t>obeying </a:t>
            </a:r>
            <a:r>
              <a:rPr lang="en-US" sz="2800" b="1" dirty="0"/>
              <a:t>him perfectly</a:t>
            </a:r>
          </a:p>
          <a:p>
            <a:pPr marL="1371600" lvl="2" indent="-457200">
              <a:buFont typeface="+mj-lt"/>
              <a:buAutoNum type="arabicPeriod"/>
            </a:pPr>
            <a:r>
              <a:rPr lang="en-US" sz="2800" b="1" dirty="0" smtClean="0"/>
              <a:t>trusting </a:t>
            </a:r>
            <a:r>
              <a:rPr lang="en-US" sz="2800" b="1" dirty="0"/>
              <a:t>him </a:t>
            </a:r>
            <a:r>
              <a:rPr lang="en-US" sz="2800" b="1" dirty="0" smtClean="0"/>
              <a:t>perfectly</a:t>
            </a:r>
          </a:p>
          <a:p>
            <a:pPr marL="1371600" lvl="2" indent="-457200">
              <a:buFont typeface="+mj-lt"/>
              <a:buAutoNum type="arabicPeriod"/>
            </a:pPr>
            <a:endParaRPr lang="en-US" sz="2800" b="1" dirty="0" smtClean="0"/>
          </a:p>
          <a:p>
            <a:pPr marL="914400" lvl="2" indent="0">
              <a:buNone/>
            </a:pPr>
            <a:r>
              <a:rPr lang="en-US" sz="2800" b="1" dirty="0" smtClean="0"/>
              <a:t>  </a:t>
            </a:r>
            <a:endParaRPr lang="en-US" sz="3600" b="1" dirty="0"/>
          </a:p>
          <a:p>
            <a:endParaRPr lang="en-US" sz="3600" b="1" dirty="0" smtClean="0"/>
          </a:p>
        </p:txBody>
      </p:sp>
    </p:spTree>
    <p:extLst>
      <p:ext uri="{BB962C8B-B14F-4D97-AF65-F5344CB8AC3E}">
        <p14:creationId xmlns:p14="http://schemas.microsoft.com/office/powerpoint/2010/main" val="650631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Logic 101 and the problem of unbelief</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pPr marL="0" indent="0">
              <a:buNone/>
            </a:pPr>
            <a:r>
              <a:rPr lang="en-US" b="1" dirty="0" smtClean="0"/>
              <a:t>Unbelievers accuse Christians of a circular argument</a:t>
            </a:r>
          </a:p>
          <a:p>
            <a:r>
              <a:rPr lang="en-US" b="1" dirty="0" smtClean="0"/>
              <a:t>The  </a:t>
            </a:r>
            <a:r>
              <a:rPr lang="en-US" b="1" dirty="0"/>
              <a:t>Bible says it is the inerrant word of God.</a:t>
            </a:r>
          </a:p>
          <a:p>
            <a:r>
              <a:rPr lang="en-US" b="1" dirty="0"/>
              <a:t>Therefore, the Bible is the inerrant word of God.</a:t>
            </a:r>
          </a:p>
          <a:p>
            <a:pPr marL="0" indent="0">
              <a:buNone/>
            </a:pPr>
            <a:r>
              <a:rPr lang="en-US" sz="4000" b="1" dirty="0" smtClean="0"/>
              <a:t>Notice that this is a statement of fact not a logical argument.</a:t>
            </a:r>
          </a:p>
          <a:p>
            <a:pPr marL="0" indent="0">
              <a:buNone/>
            </a:pPr>
            <a:endParaRPr lang="en-US" b="1" dirty="0"/>
          </a:p>
          <a:p>
            <a:pPr marL="0" indent="0">
              <a:buNone/>
            </a:pPr>
            <a:endParaRPr lang="en-US" dirty="0"/>
          </a:p>
          <a:p>
            <a:pPr marL="0" indent="0">
              <a:buNone/>
            </a:pPr>
            <a:endParaRPr lang="en-US" dirty="0" smtClean="0"/>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35035272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Biblical Logic 101</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pPr marL="0" indent="0">
              <a:buNone/>
            </a:pPr>
            <a:endParaRPr lang="en-US" b="1" dirty="0"/>
          </a:p>
          <a:p>
            <a:pPr marL="0" indent="0">
              <a:buNone/>
            </a:pPr>
            <a:r>
              <a:rPr lang="en-US" b="1" dirty="0" smtClean="0"/>
              <a:t>For </a:t>
            </a:r>
            <a:r>
              <a:rPr lang="en-US" b="1" dirty="0"/>
              <a:t>when God made a promise to Abraham, since he had no one greater by whom to swear, </a:t>
            </a:r>
            <a:r>
              <a:rPr lang="en-US" b="1" dirty="0" smtClean="0"/>
              <a:t>he </a:t>
            </a:r>
            <a:r>
              <a:rPr lang="en-US" b="1" dirty="0"/>
              <a:t>swore by himself</a:t>
            </a:r>
            <a:r>
              <a:rPr lang="en-US" b="1" dirty="0" smtClean="0"/>
              <a:t>, </a:t>
            </a:r>
            <a:r>
              <a:rPr lang="en-US" dirty="0" smtClean="0"/>
              <a:t>Hebrews 6:13</a:t>
            </a:r>
          </a:p>
          <a:p>
            <a:pPr marL="0" indent="0">
              <a:buNone/>
            </a:pPr>
            <a:endParaRPr lang="en-US" dirty="0"/>
          </a:p>
          <a:p>
            <a:pPr marL="0" indent="0">
              <a:buNone/>
            </a:pPr>
            <a:endParaRPr lang="en-US" dirty="0" smtClean="0"/>
          </a:p>
          <a:p>
            <a:pPr marL="0" indent="0">
              <a:buNone/>
            </a:pPr>
            <a:r>
              <a:rPr lang="en-US" b="1" dirty="0" smtClean="0"/>
              <a:t>Now we </a:t>
            </a:r>
            <a:r>
              <a:rPr lang="en-US" b="1" dirty="0"/>
              <a:t>have received not </a:t>
            </a:r>
            <a:r>
              <a:rPr lang="en-US" b="1" dirty="0" smtClean="0"/>
              <a:t>the </a:t>
            </a:r>
            <a:r>
              <a:rPr lang="en-US" b="1" dirty="0"/>
              <a:t>spirit of the world, but the Spirit who is from God, that we might understand the things freely given us by God</a:t>
            </a:r>
            <a:r>
              <a:rPr lang="en-US" b="1" dirty="0" smtClean="0"/>
              <a:t>.</a:t>
            </a:r>
            <a:r>
              <a:rPr lang="en-US" b="1" dirty="0"/>
              <a:t> And we impart this </a:t>
            </a:r>
            <a:r>
              <a:rPr lang="en-US" b="1" dirty="0" smtClean="0"/>
              <a:t>in </a:t>
            </a:r>
            <a:r>
              <a:rPr lang="en-US" b="1" dirty="0"/>
              <a:t>words not taught by human wisdom but taught by the Spirit, </a:t>
            </a:r>
            <a:r>
              <a:rPr lang="en-US" b="1" dirty="0" smtClean="0"/>
              <a:t>interpreting </a:t>
            </a:r>
            <a:r>
              <a:rPr lang="en-US" b="1" dirty="0"/>
              <a:t>spiritual truths to those who are </a:t>
            </a:r>
            <a:r>
              <a:rPr lang="en-US" b="1" dirty="0" smtClean="0"/>
              <a:t>spiritual. The </a:t>
            </a:r>
            <a:r>
              <a:rPr lang="en-US" b="1" dirty="0"/>
              <a:t>natural person does not accept the things of the Spirit of God, for they are </a:t>
            </a:r>
            <a:r>
              <a:rPr lang="en-US" b="1" dirty="0" smtClean="0"/>
              <a:t>folly </a:t>
            </a:r>
            <a:r>
              <a:rPr lang="en-US" b="1" dirty="0"/>
              <a:t>to him, and </a:t>
            </a:r>
            <a:r>
              <a:rPr lang="en-US" b="1" dirty="0" smtClean="0"/>
              <a:t>he </a:t>
            </a:r>
            <a:r>
              <a:rPr lang="en-US" b="1" dirty="0"/>
              <a:t>is not able to understand them because they are spiritually discerned</a:t>
            </a:r>
            <a:r>
              <a:rPr lang="en-US" b="1" dirty="0" smtClean="0"/>
              <a:t>.</a:t>
            </a:r>
            <a:r>
              <a:rPr lang="en-US" b="1" dirty="0"/>
              <a:t> </a:t>
            </a:r>
            <a:r>
              <a:rPr lang="en-US" dirty="0"/>
              <a:t>1 Corinthians 2:12-14</a:t>
            </a:r>
          </a:p>
          <a:p>
            <a:pPr marL="0" indent="0">
              <a:buNone/>
            </a:pPr>
            <a:endParaRPr lang="en-US" dirty="0"/>
          </a:p>
          <a:p>
            <a:pPr marL="0" indent="0">
              <a:buNone/>
            </a:pPr>
            <a:endParaRPr lang="en-US" dirty="0" smtClean="0"/>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23549261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Logic 101 and the problem of unbelief</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pPr marL="0" indent="0">
              <a:buNone/>
            </a:pPr>
            <a:endParaRPr lang="en-US" b="1" dirty="0">
              <a:solidFill>
                <a:schemeClr val="bg1">
                  <a:lumMod val="50000"/>
                </a:schemeClr>
              </a:solidFill>
            </a:endParaRPr>
          </a:p>
          <a:p>
            <a:pPr marL="0" indent="0">
              <a:buNone/>
            </a:pPr>
            <a:r>
              <a:rPr lang="en-US" b="1" dirty="0" smtClean="0"/>
              <a:t>Unbelievers make the following fallacious argument</a:t>
            </a:r>
            <a:endParaRPr lang="en-US" b="1" dirty="0"/>
          </a:p>
          <a:p>
            <a:r>
              <a:rPr lang="en-US" b="1" dirty="0" smtClean="0"/>
              <a:t>The Bible contains miracles.</a:t>
            </a:r>
          </a:p>
          <a:p>
            <a:r>
              <a:rPr lang="en-US" b="1" dirty="0" smtClean="0"/>
              <a:t>Miracles are scientifically impossible.</a:t>
            </a:r>
          </a:p>
          <a:p>
            <a:r>
              <a:rPr lang="en-US" b="1" dirty="0" smtClean="0"/>
              <a:t>Therefore, the Bible is not true.</a:t>
            </a:r>
          </a:p>
          <a:p>
            <a:pPr marL="0" indent="0">
              <a:buNone/>
            </a:pPr>
            <a:endParaRPr lang="en-US" b="1" dirty="0" smtClean="0"/>
          </a:p>
          <a:p>
            <a:pPr marL="0" indent="0">
              <a:buNone/>
            </a:pPr>
            <a:endParaRPr lang="en-US" b="1" dirty="0"/>
          </a:p>
          <a:p>
            <a:pPr marL="0" indent="0">
              <a:buNone/>
            </a:pPr>
            <a:endParaRPr lang="en-US" dirty="0"/>
          </a:p>
          <a:p>
            <a:pPr marL="0" indent="0">
              <a:buNone/>
            </a:pPr>
            <a:endParaRPr lang="en-US" dirty="0" smtClean="0"/>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11641676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God is incomprehensible</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pPr marL="0" indent="0">
              <a:buNone/>
            </a:pPr>
            <a:r>
              <a:rPr lang="en-US" b="1" dirty="0" smtClean="0"/>
              <a:t>Incomprehensible means we will never be able to fully understand God </a:t>
            </a:r>
            <a:r>
              <a:rPr lang="en-US" b="1" dirty="0" smtClean="0">
                <a:solidFill>
                  <a:srgbClr val="FF0000"/>
                </a:solidFill>
              </a:rPr>
              <a:t>BUT</a:t>
            </a:r>
            <a:r>
              <a:rPr lang="en-US" b="1" dirty="0" smtClean="0"/>
              <a:t> it does not mean we cannot understand God at all.</a:t>
            </a:r>
          </a:p>
          <a:p>
            <a:r>
              <a:rPr lang="en-US" b="1" dirty="0">
                <a:solidFill>
                  <a:srgbClr val="0070C0"/>
                </a:solidFill>
              </a:rPr>
              <a:t>God has made us in God’s image but we are not God.</a:t>
            </a:r>
          </a:p>
          <a:p>
            <a:r>
              <a:rPr lang="en-US" b="1" dirty="0">
                <a:solidFill>
                  <a:srgbClr val="0070C0"/>
                </a:solidFill>
              </a:rPr>
              <a:t>We can know God not just facts about God</a:t>
            </a:r>
            <a:r>
              <a:rPr lang="en-US" b="1" dirty="0" smtClean="0">
                <a:solidFill>
                  <a:srgbClr val="0070C0"/>
                </a:solidFill>
              </a:rPr>
              <a:t>.</a:t>
            </a:r>
            <a:endParaRPr lang="en-US" b="1" dirty="0" smtClean="0"/>
          </a:p>
          <a:p>
            <a:r>
              <a:rPr lang="en-US" b="1" dirty="0" smtClean="0">
                <a:solidFill>
                  <a:srgbClr val="0070C0"/>
                </a:solidFill>
              </a:rPr>
              <a:t>We can never know too much </a:t>
            </a:r>
            <a:r>
              <a:rPr lang="en-US" b="1" smtClean="0">
                <a:solidFill>
                  <a:srgbClr val="0070C0"/>
                </a:solidFill>
              </a:rPr>
              <a:t>or everything about </a:t>
            </a:r>
            <a:r>
              <a:rPr lang="en-US" b="1" dirty="0" smtClean="0">
                <a:solidFill>
                  <a:srgbClr val="0070C0"/>
                </a:solidFill>
              </a:rPr>
              <a:t>God.</a:t>
            </a:r>
          </a:p>
          <a:p>
            <a:r>
              <a:rPr lang="en-US" b="1" dirty="0" smtClean="0">
                <a:solidFill>
                  <a:srgbClr val="0070C0"/>
                </a:solidFill>
              </a:rPr>
              <a:t>God made us in God’s image so that he could reveal himself to us.</a:t>
            </a:r>
          </a:p>
          <a:p>
            <a:pPr marL="0" indent="0">
              <a:buNone/>
            </a:pPr>
            <a:endParaRPr lang="en-US" b="1" dirty="0"/>
          </a:p>
          <a:p>
            <a:pPr marL="0" indent="0">
              <a:buNone/>
            </a:pPr>
            <a:endParaRPr lang="en-US" dirty="0"/>
          </a:p>
          <a:p>
            <a:pPr marL="0" indent="0">
              <a:buNone/>
            </a:pPr>
            <a:endParaRPr lang="en-US" dirty="0" smtClean="0"/>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41821204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normAutofit fontScale="90000"/>
          </a:bodyPr>
          <a:lstStyle/>
          <a:p>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smtClean="0"/>
              <a:t>General Revelation</a:t>
            </a: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revelation</a:t>
            </a:r>
          </a:p>
        </p:txBody>
      </p:sp>
      <p:sp>
        <p:nvSpPr>
          <p:cNvPr id="3" name="Content Placeholder 2"/>
          <p:cNvSpPr>
            <a:spLocks noGrp="1"/>
          </p:cNvSpPr>
          <p:nvPr>
            <p:ph idx="1"/>
          </p:nvPr>
        </p:nvSpPr>
        <p:spPr>
          <a:xfrm>
            <a:off x="838200" y="1825625"/>
            <a:ext cx="10515600" cy="4829818"/>
          </a:xfrm>
          <a:solidFill>
            <a:srgbClr val="FFFFCC"/>
          </a:solidFill>
        </p:spPr>
        <p:txBody>
          <a:bodyPr>
            <a:normAutofit lnSpcReduction="10000"/>
          </a:bodyPr>
          <a:lstStyle/>
          <a:p>
            <a:pPr marL="514350" indent="-514350">
              <a:buFont typeface="+mj-lt"/>
              <a:buAutoNum type="arabicPeriod"/>
            </a:pPr>
            <a:r>
              <a:rPr lang="en-US" b="1" dirty="0" smtClean="0"/>
              <a:t>Creation is available to all people in the world. The heavens declare the glory of God, and the sky above proclaims his handiwork. </a:t>
            </a:r>
            <a:r>
              <a:rPr lang="en-US" dirty="0" smtClean="0"/>
              <a:t>Psalm 19:1</a:t>
            </a:r>
          </a:p>
          <a:p>
            <a:pPr lvl="1"/>
            <a:r>
              <a:rPr lang="en-US" sz="2800" dirty="0" smtClean="0"/>
              <a:t>Mediate general revelation – it comes through the medium of creation.</a:t>
            </a:r>
          </a:p>
          <a:p>
            <a:pPr marL="514350" indent="-514350">
              <a:buFont typeface="+mj-lt"/>
              <a:buAutoNum type="arabicPeriod"/>
            </a:pPr>
            <a:r>
              <a:rPr lang="en-US" sz="3200" b="1" dirty="0"/>
              <a:t>God reveals himself inwardly to everyone via a conscience </a:t>
            </a:r>
            <a:r>
              <a:rPr lang="en-US" sz="3200" b="1" dirty="0" smtClean="0"/>
              <a:t>by </a:t>
            </a:r>
            <a:r>
              <a:rPr lang="en-US" sz="3200" b="1" dirty="0"/>
              <a:t>general revelation. They show that the work of the law is </a:t>
            </a:r>
            <a:r>
              <a:rPr lang="en-US" sz="3200" b="1" dirty="0" smtClean="0"/>
              <a:t>written </a:t>
            </a:r>
            <a:r>
              <a:rPr lang="en-US" sz="3200" b="1" dirty="0"/>
              <a:t>on their hearts, while their conscience also bears witness, and their conflicting thoughts accuse or even excuse them. </a:t>
            </a:r>
            <a:r>
              <a:rPr lang="en-US" sz="3200" dirty="0"/>
              <a:t>Romans </a:t>
            </a:r>
            <a:r>
              <a:rPr lang="en-US" sz="3200" dirty="0" smtClean="0"/>
              <a:t>2:15</a:t>
            </a:r>
          </a:p>
          <a:p>
            <a:pPr lvl="1"/>
            <a:r>
              <a:rPr lang="en-US" sz="2800" dirty="0" smtClean="0"/>
              <a:t>Immediate general revelation – comes directly to our souls from God</a:t>
            </a:r>
            <a:endParaRPr lang="en-US" sz="2800" dirty="0"/>
          </a:p>
        </p:txBody>
      </p:sp>
    </p:spTree>
    <p:extLst>
      <p:ext uri="{BB962C8B-B14F-4D97-AF65-F5344CB8AC3E}">
        <p14:creationId xmlns:p14="http://schemas.microsoft.com/office/powerpoint/2010/main" val="5458204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5562" y="58395"/>
            <a:ext cx="10515600" cy="2117645"/>
          </a:xfrm>
          <a:solidFill>
            <a:srgbClr val="FFFFCC"/>
          </a:solidFill>
        </p:spPr>
        <p:txBody>
          <a:bodyPr>
            <a:normAutofit fontScale="90000"/>
          </a:bodyPr>
          <a:lstStyle/>
          <a:p>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smtClean="0"/>
              <a:t>General </a:t>
            </a:r>
            <a:r>
              <a:rPr lang="en-US" b="1" dirty="0"/>
              <a:t>revelation wipes away the excuse that God has failed to provide sufficient evidence of his </a:t>
            </a:r>
            <a:r>
              <a:rPr lang="en-US" b="1" dirty="0" smtClean="0"/>
              <a:t>existence </a:t>
            </a:r>
            <a:r>
              <a:rPr lang="en-US" b="1" i="1" u="sng" dirty="0" smtClean="0">
                <a:solidFill>
                  <a:srgbClr val="FF0000"/>
                </a:solidFill>
              </a:rPr>
              <a:t>BUT</a:t>
            </a:r>
            <a:r>
              <a:rPr lang="en-US" b="1" dirty="0" smtClean="0"/>
              <a:t> it cannot save.</a:t>
            </a: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revelation</a:t>
            </a:r>
          </a:p>
        </p:txBody>
      </p:sp>
      <p:sp>
        <p:nvSpPr>
          <p:cNvPr id="3" name="Content Placeholder 2"/>
          <p:cNvSpPr>
            <a:spLocks noGrp="1"/>
          </p:cNvSpPr>
          <p:nvPr>
            <p:ph idx="1"/>
          </p:nvPr>
        </p:nvSpPr>
        <p:spPr>
          <a:xfrm>
            <a:off x="855562" y="2305974"/>
            <a:ext cx="10515600" cy="4829818"/>
          </a:xfrm>
          <a:solidFill>
            <a:srgbClr val="FFFFCC"/>
          </a:solidFill>
        </p:spPr>
        <p:txBody>
          <a:bodyPr>
            <a:normAutofit/>
          </a:bodyPr>
          <a:lstStyle/>
          <a:p>
            <a:pPr marL="0" indent="0">
              <a:buNone/>
            </a:pPr>
            <a:r>
              <a:rPr lang="en-US" b="1" dirty="0"/>
              <a:t> For </a:t>
            </a:r>
            <a:r>
              <a:rPr lang="en-US" b="1" dirty="0" smtClean="0"/>
              <a:t>the </a:t>
            </a:r>
            <a:r>
              <a:rPr lang="en-US" b="1" dirty="0"/>
              <a:t>wrath of God </a:t>
            </a:r>
            <a:r>
              <a:rPr lang="en-US" b="1" dirty="0" smtClean="0"/>
              <a:t>is </a:t>
            </a:r>
            <a:r>
              <a:rPr lang="en-US" b="1" dirty="0"/>
              <a:t>revealed from heaven against all ungodliness and unrighteousness of men, who by their unrighteousness suppress the truth.  For what can be </a:t>
            </a:r>
            <a:r>
              <a:rPr lang="en-US" b="1" dirty="0" smtClean="0"/>
              <a:t>known </a:t>
            </a:r>
            <a:r>
              <a:rPr lang="en-US" b="1" dirty="0"/>
              <a:t>about God is plain to them, because God has shown it to them.  For his invisible attributes, namely, his eternal power and divine nature, </a:t>
            </a:r>
            <a:r>
              <a:rPr lang="en-US" b="1" dirty="0" smtClean="0"/>
              <a:t>have </a:t>
            </a:r>
            <a:r>
              <a:rPr lang="en-US" b="1" dirty="0"/>
              <a:t>been clearly perceived, ever since the creation of the world</a:t>
            </a:r>
            <a:r>
              <a:rPr lang="en-US" b="1" dirty="0" smtClean="0"/>
              <a:t>, </a:t>
            </a:r>
            <a:r>
              <a:rPr lang="en-US" b="1" dirty="0"/>
              <a:t>in the things that have been made. So they are without excuse.  For although they knew God, they did not honor him as God or give thanks to him, but they </a:t>
            </a:r>
            <a:r>
              <a:rPr lang="en-US" b="1" dirty="0" smtClean="0"/>
              <a:t>became </a:t>
            </a:r>
            <a:r>
              <a:rPr lang="en-US" b="1" dirty="0"/>
              <a:t>futile in their thinking, and their foolish hearts were darkened. </a:t>
            </a:r>
            <a:r>
              <a:rPr lang="en-US" b="1" dirty="0" smtClean="0"/>
              <a:t> Claiming to </a:t>
            </a:r>
            <a:r>
              <a:rPr lang="en-US" b="1" dirty="0"/>
              <a:t>be wise, they became fools</a:t>
            </a:r>
            <a:r>
              <a:rPr lang="en-US" dirty="0" smtClean="0"/>
              <a:t>, Romans 1:18-22</a:t>
            </a:r>
            <a:endParaRPr lang="en-US" sz="2800" dirty="0"/>
          </a:p>
        </p:txBody>
      </p:sp>
    </p:spTree>
    <p:extLst>
      <p:ext uri="{BB962C8B-B14F-4D97-AF65-F5344CB8AC3E}">
        <p14:creationId xmlns:p14="http://schemas.microsoft.com/office/powerpoint/2010/main" val="33373693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normAutofit fontScale="90000"/>
          </a:bodyPr>
          <a:lstStyle/>
          <a:p>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smtClean="0"/>
              <a:t>Special Revelation</a:t>
            </a: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revelation</a:t>
            </a:r>
          </a:p>
        </p:txBody>
      </p:sp>
      <p:sp>
        <p:nvSpPr>
          <p:cNvPr id="3" name="Content Placeholder 2"/>
          <p:cNvSpPr>
            <a:spLocks noGrp="1"/>
          </p:cNvSpPr>
          <p:nvPr>
            <p:ph idx="1"/>
          </p:nvPr>
        </p:nvSpPr>
        <p:spPr>
          <a:xfrm>
            <a:off x="838200" y="1825625"/>
            <a:ext cx="10515600" cy="4829818"/>
          </a:xfrm>
          <a:solidFill>
            <a:srgbClr val="FFFFCC"/>
          </a:solidFill>
        </p:spPr>
        <p:txBody>
          <a:bodyPr>
            <a:normAutofit/>
          </a:bodyPr>
          <a:lstStyle/>
          <a:p>
            <a:pPr marL="514350" indent="-514350">
              <a:buFont typeface="+mj-lt"/>
              <a:buAutoNum type="arabicPeriod"/>
            </a:pPr>
            <a:r>
              <a:rPr lang="en-US" b="1" dirty="0" smtClean="0"/>
              <a:t>Not everyone receives Special revelation</a:t>
            </a:r>
            <a:endParaRPr lang="en-US" sz="2800" dirty="0" smtClean="0"/>
          </a:p>
          <a:p>
            <a:pPr marL="514350" indent="-514350">
              <a:buFont typeface="+mj-lt"/>
              <a:buAutoNum type="arabicPeriod"/>
            </a:pPr>
            <a:r>
              <a:rPr lang="en-US" b="1" dirty="0" smtClean="0"/>
              <a:t>In OT times God sometimes spoke directly to people, through dreams, signs, casting of lots, </a:t>
            </a:r>
            <a:r>
              <a:rPr lang="en-US" b="1" dirty="0" err="1" smtClean="0"/>
              <a:t>Urim</a:t>
            </a:r>
            <a:r>
              <a:rPr lang="en-US" b="1" dirty="0" smtClean="0"/>
              <a:t> and </a:t>
            </a:r>
            <a:r>
              <a:rPr lang="en-US" b="1" dirty="0" err="1" smtClean="0"/>
              <a:t>Thummim</a:t>
            </a:r>
            <a:r>
              <a:rPr lang="en-US" b="1" dirty="0" smtClean="0"/>
              <a:t>, and </a:t>
            </a:r>
            <a:r>
              <a:rPr lang="en-US" b="1" dirty="0" err="1" smtClean="0"/>
              <a:t>theophanies</a:t>
            </a:r>
            <a:r>
              <a:rPr lang="en-US" b="1" dirty="0" smtClean="0"/>
              <a:t>.</a:t>
            </a:r>
          </a:p>
          <a:p>
            <a:pPr marL="514350" indent="-514350">
              <a:buFont typeface="+mj-lt"/>
              <a:buAutoNum type="arabicPeriod"/>
            </a:pPr>
            <a:r>
              <a:rPr lang="en-US" b="1" dirty="0" smtClean="0"/>
              <a:t>God primarily communicated with the people of Israel through the prophets.</a:t>
            </a:r>
          </a:p>
          <a:p>
            <a:pPr lvl="2"/>
            <a:r>
              <a:rPr lang="en-US" sz="2800" b="1" dirty="0" smtClean="0"/>
              <a:t>Divinely called</a:t>
            </a:r>
          </a:p>
          <a:p>
            <a:pPr lvl="2"/>
            <a:r>
              <a:rPr lang="en-US" sz="2800" b="1" dirty="0" smtClean="0"/>
              <a:t>Ministry was authenticated by miracles</a:t>
            </a:r>
          </a:p>
          <a:p>
            <a:pPr lvl="2"/>
            <a:r>
              <a:rPr lang="en-US" sz="2800" b="1" dirty="0" smtClean="0"/>
              <a:t>Fulfillment of their prophecies</a:t>
            </a:r>
          </a:p>
          <a:p>
            <a:pPr marL="457200" indent="-457200">
              <a:buFont typeface="+mj-lt"/>
              <a:buAutoNum type="arabicPeriod"/>
            </a:pPr>
            <a:endParaRPr lang="en-US" b="1" dirty="0">
              <a:solidFill>
                <a:srgbClr val="0070C0"/>
              </a:solidFill>
            </a:endParaRPr>
          </a:p>
          <a:p>
            <a:pPr marL="0" indent="0">
              <a:buNone/>
            </a:pPr>
            <a:endParaRPr lang="en-US" b="1" dirty="0">
              <a:solidFill>
                <a:srgbClr val="0070C0"/>
              </a:solidFill>
            </a:endParaRPr>
          </a:p>
        </p:txBody>
      </p:sp>
    </p:spTree>
    <p:extLst>
      <p:ext uri="{BB962C8B-B14F-4D97-AF65-F5344CB8AC3E}">
        <p14:creationId xmlns:p14="http://schemas.microsoft.com/office/powerpoint/2010/main" val="11070264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CC"/>
          </a:solidFill>
        </p:spPr>
        <p:txBody>
          <a:bodyPr>
            <a:normAutofit fontScale="90000"/>
          </a:bodyPr>
          <a:lstStyle/>
          <a:p>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smtClean="0"/>
              <a:t>Special Revelation in the New Testament</a:t>
            </a: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revelation</a:t>
            </a:r>
          </a:p>
        </p:txBody>
      </p:sp>
      <p:sp>
        <p:nvSpPr>
          <p:cNvPr id="3" name="Content Placeholder 2"/>
          <p:cNvSpPr>
            <a:spLocks noGrp="1"/>
          </p:cNvSpPr>
          <p:nvPr>
            <p:ph idx="1"/>
          </p:nvPr>
        </p:nvSpPr>
        <p:spPr>
          <a:xfrm>
            <a:off x="838200" y="1825625"/>
            <a:ext cx="10515600" cy="4829818"/>
          </a:xfrm>
          <a:solidFill>
            <a:srgbClr val="FFFFCC"/>
          </a:solidFill>
        </p:spPr>
        <p:txBody>
          <a:bodyPr>
            <a:normAutofit/>
          </a:bodyPr>
          <a:lstStyle/>
          <a:p>
            <a:pPr marL="514350" indent="-514350">
              <a:buFont typeface="+mj-lt"/>
              <a:buAutoNum type="arabicPeriod"/>
            </a:pPr>
            <a:r>
              <a:rPr lang="en-US" b="1" u="sng" dirty="0" smtClean="0"/>
              <a:t>Apostles (NT equivalent of the OT prophet): </a:t>
            </a:r>
            <a:r>
              <a:rPr lang="en-US" b="1" dirty="0"/>
              <a:t>built on the foundation of the </a:t>
            </a:r>
            <a:r>
              <a:rPr lang="en-US" b="1" dirty="0" smtClean="0"/>
              <a:t>apostles </a:t>
            </a:r>
            <a:r>
              <a:rPr lang="en-US" b="1" dirty="0"/>
              <a:t>and prophets, </a:t>
            </a:r>
            <a:r>
              <a:rPr lang="en-US" b="1" dirty="0" smtClean="0"/>
              <a:t>Christ </a:t>
            </a:r>
            <a:r>
              <a:rPr lang="en-US" b="1" dirty="0"/>
              <a:t>Jesus himself being </a:t>
            </a:r>
            <a:r>
              <a:rPr lang="en-US" b="1" dirty="0" smtClean="0"/>
              <a:t>the </a:t>
            </a:r>
            <a:r>
              <a:rPr lang="en-US" b="1" dirty="0"/>
              <a:t>cornerstone</a:t>
            </a:r>
            <a:r>
              <a:rPr lang="en-US" b="1" dirty="0" smtClean="0"/>
              <a:t>, </a:t>
            </a:r>
            <a:r>
              <a:rPr lang="en-US" dirty="0" smtClean="0"/>
              <a:t>Ephesians 2:20</a:t>
            </a:r>
            <a:endParaRPr lang="en-US" b="1" dirty="0" smtClean="0"/>
          </a:p>
          <a:p>
            <a:pPr marL="514350" indent="-514350">
              <a:buFont typeface="+mj-lt"/>
              <a:buAutoNum type="arabicPeriod"/>
            </a:pPr>
            <a:r>
              <a:rPr lang="en-US" b="1" u="sng" dirty="0" smtClean="0"/>
              <a:t>The Incarnate Word:  </a:t>
            </a:r>
            <a:r>
              <a:rPr lang="en-US" b="1" dirty="0" smtClean="0"/>
              <a:t>Long </a:t>
            </a:r>
            <a:r>
              <a:rPr lang="en-US" b="1" dirty="0"/>
              <a:t>ago, at many times and </a:t>
            </a:r>
            <a:r>
              <a:rPr lang="en-US" b="1" dirty="0" smtClean="0"/>
              <a:t>in </a:t>
            </a:r>
            <a:r>
              <a:rPr lang="en-US" b="1" dirty="0"/>
              <a:t>many ways, God spoke to our fathers by the prophets</a:t>
            </a:r>
            <a:r>
              <a:rPr lang="en-US" b="1" dirty="0" smtClean="0"/>
              <a:t>,</a:t>
            </a:r>
            <a:r>
              <a:rPr lang="en-US" b="1" dirty="0"/>
              <a:t> but </a:t>
            </a:r>
            <a:r>
              <a:rPr lang="en-US" b="1" dirty="0" smtClean="0"/>
              <a:t>in </a:t>
            </a:r>
            <a:r>
              <a:rPr lang="en-US" b="1" dirty="0"/>
              <a:t>these last days </a:t>
            </a:r>
            <a:r>
              <a:rPr lang="en-US" b="1" dirty="0" smtClean="0"/>
              <a:t>he </a:t>
            </a:r>
            <a:r>
              <a:rPr lang="en-US" b="1" dirty="0"/>
              <a:t>has spoken to us by </a:t>
            </a:r>
            <a:r>
              <a:rPr lang="en-US" b="1" dirty="0" smtClean="0"/>
              <a:t>his </a:t>
            </a:r>
            <a:r>
              <a:rPr lang="en-US" b="1" dirty="0"/>
              <a:t>Son, whom he appointed </a:t>
            </a:r>
            <a:r>
              <a:rPr lang="en-US" b="1" dirty="0" smtClean="0"/>
              <a:t>the </a:t>
            </a:r>
            <a:r>
              <a:rPr lang="en-US" b="1" dirty="0"/>
              <a:t>heir of all things, </a:t>
            </a:r>
            <a:r>
              <a:rPr lang="en-US" b="1" dirty="0" smtClean="0"/>
              <a:t>through </a:t>
            </a:r>
            <a:r>
              <a:rPr lang="en-US" b="1" dirty="0"/>
              <a:t>whom also he created </a:t>
            </a:r>
            <a:r>
              <a:rPr lang="en-US" b="1" dirty="0" smtClean="0"/>
              <a:t>the </a:t>
            </a:r>
            <a:r>
              <a:rPr lang="en-US" b="1" dirty="0"/>
              <a:t>world</a:t>
            </a:r>
            <a:r>
              <a:rPr lang="en-US" b="1" dirty="0" smtClean="0"/>
              <a:t>. </a:t>
            </a:r>
            <a:r>
              <a:rPr lang="en-US" dirty="0" smtClean="0"/>
              <a:t>Hebrews 1:1-2</a:t>
            </a:r>
          </a:p>
          <a:p>
            <a:pPr marL="514350" indent="-514350">
              <a:buFont typeface="+mj-lt"/>
              <a:buAutoNum type="arabicPeriod"/>
            </a:pPr>
            <a:r>
              <a:rPr lang="en-US" b="1" u="sng" dirty="0"/>
              <a:t>The written </a:t>
            </a:r>
            <a:r>
              <a:rPr lang="en-US" b="1" u="sng" dirty="0" smtClean="0"/>
              <a:t>Word</a:t>
            </a:r>
            <a:endParaRPr lang="en-US" b="1" u="sng" dirty="0"/>
          </a:p>
          <a:p>
            <a:pPr marL="514350" indent="-514350">
              <a:buFont typeface="+mj-lt"/>
              <a:buAutoNum type="arabicPeriod"/>
            </a:pPr>
            <a:endParaRPr lang="en-US" b="1" dirty="0" smtClean="0">
              <a:solidFill>
                <a:srgbClr val="0070C0"/>
              </a:solidFill>
            </a:endParaRPr>
          </a:p>
          <a:p>
            <a:pPr marL="457200" indent="-457200">
              <a:buFont typeface="+mj-lt"/>
              <a:buAutoNum type="arabicPeriod"/>
            </a:pPr>
            <a:endParaRPr lang="en-US" b="1" dirty="0">
              <a:solidFill>
                <a:srgbClr val="0070C0"/>
              </a:solidFill>
            </a:endParaRPr>
          </a:p>
          <a:p>
            <a:pPr marL="0" indent="0">
              <a:buNone/>
            </a:pPr>
            <a:endParaRPr lang="en-US" b="1" dirty="0">
              <a:solidFill>
                <a:srgbClr val="0070C0"/>
              </a:solidFill>
            </a:endParaRPr>
          </a:p>
        </p:txBody>
      </p:sp>
    </p:spTree>
    <p:extLst>
      <p:ext uri="{BB962C8B-B14F-4D97-AF65-F5344CB8AC3E}">
        <p14:creationId xmlns:p14="http://schemas.microsoft.com/office/powerpoint/2010/main" val="9569585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912</Words>
  <Application>Microsoft Office PowerPoint</Application>
  <PresentationFormat>Widescreen</PresentationFormat>
  <Paragraphs>91</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Discipleship:  An  Introduction to  Systematic Theology and  Apologetics</vt:lpstr>
      <vt:lpstr>Logic 101 and the problem of unbelief</vt:lpstr>
      <vt:lpstr>Biblical Logic 101</vt:lpstr>
      <vt:lpstr>Logic 101 and the problem of unbelief</vt:lpstr>
      <vt:lpstr>God is incomprehensible</vt:lpstr>
      <vt:lpstr>     General Revelation     revelation</vt:lpstr>
      <vt:lpstr>     General revelation wipes away the excuse that God has failed to provide sufficient evidence of his existence BUT it cannot save.     revelation</vt:lpstr>
      <vt:lpstr>     Special Revelation     revelation</vt:lpstr>
      <vt:lpstr>     Special Revelation in the New Testament     revelation</vt:lpstr>
      <vt:lpstr>The Word of God</vt:lpstr>
      <vt:lpstr>     Inspiration     revelation</vt:lpstr>
      <vt:lpstr>     Four Characteristics of Scripture:     1. Authority sola scriptura     revelation</vt:lpstr>
      <vt:lpstr>Four Characteristics of Scripture:     2. Clarity</vt:lpstr>
      <vt:lpstr>Four Characteristics of Scripture:     3. Necessity</vt:lpstr>
      <vt:lpstr>Four Characteristics of Scripture:     4. Sufficiency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schmuland</dc:creator>
  <cp:lastModifiedBy>carl schmuland</cp:lastModifiedBy>
  <cp:revision>5</cp:revision>
  <dcterms:created xsi:type="dcterms:W3CDTF">2015-09-18T15:42:01Z</dcterms:created>
  <dcterms:modified xsi:type="dcterms:W3CDTF">2015-09-18T16:31:16Z</dcterms:modified>
</cp:coreProperties>
</file>