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7" r:id="rId15"/>
    <p:sldId id="278" r:id="rId16"/>
    <p:sldId id="272" r:id="rId17"/>
    <p:sldId id="273"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6" d="100"/>
          <a:sy n="66" d="100"/>
        </p:scale>
        <p:origin x="679"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72A1070-0324-4B03-BE07-FC1391531EE5}" type="datetimeFigureOut">
              <a:rPr lang="en-US" smtClean="0"/>
              <a:t>9/26/2015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F5BA67-C32D-40B0-81EA-3E1DECD2054C}" type="slidenum">
              <a:rPr lang="en-US" smtClean="0"/>
              <a:t>‹#›</a:t>
            </a:fld>
            <a:endParaRPr lang="en-US"/>
          </a:p>
        </p:txBody>
      </p:sp>
    </p:spTree>
    <p:extLst>
      <p:ext uri="{BB962C8B-B14F-4D97-AF65-F5344CB8AC3E}">
        <p14:creationId xmlns:p14="http://schemas.microsoft.com/office/powerpoint/2010/main" val="2988419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2A1070-0324-4B03-BE07-FC1391531EE5}" type="datetimeFigureOut">
              <a:rPr lang="en-US" smtClean="0"/>
              <a:t>9/26/2015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F5BA67-C32D-40B0-81EA-3E1DECD2054C}" type="slidenum">
              <a:rPr lang="en-US" smtClean="0"/>
              <a:t>‹#›</a:t>
            </a:fld>
            <a:endParaRPr lang="en-US"/>
          </a:p>
        </p:txBody>
      </p:sp>
    </p:spTree>
    <p:extLst>
      <p:ext uri="{BB962C8B-B14F-4D97-AF65-F5344CB8AC3E}">
        <p14:creationId xmlns:p14="http://schemas.microsoft.com/office/powerpoint/2010/main" val="696693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2A1070-0324-4B03-BE07-FC1391531EE5}" type="datetimeFigureOut">
              <a:rPr lang="en-US" smtClean="0"/>
              <a:t>9/26/2015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F5BA67-C32D-40B0-81EA-3E1DECD2054C}" type="slidenum">
              <a:rPr lang="en-US" smtClean="0"/>
              <a:t>‹#›</a:t>
            </a:fld>
            <a:endParaRPr lang="en-US"/>
          </a:p>
        </p:txBody>
      </p:sp>
    </p:spTree>
    <p:extLst>
      <p:ext uri="{BB962C8B-B14F-4D97-AF65-F5344CB8AC3E}">
        <p14:creationId xmlns:p14="http://schemas.microsoft.com/office/powerpoint/2010/main" val="1339776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2A1070-0324-4B03-BE07-FC1391531EE5}" type="datetimeFigureOut">
              <a:rPr lang="en-US" smtClean="0"/>
              <a:t>9/26/2015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F5BA67-C32D-40B0-81EA-3E1DECD2054C}" type="slidenum">
              <a:rPr lang="en-US" smtClean="0"/>
              <a:t>‹#›</a:t>
            </a:fld>
            <a:endParaRPr lang="en-US"/>
          </a:p>
        </p:txBody>
      </p:sp>
    </p:spTree>
    <p:extLst>
      <p:ext uri="{BB962C8B-B14F-4D97-AF65-F5344CB8AC3E}">
        <p14:creationId xmlns:p14="http://schemas.microsoft.com/office/powerpoint/2010/main" val="3179497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2A1070-0324-4B03-BE07-FC1391531EE5}" type="datetimeFigureOut">
              <a:rPr lang="en-US" smtClean="0"/>
              <a:t>9/26/2015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F5BA67-C32D-40B0-81EA-3E1DECD2054C}" type="slidenum">
              <a:rPr lang="en-US" smtClean="0"/>
              <a:t>‹#›</a:t>
            </a:fld>
            <a:endParaRPr lang="en-US"/>
          </a:p>
        </p:txBody>
      </p:sp>
    </p:spTree>
    <p:extLst>
      <p:ext uri="{BB962C8B-B14F-4D97-AF65-F5344CB8AC3E}">
        <p14:creationId xmlns:p14="http://schemas.microsoft.com/office/powerpoint/2010/main" val="3004518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2A1070-0324-4B03-BE07-FC1391531EE5}" type="datetimeFigureOut">
              <a:rPr lang="en-US" smtClean="0"/>
              <a:t>9/26/2015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F5BA67-C32D-40B0-81EA-3E1DECD2054C}" type="slidenum">
              <a:rPr lang="en-US" smtClean="0"/>
              <a:t>‹#›</a:t>
            </a:fld>
            <a:endParaRPr lang="en-US"/>
          </a:p>
        </p:txBody>
      </p:sp>
    </p:spTree>
    <p:extLst>
      <p:ext uri="{BB962C8B-B14F-4D97-AF65-F5344CB8AC3E}">
        <p14:creationId xmlns:p14="http://schemas.microsoft.com/office/powerpoint/2010/main" val="1555137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2A1070-0324-4B03-BE07-FC1391531EE5}" type="datetimeFigureOut">
              <a:rPr lang="en-US" smtClean="0"/>
              <a:t>9/26/2015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F5BA67-C32D-40B0-81EA-3E1DECD2054C}" type="slidenum">
              <a:rPr lang="en-US" smtClean="0"/>
              <a:t>‹#›</a:t>
            </a:fld>
            <a:endParaRPr lang="en-US"/>
          </a:p>
        </p:txBody>
      </p:sp>
    </p:spTree>
    <p:extLst>
      <p:ext uri="{BB962C8B-B14F-4D97-AF65-F5344CB8AC3E}">
        <p14:creationId xmlns:p14="http://schemas.microsoft.com/office/powerpoint/2010/main" val="1231985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2A1070-0324-4B03-BE07-FC1391531EE5}" type="datetimeFigureOut">
              <a:rPr lang="en-US" smtClean="0"/>
              <a:t>9/26/2015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F5BA67-C32D-40B0-81EA-3E1DECD2054C}" type="slidenum">
              <a:rPr lang="en-US" smtClean="0"/>
              <a:t>‹#›</a:t>
            </a:fld>
            <a:endParaRPr lang="en-US"/>
          </a:p>
        </p:txBody>
      </p:sp>
    </p:spTree>
    <p:extLst>
      <p:ext uri="{BB962C8B-B14F-4D97-AF65-F5344CB8AC3E}">
        <p14:creationId xmlns:p14="http://schemas.microsoft.com/office/powerpoint/2010/main" val="2109994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2A1070-0324-4B03-BE07-FC1391531EE5}" type="datetimeFigureOut">
              <a:rPr lang="en-US" smtClean="0"/>
              <a:t>9/26/2015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F5BA67-C32D-40B0-81EA-3E1DECD2054C}" type="slidenum">
              <a:rPr lang="en-US" smtClean="0"/>
              <a:t>‹#›</a:t>
            </a:fld>
            <a:endParaRPr lang="en-US"/>
          </a:p>
        </p:txBody>
      </p:sp>
    </p:spTree>
    <p:extLst>
      <p:ext uri="{BB962C8B-B14F-4D97-AF65-F5344CB8AC3E}">
        <p14:creationId xmlns:p14="http://schemas.microsoft.com/office/powerpoint/2010/main" val="3405577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A1070-0324-4B03-BE07-FC1391531EE5}" type="datetimeFigureOut">
              <a:rPr lang="en-US" smtClean="0"/>
              <a:t>9/26/2015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F5BA67-C32D-40B0-81EA-3E1DECD2054C}" type="slidenum">
              <a:rPr lang="en-US" smtClean="0"/>
              <a:t>‹#›</a:t>
            </a:fld>
            <a:endParaRPr lang="en-US"/>
          </a:p>
        </p:txBody>
      </p:sp>
    </p:spTree>
    <p:extLst>
      <p:ext uri="{BB962C8B-B14F-4D97-AF65-F5344CB8AC3E}">
        <p14:creationId xmlns:p14="http://schemas.microsoft.com/office/powerpoint/2010/main" val="329576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A1070-0324-4B03-BE07-FC1391531EE5}" type="datetimeFigureOut">
              <a:rPr lang="en-US" smtClean="0"/>
              <a:t>9/26/2015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F5BA67-C32D-40B0-81EA-3E1DECD2054C}" type="slidenum">
              <a:rPr lang="en-US" smtClean="0"/>
              <a:t>‹#›</a:t>
            </a:fld>
            <a:endParaRPr lang="en-US"/>
          </a:p>
        </p:txBody>
      </p:sp>
    </p:spTree>
    <p:extLst>
      <p:ext uri="{BB962C8B-B14F-4D97-AF65-F5344CB8AC3E}">
        <p14:creationId xmlns:p14="http://schemas.microsoft.com/office/powerpoint/2010/main" val="796870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A1070-0324-4B03-BE07-FC1391531EE5}" type="datetimeFigureOut">
              <a:rPr lang="en-US" smtClean="0"/>
              <a:t>9/26/2015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F5BA67-C32D-40B0-81EA-3E1DECD2054C}" type="slidenum">
              <a:rPr lang="en-US" smtClean="0"/>
              <a:t>‹#›</a:t>
            </a:fld>
            <a:endParaRPr lang="en-US"/>
          </a:p>
        </p:txBody>
      </p:sp>
    </p:spTree>
    <p:extLst>
      <p:ext uri="{BB962C8B-B14F-4D97-AF65-F5344CB8AC3E}">
        <p14:creationId xmlns:p14="http://schemas.microsoft.com/office/powerpoint/2010/main" val="2578950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87660" y="497712"/>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Doctrine of the Bible Part 2:  </a:t>
            </a:r>
            <a:r>
              <a:rPr lang="en-US" sz="2800" dirty="0" smtClean="0"/>
              <a:t>Inerrancy and</a:t>
            </a:r>
            <a:r>
              <a:rPr lang="en-US" sz="3600" dirty="0" smtClean="0"/>
              <a:t> </a:t>
            </a:r>
            <a:r>
              <a:rPr lang="en-US" sz="2800" dirty="0" smtClean="0"/>
              <a:t>the Canon</a:t>
            </a:r>
          </a:p>
          <a:p>
            <a:r>
              <a:rPr lang="en-US" dirty="0" smtClean="0">
                <a:solidFill>
                  <a:srgbClr val="0070C0"/>
                </a:solidFill>
              </a:rPr>
              <a:t>The Heights Church September 27, 2015</a:t>
            </a:r>
            <a:endParaRPr lang="en-US" dirty="0">
              <a:solidFill>
                <a:srgbClr val="0070C0"/>
              </a:solidFill>
            </a:endParaRPr>
          </a:p>
        </p:txBody>
      </p:sp>
    </p:spTree>
    <p:extLst>
      <p:ext uri="{BB962C8B-B14F-4D97-AF65-F5344CB8AC3E}">
        <p14:creationId xmlns:p14="http://schemas.microsoft.com/office/powerpoint/2010/main" val="9925168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Modern </a:t>
            </a:r>
            <a:r>
              <a:rPr lang="en-US" b="1" dirty="0"/>
              <a:t>Attacks on Inerrancy</a:t>
            </a:r>
            <a:r>
              <a:rPr lang="en-US" b="1" dirty="0" smtClean="0"/>
              <a:t/>
            </a:r>
            <a:br>
              <a:rPr lang="en-US" b="1" dirty="0" smtClean="0"/>
            </a:br>
            <a:endParaRPr lang="en-US" b="1" dirty="0"/>
          </a:p>
        </p:txBody>
      </p:sp>
      <p:sp>
        <p:nvSpPr>
          <p:cNvPr id="3" name="Content Placeholder 2"/>
          <p:cNvSpPr>
            <a:spLocks noGrp="1"/>
          </p:cNvSpPr>
          <p:nvPr>
            <p:ph idx="1"/>
          </p:nvPr>
        </p:nvSpPr>
        <p:spPr>
          <a:solidFill>
            <a:srgbClr val="FFFFCC"/>
          </a:solidFill>
        </p:spPr>
        <p:txBody>
          <a:bodyPr/>
          <a:lstStyle/>
          <a:p>
            <a:pPr marL="514350" indent="-514350">
              <a:buFont typeface="+mj-lt"/>
              <a:buAutoNum type="arabicPeriod"/>
            </a:pPr>
            <a:r>
              <a:rPr lang="en-US" b="1" dirty="0" smtClean="0">
                <a:solidFill>
                  <a:schemeClr val="bg1">
                    <a:lumMod val="50000"/>
                  </a:schemeClr>
                </a:solidFill>
              </a:rPr>
              <a:t>The Bible makes statements that are not historically accurate or scientifically possible. Or The Bible is only inerrant when it speaks of faith and practice.</a:t>
            </a:r>
          </a:p>
          <a:p>
            <a:pPr marL="514350" indent="-514350">
              <a:buFont typeface="+mj-lt"/>
              <a:buAutoNum type="arabicPeriod"/>
            </a:pPr>
            <a:r>
              <a:rPr lang="en-US" b="1" dirty="0" smtClean="0">
                <a:solidFill>
                  <a:schemeClr val="bg1">
                    <a:lumMod val="50000"/>
                  </a:schemeClr>
                </a:solidFill>
              </a:rPr>
              <a:t>Jesus believed the Old Testament was inerrant (Matt. 5:18, John 10:35, and 17:17) BUT in His human nature did not know everything and therefore gave us a false view of Scripture. (Matthew 24:36) Or Jesus believed the Old Testament was inerrant BUT He was wrong.</a:t>
            </a:r>
          </a:p>
          <a:p>
            <a:pPr marL="514350" indent="-514350">
              <a:buFont typeface="+mj-lt"/>
              <a:buAutoNum type="arabicPeriod"/>
            </a:pPr>
            <a:r>
              <a:rPr lang="en-US" b="1" dirty="0" smtClean="0">
                <a:solidFill>
                  <a:srgbClr val="0070C0"/>
                </a:solidFill>
              </a:rPr>
              <a:t>There are some obvious errors and contradictions in the Bible.</a:t>
            </a:r>
            <a:endParaRPr lang="en-US" b="1" dirty="0">
              <a:solidFill>
                <a:srgbClr val="0070C0"/>
              </a:solidFill>
            </a:endParaRPr>
          </a:p>
        </p:txBody>
      </p:sp>
    </p:spTree>
    <p:extLst>
      <p:ext uri="{BB962C8B-B14F-4D97-AF65-F5344CB8AC3E}">
        <p14:creationId xmlns:p14="http://schemas.microsoft.com/office/powerpoint/2010/main" val="6950342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Modern </a:t>
            </a:r>
            <a:r>
              <a:rPr lang="en-US" b="1" dirty="0"/>
              <a:t>Attacks on Inerrancy</a:t>
            </a:r>
            <a:r>
              <a:rPr lang="en-US" b="1" dirty="0" smtClean="0"/>
              <a:t/>
            </a:r>
            <a:br>
              <a:rPr lang="en-US" b="1" dirty="0" smtClean="0"/>
            </a:br>
            <a:endParaRPr lang="en-US" b="1" dirty="0"/>
          </a:p>
        </p:txBody>
      </p:sp>
      <p:sp>
        <p:nvSpPr>
          <p:cNvPr id="3" name="Content Placeholder 2"/>
          <p:cNvSpPr>
            <a:spLocks noGrp="1"/>
          </p:cNvSpPr>
          <p:nvPr>
            <p:ph idx="1"/>
          </p:nvPr>
        </p:nvSpPr>
        <p:spPr>
          <a:solidFill>
            <a:srgbClr val="FFFFCC"/>
          </a:solidFill>
        </p:spPr>
        <p:txBody>
          <a:bodyPr/>
          <a:lstStyle/>
          <a:p>
            <a:pPr marL="0" indent="0">
              <a:buNone/>
            </a:pPr>
            <a:r>
              <a:rPr lang="en-US" b="1" dirty="0" smtClean="0">
                <a:solidFill>
                  <a:srgbClr val="0070C0"/>
                </a:solidFill>
              </a:rPr>
              <a:t>3. There </a:t>
            </a:r>
            <a:r>
              <a:rPr lang="en-US" b="1" dirty="0">
                <a:solidFill>
                  <a:srgbClr val="0070C0"/>
                </a:solidFill>
              </a:rPr>
              <a:t>are some obvious errors and contradictions in the Bible</a:t>
            </a:r>
            <a:r>
              <a:rPr lang="en-US" b="1" dirty="0" smtClean="0">
                <a:solidFill>
                  <a:srgbClr val="0070C0"/>
                </a:solidFill>
              </a:rPr>
              <a:t>.</a:t>
            </a:r>
          </a:p>
          <a:p>
            <a:pPr marL="0" indent="0">
              <a:buNone/>
            </a:pPr>
            <a:r>
              <a:rPr lang="en-US" b="1" dirty="0"/>
              <a:t>“The kingdom of heaven is </a:t>
            </a:r>
            <a:r>
              <a:rPr lang="en-US" b="1" dirty="0" smtClean="0"/>
              <a:t>like a a </a:t>
            </a:r>
            <a:r>
              <a:rPr lang="en-US" b="1" dirty="0"/>
              <a:t>grain of mustard seed that a man took and sowed in his field.  </a:t>
            </a:r>
            <a:r>
              <a:rPr lang="en-US" b="1" dirty="0">
                <a:solidFill>
                  <a:srgbClr val="FF0000"/>
                </a:solidFill>
              </a:rPr>
              <a:t>It is the smallest of all seeds</a:t>
            </a:r>
            <a:r>
              <a:rPr lang="en-US" b="1" dirty="0"/>
              <a:t>, but when it has grown it is larger than all the garden plants and becomes a tree</a:t>
            </a:r>
            <a:r>
              <a:rPr lang="en-US" b="1" dirty="0" smtClean="0"/>
              <a:t>,</a:t>
            </a:r>
            <a:r>
              <a:rPr lang="en-US" dirty="0" smtClean="0"/>
              <a:t> Matthew 13:31-32</a:t>
            </a:r>
          </a:p>
          <a:p>
            <a:r>
              <a:rPr lang="en-US" b="1" dirty="0" smtClean="0">
                <a:solidFill>
                  <a:srgbClr val="0070C0"/>
                </a:solidFill>
              </a:rPr>
              <a:t>The Southeast Asian Poppy is the smallest known seed.</a:t>
            </a:r>
          </a:p>
          <a:p>
            <a:r>
              <a:rPr lang="en-US" b="1" dirty="0" smtClean="0">
                <a:solidFill>
                  <a:srgbClr val="0070C0"/>
                </a:solidFill>
              </a:rPr>
              <a:t>There are no technical contradictions in the Bible.</a:t>
            </a:r>
            <a:endParaRPr lang="en-US" b="1" dirty="0">
              <a:solidFill>
                <a:srgbClr val="0070C0"/>
              </a:solidFill>
            </a:endParaRPr>
          </a:p>
        </p:txBody>
      </p:sp>
    </p:spTree>
    <p:extLst>
      <p:ext uri="{BB962C8B-B14F-4D97-AF65-F5344CB8AC3E}">
        <p14:creationId xmlns:p14="http://schemas.microsoft.com/office/powerpoint/2010/main" val="8399043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The Canon of Scripture</a:t>
            </a:r>
            <a:endParaRPr lang="en-US" b="1" dirty="0"/>
          </a:p>
        </p:txBody>
      </p:sp>
      <p:sp>
        <p:nvSpPr>
          <p:cNvPr id="3" name="Content Placeholder 2"/>
          <p:cNvSpPr>
            <a:spLocks noGrp="1"/>
          </p:cNvSpPr>
          <p:nvPr>
            <p:ph idx="1"/>
          </p:nvPr>
        </p:nvSpPr>
        <p:spPr>
          <a:solidFill>
            <a:srgbClr val="FFFFCC"/>
          </a:solidFill>
        </p:spPr>
        <p:txBody>
          <a:bodyPr/>
          <a:lstStyle/>
          <a:p>
            <a:r>
              <a:rPr lang="en-US" dirty="0" smtClean="0">
                <a:solidFill>
                  <a:srgbClr val="0070C0"/>
                </a:solidFill>
              </a:rPr>
              <a:t>Canon means </a:t>
            </a:r>
            <a:r>
              <a:rPr lang="en-US" b="1" i="1" dirty="0" smtClean="0">
                <a:solidFill>
                  <a:srgbClr val="0070C0"/>
                </a:solidFill>
              </a:rPr>
              <a:t>measuring rod </a:t>
            </a:r>
            <a:r>
              <a:rPr lang="en-US" dirty="0" smtClean="0">
                <a:solidFill>
                  <a:srgbClr val="0070C0"/>
                </a:solidFill>
              </a:rPr>
              <a:t>or </a:t>
            </a:r>
            <a:r>
              <a:rPr lang="en-US" b="1" i="1" dirty="0" smtClean="0">
                <a:solidFill>
                  <a:srgbClr val="0070C0"/>
                </a:solidFill>
              </a:rPr>
              <a:t>norm.</a:t>
            </a:r>
          </a:p>
          <a:p>
            <a:r>
              <a:rPr lang="en-US" b="1" dirty="0" smtClean="0">
                <a:solidFill>
                  <a:srgbClr val="0070C0"/>
                </a:solidFill>
              </a:rPr>
              <a:t>The Bible is the norm of norms without norms</a:t>
            </a:r>
          </a:p>
          <a:p>
            <a:pPr marL="914400" lvl="2" indent="0">
              <a:buNone/>
            </a:pPr>
            <a:endParaRPr lang="en-US" b="1" dirty="0" smtClean="0">
              <a:solidFill>
                <a:srgbClr val="0070C0"/>
              </a:solidFill>
            </a:endParaRPr>
          </a:p>
          <a:p>
            <a:endParaRPr lang="en-US" b="1" dirty="0">
              <a:solidFill>
                <a:srgbClr val="0070C0"/>
              </a:solidFill>
            </a:endParaRPr>
          </a:p>
        </p:txBody>
      </p:sp>
    </p:spTree>
    <p:extLst>
      <p:ext uri="{BB962C8B-B14F-4D97-AF65-F5344CB8AC3E}">
        <p14:creationId xmlns:p14="http://schemas.microsoft.com/office/powerpoint/2010/main" val="26794075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The Old Testament Canon</a:t>
            </a:r>
            <a:endParaRPr lang="en-US" b="1" dirty="0"/>
          </a:p>
        </p:txBody>
      </p:sp>
      <p:sp>
        <p:nvSpPr>
          <p:cNvPr id="3" name="Content Placeholder 2"/>
          <p:cNvSpPr>
            <a:spLocks noGrp="1"/>
          </p:cNvSpPr>
          <p:nvPr>
            <p:ph idx="1"/>
          </p:nvPr>
        </p:nvSpPr>
        <p:spPr>
          <a:xfrm>
            <a:off x="838200" y="1878227"/>
            <a:ext cx="10515600" cy="4930346"/>
          </a:xfrm>
          <a:solidFill>
            <a:srgbClr val="FFFFCC"/>
          </a:solidFill>
        </p:spPr>
        <p:txBody>
          <a:bodyPr>
            <a:normAutofit/>
          </a:bodyPr>
          <a:lstStyle/>
          <a:p>
            <a:pPr marL="0" indent="0">
              <a:buNone/>
            </a:pPr>
            <a:endParaRPr lang="en-US" b="1" dirty="0">
              <a:solidFill>
                <a:srgbClr val="0070C0"/>
              </a:solidFill>
            </a:endParaRPr>
          </a:p>
          <a:p>
            <a:r>
              <a:rPr lang="en-US" dirty="0" smtClean="0">
                <a:solidFill>
                  <a:srgbClr val="0070C0"/>
                </a:solidFill>
              </a:rPr>
              <a:t>The </a:t>
            </a:r>
            <a:r>
              <a:rPr lang="en-US" b="1" u="sng" dirty="0">
                <a:solidFill>
                  <a:srgbClr val="0070C0"/>
                </a:solidFill>
              </a:rPr>
              <a:t>Masoretic Text</a:t>
            </a:r>
            <a:r>
              <a:rPr lang="en-US" u="sng" dirty="0">
                <a:solidFill>
                  <a:srgbClr val="0070C0"/>
                </a:solidFill>
              </a:rPr>
              <a:t> </a:t>
            </a:r>
            <a:r>
              <a:rPr lang="en-US" dirty="0"/>
              <a:t>includes many copies of Old Testament books and works dated between AD 500-1000</a:t>
            </a:r>
            <a:r>
              <a:rPr lang="en-US" dirty="0" smtClean="0"/>
              <a:t>.</a:t>
            </a:r>
          </a:p>
          <a:p>
            <a:r>
              <a:rPr lang="en-US" dirty="0">
                <a:solidFill>
                  <a:srgbClr val="0070C0"/>
                </a:solidFill>
              </a:rPr>
              <a:t>T</a:t>
            </a:r>
            <a:r>
              <a:rPr lang="en-US" dirty="0" smtClean="0">
                <a:solidFill>
                  <a:srgbClr val="0070C0"/>
                </a:solidFill>
              </a:rPr>
              <a:t>he </a:t>
            </a:r>
            <a:r>
              <a:rPr lang="en-US" b="1" u="sng" dirty="0">
                <a:solidFill>
                  <a:srgbClr val="0070C0"/>
                </a:solidFill>
              </a:rPr>
              <a:t>Codex </a:t>
            </a:r>
            <a:r>
              <a:rPr lang="en-US" b="1" u="sng" dirty="0" err="1">
                <a:solidFill>
                  <a:srgbClr val="0070C0"/>
                </a:solidFill>
              </a:rPr>
              <a:t>Leningradensis</a:t>
            </a:r>
            <a:r>
              <a:rPr lang="en-US" u="sng" dirty="0">
                <a:solidFill>
                  <a:srgbClr val="0070C0"/>
                </a:solidFill>
              </a:rPr>
              <a:t>: </a:t>
            </a:r>
            <a:r>
              <a:rPr lang="en-US" dirty="0"/>
              <a:t>a complete copy of the Hebrew Old Testament dated at AD 1010 </a:t>
            </a:r>
            <a:r>
              <a:rPr lang="en-US" dirty="0" smtClean="0"/>
              <a:t> </a:t>
            </a:r>
            <a:r>
              <a:rPr lang="en-US" sz="2400" dirty="0"/>
              <a:t>(a codex is a bound volume of cut sheets). </a:t>
            </a:r>
            <a:r>
              <a:rPr lang="en-US" dirty="0"/>
              <a:t>It is the source on which the Hebrew texts of today are based</a:t>
            </a:r>
            <a:r>
              <a:rPr lang="en-US" dirty="0" smtClean="0"/>
              <a:t>.</a:t>
            </a:r>
          </a:p>
          <a:p>
            <a:r>
              <a:rPr lang="en-US" b="1" i="1" dirty="0">
                <a:solidFill>
                  <a:srgbClr val="0070C0"/>
                </a:solidFill>
              </a:rPr>
              <a:t>Septuagint</a:t>
            </a:r>
            <a:r>
              <a:rPr lang="en-US" b="1" dirty="0">
                <a:solidFill>
                  <a:srgbClr val="0070C0"/>
                </a:solidFill>
              </a:rPr>
              <a:t> Greek translation of the Hebrew text. Christians have counted 39 books and Jews </a:t>
            </a:r>
            <a:r>
              <a:rPr lang="en-US" b="1" dirty="0" smtClean="0">
                <a:solidFill>
                  <a:srgbClr val="0070C0"/>
                </a:solidFill>
              </a:rPr>
              <a:t>24</a:t>
            </a:r>
            <a:endParaRPr lang="en-US" dirty="0" smtClean="0"/>
          </a:p>
          <a:p>
            <a:r>
              <a:rPr lang="en-US" b="1" dirty="0" smtClean="0">
                <a:solidFill>
                  <a:srgbClr val="0070C0"/>
                </a:solidFill>
              </a:rPr>
              <a:t>Dead Sea Scrolls discovered in 1947 800 scrolls 200 of biblical material includes two copies of Isaiah dated between 150- </a:t>
            </a:r>
            <a:r>
              <a:rPr lang="en-US" b="1" dirty="0" smtClean="0">
                <a:solidFill>
                  <a:srgbClr val="0070C0"/>
                </a:solidFill>
              </a:rPr>
              <a:t>A.D. 50 </a:t>
            </a:r>
            <a:r>
              <a:rPr lang="en-US" dirty="0"/>
              <a:t>Isaiah scrolls are more than 95% identical to Codex </a:t>
            </a:r>
            <a:r>
              <a:rPr lang="en-US" b="1" dirty="0" err="1"/>
              <a:t>Leningradensis</a:t>
            </a:r>
            <a:r>
              <a:rPr lang="en-US" b="1" dirty="0"/>
              <a:t> </a:t>
            </a:r>
            <a:endParaRPr lang="en-US" b="1" dirty="0" smtClean="0">
              <a:solidFill>
                <a:srgbClr val="0070C0"/>
              </a:solidFill>
            </a:endParaRPr>
          </a:p>
        </p:txBody>
      </p:sp>
    </p:spTree>
    <p:extLst>
      <p:ext uri="{BB962C8B-B14F-4D97-AF65-F5344CB8AC3E}">
        <p14:creationId xmlns:p14="http://schemas.microsoft.com/office/powerpoint/2010/main" val="24440677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The </a:t>
            </a:r>
            <a:r>
              <a:rPr lang="en-US" b="1" i="1" dirty="0" smtClean="0">
                <a:solidFill>
                  <a:srgbClr val="0070C0"/>
                </a:solidFill>
              </a:rPr>
              <a:t>Apocrypha </a:t>
            </a:r>
            <a:r>
              <a:rPr lang="en-US" sz="2800" b="1" dirty="0" smtClean="0">
                <a:solidFill>
                  <a:srgbClr val="0070C0"/>
                </a:solidFill>
              </a:rPr>
              <a:t>(Greek for hidden or concealed)</a:t>
            </a:r>
            <a:endParaRPr lang="en-US" sz="2800" b="1" dirty="0"/>
          </a:p>
        </p:txBody>
      </p:sp>
      <p:sp>
        <p:nvSpPr>
          <p:cNvPr id="3" name="Content Placeholder 2"/>
          <p:cNvSpPr>
            <a:spLocks noGrp="1"/>
          </p:cNvSpPr>
          <p:nvPr>
            <p:ph idx="1"/>
          </p:nvPr>
        </p:nvSpPr>
        <p:spPr>
          <a:solidFill>
            <a:srgbClr val="FFFFCC"/>
          </a:solidFill>
        </p:spPr>
        <p:txBody>
          <a:bodyPr>
            <a:normAutofit lnSpcReduction="10000"/>
          </a:bodyPr>
          <a:lstStyle/>
          <a:p>
            <a:r>
              <a:rPr lang="en-US" b="1" dirty="0" smtClean="0">
                <a:solidFill>
                  <a:srgbClr val="0070C0"/>
                </a:solidFill>
              </a:rPr>
              <a:t>Written between about 435B.C. and the time of Jesus.</a:t>
            </a:r>
          </a:p>
          <a:p>
            <a:r>
              <a:rPr lang="en-US" b="1" dirty="0" smtClean="0">
                <a:solidFill>
                  <a:srgbClr val="0070C0"/>
                </a:solidFill>
              </a:rPr>
              <a:t>NT </a:t>
            </a:r>
            <a:r>
              <a:rPr lang="en-US" b="1" dirty="0" smtClean="0">
                <a:solidFill>
                  <a:srgbClr val="0070C0"/>
                </a:solidFill>
              </a:rPr>
              <a:t>quotes the OT about 295 times but never quotes from the </a:t>
            </a:r>
            <a:r>
              <a:rPr lang="en-US" b="1" i="1" dirty="0" smtClean="0">
                <a:solidFill>
                  <a:srgbClr val="0070C0"/>
                </a:solidFill>
              </a:rPr>
              <a:t>Apocrypha</a:t>
            </a:r>
            <a:r>
              <a:rPr lang="en-US" b="1" i="1" dirty="0" smtClean="0">
                <a:solidFill>
                  <a:srgbClr val="0070C0"/>
                </a:solidFill>
              </a:rPr>
              <a:t>.</a:t>
            </a:r>
          </a:p>
          <a:p>
            <a:r>
              <a:rPr lang="en-US" b="1" dirty="0" smtClean="0">
                <a:solidFill>
                  <a:srgbClr val="0070C0"/>
                </a:solidFill>
              </a:rPr>
              <a:t>The “Hebrew Bible” (Masoretic Text) did not contain the Apocrypha but the Septuagint did include them.</a:t>
            </a:r>
            <a:endParaRPr lang="en-US" b="1" dirty="0" smtClean="0">
              <a:solidFill>
                <a:srgbClr val="0070C0"/>
              </a:solidFill>
            </a:endParaRPr>
          </a:p>
          <a:p>
            <a:r>
              <a:rPr lang="en-US" b="1" dirty="0" err="1" smtClean="0">
                <a:solidFill>
                  <a:srgbClr val="0070C0"/>
                </a:solidFill>
              </a:rPr>
              <a:t>Melito</a:t>
            </a:r>
            <a:r>
              <a:rPr lang="en-US" b="1" dirty="0" smtClean="0">
                <a:solidFill>
                  <a:srgbClr val="0070C0"/>
                </a:solidFill>
              </a:rPr>
              <a:t>, Bishop of Sardis (about A.D. 170) includes all the books in our current Protestant OT except Esther and all the present NT books but no </a:t>
            </a:r>
            <a:r>
              <a:rPr lang="en-US" b="1" dirty="0" smtClean="0">
                <a:solidFill>
                  <a:srgbClr val="0070C0"/>
                </a:solidFill>
              </a:rPr>
              <a:t>Apocrypha</a:t>
            </a:r>
            <a:r>
              <a:rPr lang="en-US" b="1" dirty="0" smtClean="0">
                <a:solidFill>
                  <a:srgbClr val="0070C0"/>
                </a:solidFill>
              </a:rPr>
              <a:t>.</a:t>
            </a:r>
          </a:p>
          <a:p>
            <a:r>
              <a:rPr lang="en-US" b="1" dirty="0" smtClean="0">
                <a:solidFill>
                  <a:srgbClr val="0070C0"/>
                </a:solidFill>
              </a:rPr>
              <a:t>Athanasius in A.D. 367 confirms the </a:t>
            </a:r>
            <a:r>
              <a:rPr lang="en-US" b="1" dirty="0" err="1" smtClean="0">
                <a:solidFill>
                  <a:srgbClr val="0070C0"/>
                </a:solidFill>
              </a:rPr>
              <a:t>Melito</a:t>
            </a:r>
            <a:r>
              <a:rPr lang="en-US" b="1" dirty="0" smtClean="0">
                <a:solidFill>
                  <a:srgbClr val="0070C0"/>
                </a:solidFill>
              </a:rPr>
              <a:t> list. He mentioned some of the </a:t>
            </a:r>
            <a:r>
              <a:rPr lang="en-US" b="1" dirty="0">
                <a:solidFill>
                  <a:srgbClr val="0070C0"/>
                </a:solidFill>
              </a:rPr>
              <a:t>A</a:t>
            </a:r>
            <a:r>
              <a:rPr lang="en-US" b="1" dirty="0" smtClean="0">
                <a:solidFill>
                  <a:srgbClr val="0070C0"/>
                </a:solidFill>
              </a:rPr>
              <a:t>pocrypha </a:t>
            </a:r>
            <a:r>
              <a:rPr lang="en-US" b="1" dirty="0" smtClean="0">
                <a:solidFill>
                  <a:srgbClr val="0070C0"/>
                </a:solidFill>
              </a:rPr>
              <a:t>but said they are not included in the Canon.</a:t>
            </a:r>
          </a:p>
          <a:p>
            <a:endParaRPr lang="en-US" b="1" i="1" dirty="0">
              <a:solidFill>
                <a:srgbClr val="0070C0"/>
              </a:solidFill>
            </a:endParaRPr>
          </a:p>
        </p:txBody>
      </p:sp>
    </p:spTree>
    <p:extLst>
      <p:ext uri="{BB962C8B-B14F-4D97-AF65-F5344CB8AC3E}">
        <p14:creationId xmlns:p14="http://schemas.microsoft.com/office/powerpoint/2010/main" val="6840825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The </a:t>
            </a:r>
            <a:r>
              <a:rPr lang="en-US" b="1" i="1" dirty="0">
                <a:solidFill>
                  <a:srgbClr val="0070C0"/>
                </a:solidFill>
              </a:rPr>
              <a:t>Apocrypha</a:t>
            </a:r>
            <a:endParaRPr lang="en-US" b="1" dirty="0"/>
          </a:p>
        </p:txBody>
      </p:sp>
      <p:sp>
        <p:nvSpPr>
          <p:cNvPr id="3" name="Content Placeholder 2"/>
          <p:cNvSpPr>
            <a:spLocks noGrp="1"/>
          </p:cNvSpPr>
          <p:nvPr>
            <p:ph idx="1"/>
          </p:nvPr>
        </p:nvSpPr>
        <p:spPr>
          <a:solidFill>
            <a:srgbClr val="FFFFCC"/>
          </a:solidFill>
        </p:spPr>
        <p:txBody>
          <a:bodyPr>
            <a:normAutofit fontScale="92500" lnSpcReduction="20000"/>
          </a:bodyPr>
          <a:lstStyle/>
          <a:p>
            <a:r>
              <a:rPr lang="en-US" b="1" dirty="0" smtClean="0">
                <a:solidFill>
                  <a:srgbClr val="0070C0"/>
                </a:solidFill>
              </a:rPr>
              <a:t>Philo quotes from the 22 OT books but not the Apocrypha.</a:t>
            </a:r>
          </a:p>
          <a:p>
            <a:r>
              <a:rPr lang="en-US" b="1" dirty="0" smtClean="0">
                <a:solidFill>
                  <a:srgbClr val="0070C0"/>
                </a:solidFill>
              </a:rPr>
              <a:t>Josephus confirmed the 22 OT books as canonical and divinely inspired but not the Apocrypha.</a:t>
            </a:r>
          </a:p>
          <a:p>
            <a:r>
              <a:rPr lang="en-US" b="1" dirty="0" smtClean="0">
                <a:solidFill>
                  <a:srgbClr val="0070C0"/>
                </a:solidFill>
              </a:rPr>
              <a:t>Jerome was forced to put the Apocrypha in the Vulgate (Latin translation of the Bible) but clearly stated they were not canonical.</a:t>
            </a:r>
          </a:p>
          <a:p>
            <a:r>
              <a:rPr lang="en-US" b="1" dirty="0" smtClean="0"/>
              <a:t>These </a:t>
            </a:r>
            <a:r>
              <a:rPr lang="en-US" b="1" dirty="0"/>
              <a:t>are my words that I spoke to you while I was still with you, </a:t>
            </a:r>
            <a:r>
              <a:rPr lang="en-US" b="1" dirty="0" smtClean="0"/>
              <a:t>that </a:t>
            </a:r>
            <a:r>
              <a:rPr lang="en-US" b="1" dirty="0"/>
              <a:t>everything written about me in the </a:t>
            </a:r>
            <a:r>
              <a:rPr lang="en-US" b="1" dirty="0">
                <a:solidFill>
                  <a:srgbClr val="FF0000"/>
                </a:solidFill>
              </a:rPr>
              <a:t>Law of Moses </a:t>
            </a:r>
            <a:r>
              <a:rPr lang="en-US" b="1" dirty="0"/>
              <a:t>and the </a:t>
            </a:r>
            <a:r>
              <a:rPr lang="en-US" b="1" dirty="0">
                <a:solidFill>
                  <a:srgbClr val="FF0000"/>
                </a:solidFill>
              </a:rPr>
              <a:t>Prophets</a:t>
            </a:r>
            <a:r>
              <a:rPr lang="en-US" b="1" dirty="0"/>
              <a:t> and the </a:t>
            </a:r>
            <a:r>
              <a:rPr lang="en-US" b="1" dirty="0">
                <a:solidFill>
                  <a:srgbClr val="FF0000"/>
                </a:solidFill>
              </a:rPr>
              <a:t>Psalms</a:t>
            </a:r>
            <a:r>
              <a:rPr lang="en-US" b="1" dirty="0"/>
              <a:t> must be fulfilled</a:t>
            </a:r>
            <a:r>
              <a:rPr lang="en-US" b="1" dirty="0" smtClean="0"/>
              <a:t>.”</a:t>
            </a:r>
            <a:r>
              <a:rPr lang="en-US" b="1" dirty="0"/>
              <a:t> Then </a:t>
            </a:r>
            <a:r>
              <a:rPr lang="en-US" b="1" dirty="0" smtClean="0"/>
              <a:t>he </a:t>
            </a:r>
            <a:r>
              <a:rPr lang="en-US" b="1" dirty="0"/>
              <a:t>opened their minds to understand the Scriptures</a:t>
            </a:r>
            <a:r>
              <a:rPr lang="en-US" b="1" dirty="0" smtClean="0"/>
              <a:t>, </a:t>
            </a:r>
            <a:r>
              <a:rPr lang="en-US" dirty="0" smtClean="0"/>
              <a:t>Luke 24:44-45</a:t>
            </a:r>
          </a:p>
          <a:p>
            <a:r>
              <a:rPr lang="en-US" b="1" dirty="0" smtClean="0">
                <a:solidFill>
                  <a:srgbClr val="0070C0"/>
                </a:solidFill>
              </a:rPr>
              <a:t>Origen (A.D. 185 -254) references 22 OT books and the 27 NT books</a:t>
            </a:r>
          </a:p>
          <a:p>
            <a:r>
              <a:rPr lang="en-US" b="1" dirty="0" smtClean="0">
                <a:solidFill>
                  <a:srgbClr val="0070C0"/>
                </a:solidFill>
              </a:rPr>
              <a:t>ON the other hand Irenaeus, Tertullian and Augustine all included the Apocrypha as did the Council of Carthage in A.D. 397 and the Council of Trent in 1563.</a:t>
            </a:r>
            <a:endParaRPr lang="en-US" b="1" dirty="0" smtClean="0">
              <a:solidFill>
                <a:srgbClr val="0070C0"/>
              </a:solidFill>
            </a:endParaRPr>
          </a:p>
          <a:p>
            <a:endParaRPr lang="en-US" b="1" i="1" dirty="0">
              <a:solidFill>
                <a:srgbClr val="0070C0"/>
              </a:solidFill>
            </a:endParaRPr>
          </a:p>
        </p:txBody>
      </p:sp>
    </p:spTree>
    <p:extLst>
      <p:ext uri="{BB962C8B-B14F-4D97-AF65-F5344CB8AC3E}">
        <p14:creationId xmlns:p14="http://schemas.microsoft.com/office/powerpoint/2010/main" val="17406435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The Old Testament Canon</a:t>
            </a:r>
            <a:endParaRPr lang="en-US" b="1" dirty="0"/>
          </a:p>
        </p:txBody>
      </p:sp>
      <p:sp>
        <p:nvSpPr>
          <p:cNvPr id="3" name="Content Placeholder 2"/>
          <p:cNvSpPr>
            <a:spLocks noGrp="1"/>
          </p:cNvSpPr>
          <p:nvPr>
            <p:ph idx="1"/>
          </p:nvPr>
        </p:nvSpPr>
        <p:spPr>
          <a:solidFill>
            <a:srgbClr val="FFFFCC"/>
          </a:solidFill>
        </p:spPr>
        <p:txBody>
          <a:bodyPr>
            <a:normAutofit/>
          </a:bodyPr>
          <a:lstStyle/>
          <a:p>
            <a:pPr marL="0" indent="0">
              <a:buNone/>
            </a:pPr>
            <a:r>
              <a:rPr lang="en-US" b="1" dirty="0" smtClean="0">
                <a:solidFill>
                  <a:srgbClr val="0070C0"/>
                </a:solidFill>
              </a:rPr>
              <a:t>Roman Catholic Bibles include the following </a:t>
            </a:r>
            <a:r>
              <a:rPr lang="en-US" b="1" i="1" dirty="0" smtClean="0">
                <a:solidFill>
                  <a:srgbClr val="0070C0"/>
                </a:solidFill>
              </a:rPr>
              <a:t>Apocrypha </a:t>
            </a:r>
            <a:r>
              <a:rPr lang="en-US" b="1" dirty="0" smtClean="0">
                <a:solidFill>
                  <a:srgbClr val="0070C0"/>
                </a:solidFill>
              </a:rPr>
              <a:t>writings</a:t>
            </a:r>
            <a:r>
              <a:rPr lang="en-US" b="1" i="1" dirty="0" smtClean="0">
                <a:solidFill>
                  <a:srgbClr val="0070C0"/>
                </a:solidFill>
              </a:rPr>
              <a:t>.</a:t>
            </a:r>
            <a:endParaRPr lang="en-US" b="1" dirty="0">
              <a:solidFill>
                <a:srgbClr val="0070C0"/>
              </a:solidFill>
            </a:endParaRPr>
          </a:p>
          <a:p>
            <a:r>
              <a:rPr lang="en-US" i="1" dirty="0" smtClean="0">
                <a:effectLst/>
              </a:rPr>
              <a:t>1st</a:t>
            </a:r>
            <a:r>
              <a:rPr lang="en-US" dirty="0" smtClean="0">
                <a:effectLst/>
              </a:rPr>
              <a:t> and </a:t>
            </a:r>
            <a:r>
              <a:rPr lang="en-US" i="1" dirty="0" smtClean="0">
                <a:effectLst/>
              </a:rPr>
              <a:t>2nd</a:t>
            </a:r>
            <a:r>
              <a:rPr lang="en-US" dirty="0" smtClean="0">
                <a:effectLst/>
              </a:rPr>
              <a:t> </a:t>
            </a:r>
            <a:r>
              <a:rPr lang="en-US" i="1" dirty="0" smtClean="0">
                <a:effectLst/>
              </a:rPr>
              <a:t>Maccabees</a:t>
            </a:r>
            <a:r>
              <a:rPr lang="en-US" dirty="0" smtClean="0">
                <a:effectLst/>
              </a:rPr>
              <a:t>, </a:t>
            </a:r>
            <a:r>
              <a:rPr lang="en-US" i="1" dirty="0" smtClean="0">
                <a:effectLst/>
              </a:rPr>
              <a:t>Baruch</a:t>
            </a:r>
            <a:r>
              <a:rPr lang="en-US" dirty="0" smtClean="0">
                <a:effectLst/>
              </a:rPr>
              <a:t>, </a:t>
            </a:r>
            <a:r>
              <a:rPr lang="en-US" i="1" dirty="0" smtClean="0">
                <a:effectLst/>
              </a:rPr>
              <a:t>Tobit</a:t>
            </a:r>
            <a:r>
              <a:rPr lang="en-US" dirty="0" smtClean="0">
                <a:effectLst/>
              </a:rPr>
              <a:t>, </a:t>
            </a:r>
            <a:r>
              <a:rPr lang="en-US" i="1" dirty="0" smtClean="0">
                <a:effectLst/>
              </a:rPr>
              <a:t>Judith</a:t>
            </a:r>
            <a:r>
              <a:rPr lang="en-US" dirty="0" smtClean="0">
                <a:effectLst/>
              </a:rPr>
              <a:t>, </a:t>
            </a:r>
            <a:r>
              <a:rPr lang="en-US" i="1" dirty="0" smtClean="0">
                <a:effectLst/>
              </a:rPr>
              <a:t>The Wisdom of Solomon</a:t>
            </a:r>
            <a:r>
              <a:rPr lang="en-US" dirty="0" smtClean="0">
                <a:effectLst/>
              </a:rPr>
              <a:t>, </a:t>
            </a:r>
            <a:r>
              <a:rPr lang="en-US" i="1" dirty="0" smtClean="0">
                <a:effectLst/>
              </a:rPr>
              <a:t>Sirach</a:t>
            </a:r>
            <a:r>
              <a:rPr lang="en-US" dirty="0" smtClean="0">
                <a:effectLst/>
              </a:rPr>
              <a:t> (Ecclesiasticus), additions to Esther, and the stories of </a:t>
            </a:r>
            <a:r>
              <a:rPr lang="en-US" i="1" dirty="0" smtClean="0">
                <a:effectLst/>
              </a:rPr>
              <a:t>Susanna</a:t>
            </a:r>
            <a:r>
              <a:rPr lang="en-US" dirty="0" smtClean="0">
                <a:effectLst/>
              </a:rPr>
              <a:t> and </a:t>
            </a:r>
            <a:r>
              <a:rPr lang="en-US" i="1" dirty="0" smtClean="0">
                <a:effectLst/>
              </a:rPr>
              <a:t>Bel and the Dragon</a:t>
            </a:r>
            <a:r>
              <a:rPr lang="en-US" dirty="0" smtClean="0">
                <a:effectLst/>
              </a:rPr>
              <a:t> which are included in Daniel.</a:t>
            </a:r>
          </a:p>
          <a:p>
            <a:pPr marL="0" indent="0">
              <a:buNone/>
            </a:pPr>
            <a:r>
              <a:rPr lang="en-US" b="1" dirty="0" smtClean="0">
                <a:solidFill>
                  <a:srgbClr val="0070C0"/>
                </a:solidFill>
              </a:rPr>
              <a:t>Roman Catholics use the </a:t>
            </a:r>
            <a:r>
              <a:rPr lang="en-US" b="1" i="1" dirty="0" smtClean="0">
                <a:solidFill>
                  <a:srgbClr val="0070C0"/>
                </a:solidFill>
              </a:rPr>
              <a:t>Apocrypha</a:t>
            </a:r>
            <a:r>
              <a:rPr lang="en-US" b="1" dirty="0" smtClean="0">
                <a:solidFill>
                  <a:srgbClr val="0070C0"/>
                </a:solidFill>
              </a:rPr>
              <a:t> to support the Doctrines of:</a:t>
            </a:r>
          </a:p>
          <a:p>
            <a:r>
              <a:rPr lang="en-US" b="1" dirty="0" smtClean="0">
                <a:solidFill>
                  <a:srgbClr val="0070C0"/>
                </a:solidFill>
              </a:rPr>
              <a:t>purgatory, </a:t>
            </a:r>
          </a:p>
          <a:p>
            <a:r>
              <a:rPr lang="en-US" b="1" dirty="0" smtClean="0">
                <a:solidFill>
                  <a:srgbClr val="0070C0"/>
                </a:solidFill>
              </a:rPr>
              <a:t>prayers for the dead</a:t>
            </a:r>
          </a:p>
          <a:p>
            <a:r>
              <a:rPr lang="en-US" b="1" dirty="0">
                <a:solidFill>
                  <a:srgbClr val="0070C0"/>
                </a:solidFill>
              </a:rPr>
              <a:t>i</a:t>
            </a:r>
            <a:r>
              <a:rPr lang="en-US" b="1" dirty="0" smtClean="0">
                <a:solidFill>
                  <a:srgbClr val="0070C0"/>
                </a:solidFill>
              </a:rPr>
              <a:t>ndulgences</a:t>
            </a:r>
          </a:p>
          <a:p>
            <a:r>
              <a:rPr lang="en-US" b="1" dirty="0" smtClean="0">
                <a:solidFill>
                  <a:srgbClr val="0070C0"/>
                </a:solidFill>
              </a:rPr>
              <a:t>justification by faith and works not faith alone.</a:t>
            </a:r>
          </a:p>
          <a:p>
            <a:endParaRPr lang="en-US" b="1" dirty="0">
              <a:solidFill>
                <a:srgbClr val="0070C0"/>
              </a:solidFill>
            </a:endParaRPr>
          </a:p>
        </p:txBody>
      </p:sp>
    </p:spTree>
    <p:extLst>
      <p:ext uri="{BB962C8B-B14F-4D97-AF65-F5344CB8AC3E}">
        <p14:creationId xmlns:p14="http://schemas.microsoft.com/office/powerpoint/2010/main" val="2524890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The Canon of NT Scripture</a:t>
            </a:r>
            <a:endParaRPr lang="en-US" b="1" dirty="0"/>
          </a:p>
        </p:txBody>
      </p:sp>
      <p:sp>
        <p:nvSpPr>
          <p:cNvPr id="3" name="Content Placeholder 2"/>
          <p:cNvSpPr>
            <a:spLocks noGrp="1"/>
          </p:cNvSpPr>
          <p:nvPr>
            <p:ph idx="1"/>
          </p:nvPr>
        </p:nvSpPr>
        <p:spPr>
          <a:xfrm>
            <a:off x="838200" y="1825624"/>
            <a:ext cx="10515600" cy="4797597"/>
          </a:xfrm>
          <a:solidFill>
            <a:srgbClr val="FFFFCC"/>
          </a:solidFill>
        </p:spPr>
        <p:txBody>
          <a:bodyPr/>
          <a:lstStyle/>
          <a:p>
            <a:r>
              <a:rPr lang="en-US" b="1" dirty="0" smtClean="0">
                <a:solidFill>
                  <a:srgbClr val="0070C0"/>
                </a:solidFill>
              </a:rPr>
              <a:t>The Council of Carthage in A.D. 397 officially established the NT Canon</a:t>
            </a:r>
          </a:p>
          <a:p>
            <a:r>
              <a:rPr lang="en-US" b="1" dirty="0" smtClean="0">
                <a:solidFill>
                  <a:srgbClr val="0070C0"/>
                </a:solidFill>
              </a:rPr>
              <a:t>Roman Catholics consider their Bible to be an infallible collection of infallible books.</a:t>
            </a:r>
          </a:p>
          <a:p>
            <a:r>
              <a:rPr lang="en-US" b="1" dirty="0" smtClean="0">
                <a:solidFill>
                  <a:srgbClr val="0070C0"/>
                </a:solidFill>
              </a:rPr>
              <a:t>Protestants consider their Bible to be a fallible collection of infallible books.</a:t>
            </a:r>
          </a:p>
          <a:p>
            <a:pPr marL="1428750" lvl="2" indent="-514350">
              <a:buFont typeface="+mj-lt"/>
              <a:buAutoNum type="arabicPeriod"/>
            </a:pPr>
            <a:r>
              <a:rPr lang="en-US" sz="2800" b="1" dirty="0" smtClean="0">
                <a:solidFill>
                  <a:srgbClr val="0070C0"/>
                </a:solidFill>
              </a:rPr>
              <a:t>Ester was the only disputed OT book because it does not mention God</a:t>
            </a:r>
          </a:p>
          <a:p>
            <a:pPr marL="1428750" lvl="2" indent="-514350">
              <a:buFont typeface="+mj-lt"/>
              <a:buAutoNum type="arabicPeriod"/>
            </a:pPr>
            <a:r>
              <a:rPr lang="en-US" sz="2800" b="1" dirty="0" smtClean="0">
                <a:solidFill>
                  <a:srgbClr val="0070C0"/>
                </a:solidFill>
              </a:rPr>
              <a:t>Philemon, Hebrews, James, 2 Peter, 2 &amp; 3 John and Jude are the only NT books that were challenged at any point in Church History</a:t>
            </a:r>
          </a:p>
          <a:p>
            <a:endParaRPr lang="en-US" b="1" dirty="0" smtClean="0">
              <a:solidFill>
                <a:srgbClr val="0070C0"/>
              </a:solidFill>
            </a:endParaRPr>
          </a:p>
          <a:p>
            <a:pPr marL="1428750" lvl="2" indent="-514350">
              <a:buFont typeface="+mj-lt"/>
              <a:buAutoNum type="arabicPeriod"/>
            </a:pPr>
            <a:endParaRPr lang="en-US" b="1" dirty="0" smtClean="0">
              <a:solidFill>
                <a:srgbClr val="0070C0"/>
              </a:solidFill>
            </a:endParaRPr>
          </a:p>
          <a:p>
            <a:endParaRPr lang="en-US" b="1" dirty="0">
              <a:solidFill>
                <a:srgbClr val="0070C0"/>
              </a:solidFill>
            </a:endParaRPr>
          </a:p>
        </p:txBody>
      </p:sp>
    </p:spTree>
    <p:extLst>
      <p:ext uri="{BB962C8B-B14F-4D97-AF65-F5344CB8AC3E}">
        <p14:creationId xmlns:p14="http://schemas.microsoft.com/office/powerpoint/2010/main" val="24469829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The Canon of NT Scripture</a:t>
            </a:r>
            <a:endParaRPr lang="en-US" b="1" dirty="0"/>
          </a:p>
        </p:txBody>
      </p:sp>
      <p:sp>
        <p:nvSpPr>
          <p:cNvPr id="3" name="Content Placeholder 2"/>
          <p:cNvSpPr>
            <a:spLocks noGrp="1"/>
          </p:cNvSpPr>
          <p:nvPr>
            <p:ph idx="1"/>
          </p:nvPr>
        </p:nvSpPr>
        <p:spPr>
          <a:xfrm>
            <a:off x="838200" y="1825624"/>
            <a:ext cx="10515600" cy="4797597"/>
          </a:xfrm>
          <a:solidFill>
            <a:srgbClr val="FFFFCC"/>
          </a:solidFill>
        </p:spPr>
        <p:txBody>
          <a:bodyPr/>
          <a:lstStyle/>
          <a:p>
            <a:r>
              <a:rPr lang="en-US" b="1" dirty="0" smtClean="0">
                <a:solidFill>
                  <a:srgbClr val="0070C0"/>
                </a:solidFill>
              </a:rPr>
              <a:t>The criteria for including a book in the NT was:</a:t>
            </a:r>
          </a:p>
          <a:p>
            <a:pPr marL="1428750" lvl="2" indent="-514350">
              <a:buFont typeface="+mj-lt"/>
              <a:buAutoNum type="arabicPeriod"/>
            </a:pPr>
            <a:r>
              <a:rPr lang="en-US" sz="2800" b="1" dirty="0" smtClean="0">
                <a:solidFill>
                  <a:srgbClr val="0070C0"/>
                </a:solidFill>
              </a:rPr>
              <a:t>Written by an Apostle or under the authority of an Apostle</a:t>
            </a:r>
          </a:p>
          <a:p>
            <a:pPr marL="1428750" lvl="2" indent="-514350">
              <a:buFont typeface="+mj-lt"/>
              <a:buAutoNum type="arabicPeriod"/>
            </a:pPr>
            <a:r>
              <a:rPr lang="en-US" sz="2800" b="1" dirty="0" smtClean="0">
                <a:solidFill>
                  <a:srgbClr val="0070C0"/>
                </a:solidFill>
              </a:rPr>
              <a:t>Accepted as authoritative by the early church</a:t>
            </a:r>
          </a:p>
          <a:p>
            <a:pPr marL="1428750" lvl="2" indent="-514350">
              <a:buFont typeface="+mj-lt"/>
              <a:buAutoNum type="arabicPeriod"/>
            </a:pPr>
            <a:r>
              <a:rPr lang="en-US" sz="2800" b="1" dirty="0" smtClean="0">
                <a:solidFill>
                  <a:srgbClr val="0070C0"/>
                </a:solidFill>
              </a:rPr>
              <a:t>Consistent with the rest of Scripture</a:t>
            </a:r>
          </a:p>
          <a:p>
            <a:endParaRPr lang="en-US" b="1" dirty="0" smtClean="0">
              <a:solidFill>
                <a:srgbClr val="0070C0"/>
              </a:solidFill>
            </a:endParaRPr>
          </a:p>
          <a:p>
            <a:pPr marL="1428750" lvl="2" indent="-514350">
              <a:buFont typeface="+mj-lt"/>
              <a:buAutoNum type="arabicPeriod"/>
            </a:pPr>
            <a:endParaRPr lang="en-US" b="1" dirty="0" smtClean="0">
              <a:solidFill>
                <a:srgbClr val="0070C0"/>
              </a:solidFill>
            </a:endParaRPr>
          </a:p>
          <a:p>
            <a:endParaRPr lang="en-US" b="1" dirty="0">
              <a:solidFill>
                <a:srgbClr val="0070C0"/>
              </a:solidFill>
            </a:endParaRPr>
          </a:p>
        </p:txBody>
      </p:sp>
    </p:spTree>
    <p:extLst>
      <p:ext uri="{BB962C8B-B14F-4D97-AF65-F5344CB8AC3E}">
        <p14:creationId xmlns:p14="http://schemas.microsoft.com/office/powerpoint/2010/main" val="31713431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Reliability of New Testament Manuscripts</a:t>
            </a:r>
            <a:br>
              <a:rPr lang="en-US" b="1" dirty="0" smtClean="0"/>
            </a:br>
            <a:endParaRPr lang="en-US" b="1" dirty="0"/>
          </a:p>
        </p:txBody>
      </p:sp>
      <p:sp>
        <p:nvSpPr>
          <p:cNvPr id="3" name="Content Placeholder 2"/>
          <p:cNvSpPr>
            <a:spLocks noGrp="1"/>
          </p:cNvSpPr>
          <p:nvPr>
            <p:ph idx="1"/>
          </p:nvPr>
        </p:nvSpPr>
        <p:spPr>
          <a:solidFill>
            <a:srgbClr val="FFFFCC"/>
          </a:solidFill>
        </p:spPr>
        <p:txBody>
          <a:bodyPr/>
          <a:lstStyle/>
          <a:p>
            <a:pPr marL="514350" indent="-514350">
              <a:buFont typeface="+mj-lt"/>
              <a:buAutoNum type="arabicPeriod"/>
            </a:pPr>
            <a:r>
              <a:rPr lang="en-US" b="1" dirty="0" smtClean="0">
                <a:solidFill>
                  <a:srgbClr val="0070C0"/>
                </a:solidFill>
              </a:rPr>
              <a:t>From the early 2</a:t>
            </a:r>
            <a:r>
              <a:rPr lang="en-US" b="1" baseline="30000" dirty="0" smtClean="0">
                <a:solidFill>
                  <a:srgbClr val="0070C0"/>
                </a:solidFill>
              </a:rPr>
              <a:t>nd</a:t>
            </a:r>
            <a:r>
              <a:rPr lang="en-US" b="1" dirty="0" smtClean="0">
                <a:solidFill>
                  <a:srgbClr val="0070C0"/>
                </a:solidFill>
              </a:rPr>
              <a:t> to the 16</a:t>
            </a:r>
            <a:r>
              <a:rPr lang="en-US" b="1" baseline="30000" dirty="0" smtClean="0">
                <a:solidFill>
                  <a:srgbClr val="0070C0"/>
                </a:solidFill>
              </a:rPr>
              <a:t>th</a:t>
            </a:r>
            <a:r>
              <a:rPr lang="en-US" b="1" dirty="0" smtClean="0">
                <a:solidFill>
                  <a:srgbClr val="0070C0"/>
                </a:solidFill>
              </a:rPr>
              <a:t> century there are over 20,000 copies of the NT in various languages. 5700 are in Greek.</a:t>
            </a:r>
          </a:p>
          <a:p>
            <a:pPr marL="514350" indent="-514350">
              <a:buFont typeface="+mj-lt"/>
              <a:buAutoNum type="arabicPeriod"/>
            </a:pPr>
            <a:r>
              <a:rPr lang="en-US" b="1" dirty="0" smtClean="0">
                <a:solidFill>
                  <a:srgbClr val="0070C0"/>
                </a:solidFill>
              </a:rPr>
              <a:t>Classical Greek and Latin authors average only about 20 copies.</a:t>
            </a:r>
          </a:p>
          <a:p>
            <a:pPr marL="514350" indent="-514350">
              <a:buFont typeface="+mj-lt"/>
              <a:buAutoNum type="arabicPeriod"/>
            </a:pPr>
            <a:r>
              <a:rPr lang="en-US" b="1" dirty="0" smtClean="0">
                <a:solidFill>
                  <a:srgbClr val="0070C0"/>
                </a:solidFill>
              </a:rPr>
              <a:t>If all these manuscripts were lost, virtually the entire New Testament could be constructed from the writings of the ancient teachers (church fathers).</a:t>
            </a:r>
          </a:p>
          <a:p>
            <a:pPr marL="514350" indent="-514350">
              <a:buFont typeface="+mj-lt"/>
              <a:buAutoNum type="arabicPeriod"/>
            </a:pPr>
            <a:r>
              <a:rPr lang="en-US" b="1" dirty="0" smtClean="0">
                <a:solidFill>
                  <a:srgbClr val="0070C0"/>
                </a:solidFill>
              </a:rPr>
              <a:t>99 NT manuscripts exist written before A.D. 400. The average earliest manuscript of a classical author is about 500 years after it was written.</a:t>
            </a:r>
          </a:p>
        </p:txBody>
      </p:sp>
    </p:spTree>
    <p:extLst>
      <p:ext uri="{BB962C8B-B14F-4D97-AF65-F5344CB8AC3E}">
        <p14:creationId xmlns:p14="http://schemas.microsoft.com/office/powerpoint/2010/main" val="9139985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Big Picture</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r>
              <a:rPr lang="en-US" sz="4000" b="1" dirty="0">
                <a:solidFill>
                  <a:srgbClr val="0070C0"/>
                </a:solidFill>
              </a:rPr>
              <a:t>We </a:t>
            </a:r>
            <a:r>
              <a:rPr lang="en-US" sz="4000" b="1" dirty="0" smtClean="0">
                <a:solidFill>
                  <a:srgbClr val="0070C0"/>
                </a:solidFill>
              </a:rPr>
              <a:t>seek to </a:t>
            </a:r>
            <a:r>
              <a:rPr lang="en-US" sz="4000" b="1" dirty="0" smtClean="0">
                <a:solidFill>
                  <a:srgbClr val="FF0000"/>
                </a:solidFill>
              </a:rPr>
              <a:t>become</a:t>
            </a:r>
            <a:r>
              <a:rPr lang="en-US" sz="4000" b="1" dirty="0" smtClean="0">
                <a:solidFill>
                  <a:srgbClr val="0070C0"/>
                </a:solidFill>
              </a:rPr>
              <a:t> and then </a:t>
            </a:r>
            <a:r>
              <a:rPr lang="en-US" sz="4000" b="1" dirty="0" smtClean="0">
                <a:solidFill>
                  <a:srgbClr val="FF0000"/>
                </a:solidFill>
              </a:rPr>
              <a:t>make</a:t>
            </a:r>
            <a:r>
              <a:rPr lang="en-US" sz="4000" b="1" dirty="0" smtClean="0">
                <a:solidFill>
                  <a:srgbClr val="0070C0"/>
                </a:solidFill>
              </a:rPr>
              <a:t> disciples (believing learners) by:</a:t>
            </a:r>
          </a:p>
          <a:p>
            <a:r>
              <a:rPr lang="en-US" sz="4000" b="1" dirty="0" smtClean="0">
                <a:solidFill>
                  <a:srgbClr val="0070C0"/>
                </a:solidFill>
              </a:rPr>
              <a:t>Knowing  </a:t>
            </a:r>
            <a:r>
              <a:rPr lang="en-US" sz="4000" b="1" dirty="0">
                <a:solidFill>
                  <a:srgbClr val="0070C0"/>
                </a:solidFill>
              </a:rPr>
              <a:t>what we </a:t>
            </a:r>
            <a:r>
              <a:rPr lang="en-US" sz="4000" b="1" dirty="0" smtClean="0">
                <a:solidFill>
                  <a:srgbClr val="0070C0"/>
                </a:solidFill>
              </a:rPr>
              <a:t>believe. </a:t>
            </a:r>
          </a:p>
          <a:p>
            <a:r>
              <a:rPr lang="en-US" sz="4000" b="1" dirty="0">
                <a:solidFill>
                  <a:srgbClr val="0070C0"/>
                </a:solidFill>
              </a:rPr>
              <a:t>W</a:t>
            </a:r>
            <a:r>
              <a:rPr lang="en-US" sz="4000" b="1" dirty="0" smtClean="0">
                <a:solidFill>
                  <a:srgbClr val="0070C0"/>
                </a:solidFill>
              </a:rPr>
              <a:t>hy </a:t>
            </a:r>
            <a:r>
              <a:rPr lang="en-US" sz="4000" b="1" dirty="0">
                <a:solidFill>
                  <a:srgbClr val="0070C0"/>
                </a:solidFill>
              </a:rPr>
              <a:t>we believe </a:t>
            </a:r>
            <a:r>
              <a:rPr lang="en-US" sz="4000" b="1" dirty="0" smtClean="0">
                <a:solidFill>
                  <a:srgbClr val="0070C0"/>
                </a:solidFill>
              </a:rPr>
              <a:t>it. </a:t>
            </a:r>
          </a:p>
          <a:p>
            <a:r>
              <a:rPr lang="en-US" sz="4000" b="1" dirty="0">
                <a:solidFill>
                  <a:srgbClr val="0070C0"/>
                </a:solidFill>
              </a:rPr>
              <a:t>B</a:t>
            </a:r>
            <a:r>
              <a:rPr lang="en-US" sz="4000" b="1" dirty="0" smtClean="0">
                <a:solidFill>
                  <a:srgbClr val="0070C0"/>
                </a:solidFill>
              </a:rPr>
              <a:t>eing </a:t>
            </a:r>
            <a:r>
              <a:rPr lang="en-US" sz="4000" b="1" dirty="0">
                <a:solidFill>
                  <a:srgbClr val="0070C0"/>
                </a:solidFill>
              </a:rPr>
              <a:t>able to communicate what we believe and why in an effective, winsome manner to fulfill the commands for all Christians in Matthew 28:18-20 and 1 Peter 3:15-16.</a:t>
            </a:r>
          </a:p>
          <a:p>
            <a:endParaRPr lang="en-US" sz="4000" b="1" dirty="0" smtClean="0">
              <a:solidFill>
                <a:srgbClr val="0070C0"/>
              </a:solidFill>
            </a:endParaRPr>
          </a:p>
          <a:p>
            <a:endParaRPr lang="en-US" sz="4000" b="1" dirty="0">
              <a:solidFill>
                <a:srgbClr val="0070C0"/>
              </a:solidFill>
            </a:endParaRPr>
          </a:p>
          <a:p>
            <a:endParaRPr lang="en-US" sz="4000" b="1" dirty="0" smtClean="0">
              <a:solidFill>
                <a:srgbClr val="0070C0"/>
              </a:solidFill>
            </a:endParaRPr>
          </a:p>
          <a:p>
            <a:endParaRPr lang="en-US" sz="4000" b="1" dirty="0">
              <a:solidFill>
                <a:srgbClr val="0070C0"/>
              </a:solidFill>
            </a:endParaRPr>
          </a:p>
          <a:p>
            <a:pPr marL="0" indent="0">
              <a:buNone/>
            </a:pPr>
            <a:endParaRPr lang="en-US" b="1" dirty="0"/>
          </a:p>
          <a:p>
            <a:pPr marL="0" indent="0">
              <a:buNone/>
            </a:pPr>
            <a:endParaRPr lang="en-US" dirty="0"/>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39996516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7991"/>
            <a:ext cx="10515600" cy="1018832"/>
          </a:xfrm>
          <a:solidFill>
            <a:srgbClr val="FFFFCC"/>
          </a:solidFill>
        </p:spPr>
        <p:txBody>
          <a:bodyPr>
            <a:normAutofit fontScale="90000"/>
          </a:bodyPr>
          <a:lstStyle/>
          <a:p>
            <a:r>
              <a:rPr lang="en-US" b="1" dirty="0" smtClean="0"/>
              <a:t/>
            </a:r>
            <a:br>
              <a:rPr lang="en-US" b="1" dirty="0" smtClean="0"/>
            </a:br>
            <a:r>
              <a:rPr lang="en-US" b="1" dirty="0" smtClean="0"/>
              <a:t>Variants in Greek New Testament Manuscripts</a:t>
            </a:r>
            <a:br>
              <a:rPr lang="en-US" b="1" dirty="0" smtClean="0"/>
            </a:br>
            <a:endParaRPr lang="en-US" b="1" dirty="0"/>
          </a:p>
        </p:txBody>
      </p:sp>
      <p:sp>
        <p:nvSpPr>
          <p:cNvPr id="3" name="Content Placeholder 2"/>
          <p:cNvSpPr>
            <a:spLocks noGrp="1"/>
          </p:cNvSpPr>
          <p:nvPr>
            <p:ph idx="1"/>
          </p:nvPr>
        </p:nvSpPr>
        <p:spPr>
          <a:xfrm>
            <a:off x="838200" y="1254212"/>
            <a:ext cx="10515600" cy="5449330"/>
          </a:xfrm>
          <a:solidFill>
            <a:srgbClr val="FFFFCC"/>
          </a:solidFill>
        </p:spPr>
        <p:txBody>
          <a:bodyPr>
            <a:normAutofit fontScale="62500" lnSpcReduction="20000"/>
          </a:bodyPr>
          <a:lstStyle/>
          <a:p>
            <a:pPr marL="0" indent="0">
              <a:buNone/>
            </a:pPr>
            <a:r>
              <a:rPr lang="en-US" sz="4500" b="1" dirty="0" smtClean="0"/>
              <a:t>The Greek NT contains about 138,000 words. Of the 5700 Greek NT manuscripts there are about 400,000 textual variants divided into 5 categories.</a:t>
            </a:r>
          </a:p>
          <a:p>
            <a:pPr marL="514350" indent="-514350">
              <a:buFont typeface="+mj-lt"/>
              <a:buAutoNum type="arabicPeriod"/>
            </a:pPr>
            <a:r>
              <a:rPr lang="en-US" sz="4500" b="1" dirty="0" smtClean="0">
                <a:solidFill>
                  <a:srgbClr val="0070C0"/>
                </a:solidFill>
              </a:rPr>
              <a:t>Spelling or nonsense errors make up the largest group and do not affect meaning.</a:t>
            </a:r>
          </a:p>
          <a:p>
            <a:pPr marL="514350" indent="-514350">
              <a:buFont typeface="+mj-lt"/>
              <a:buAutoNum type="arabicPeriod"/>
            </a:pPr>
            <a:r>
              <a:rPr lang="en-US" sz="4500" b="1" dirty="0" smtClean="0">
                <a:solidFill>
                  <a:srgbClr val="0070C0"/>
                </a:solidFill>
              </a:rPr>
              <a:t>The second largest group involve minor changes and synonyms that do not affect meaning.</a:t>
            </a:r>
          </a:p>
          <a:p>
            <a:pPr marL="514350" indent="-514350">
              <a:buFont typeface="+mj-lt"/>
              <a:buAutoNum type="arabicPeriod"/>
            </a:pPr>
            <a:r>
              <a:rPr lang="en-US" sz="4500" b="1" dirty="0" smtClean="0">
                <a:solidFill>
                  <a:srgbClr val="0070C0"/>
                </a:solidFill>
              </a:rPr>
              <a:t>The third largest group are variants that have some possibility of reflecting the original text: </a:t>
            </a:r>
            <a:r>
              <a:rPr lang="en-US" sz="4500" b="1" i="1" dirty="0" smtClean="0"/>
              <a:t>The gospel of God versus the gospel of Christ</a:t>
            </a:r>
            <a:r>
              <a:rPr lang="en-US" sz="4500" dirty="0" smtClean="0"/>
              <a:t> 1 Thessalonians 2:9</a:t>
            </a:r>
          </a:p>
          <a:p>
            <a:pPr marL="514350" indent="-514350">
              <a:buFont typeface="+mj-lt"/>
              <a:buAutoNum type="arabicPeriod"/>
            </a:pPr>
            <a:r>
              <a:rPr lang="en-US" sz="4500" b="1" dirty="0" smtClean="0">
                <a:solidFill>
                  <a:srgbClr val="0070C0"/>
                </a:solidFill>
              </a:rPr>
              <a:t>Less than 1% of the variants changes the meaning to some degree: </a:t>
            </a:r>
            <a:r>
              <a:rPr lang="en-US" sz="4500" b="1" i="1" dirty="0" smtClean="0"/>
              <a:t>we have peace versus let us have peace</a:t>
            </a:r>
            <a:r>
              <a:rPr lang="en-US" sz="4500" dirty="0" smtClean="0"/>
              <a:t> Romans 5:1</a:t>
            </a:r>
          </a:p>
          <a:p>
            <a:pPr marL="514350" indent="-514350">
              <a:buFont typeface="+mj-lt"/>
              <a:buAutoNum type="arabicPeriod"/>
            </a:pPr>
            <a:r>
              <a:rPr lang="en-US" sz="4500" b="1" dirty="0" smtClean="0">
                <a:solidFill>
                  <a:srgbClr val="0070C0"/>
                </a:solidFill>
              </a:rPr>
              <a:t>The earliest and best manuscripts lack Mark 16:9-20 and John 7:53-8:11.</a:t>
            </a:r>
          </a:p>
          <a:p>
            <a:pPr marL="0" indent="0">
              <a:buNone/>
            </a:pPr>
            <a:r>
              <a:rPr lang="en-US" b="1" u="sng" dirty="0" smtClean="0">
                <a:solidFill>
                  <a:srgbClr val="0070C0"/>
                </a:solidFill>
              </a:rPr>
              <a:t> </a:t>
            </a:r>
          </a:p>
        </p:txBody>
      </p:sp>
    </p:spTree>
    <p:extLst>
      <p:ext uri="{BB962C8B-B14F-4D97-AF65-F5344CB8AC3E}">
        <p14:creationId xmlns:p14="http://schemas.microsoft.com/office/powerpoint/2010/main" val="3801877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0483"/>
            <a:ext cx="10515600" cy="1052774"/>
          </a:xfrm>
          <a:solidFill>
            <a:srgbClr val="FFFFCC"/>
          </a:solidFill>
        </p:spPr>
        <p:txBody>
          <a:bodyPr/>
          <a:lstStyle/>
          <a:p>
            <a:r>
              <a:rPr lang="en-US" dirty="0" smtClean="0"/>
              <a:t>1978 Chicago Statement on Biblical Inerrancy </a:t>
            </a:r>
            <a:endParaRPr lang="en-US" dirty="0"/>
          </a:p>
        </p:txBody>
      </p:sp>
      <p:sp>
        <p:nvSpPr>
          <p:cNvPr id="3" name="Content Placeholder 2"/>
          <p:cNvSpPr>
            <a:spLocks noGrp="1"/>
          </p:cNvSpPr>
          <p:nvPr>
            <p:ph idx="1"/>
          </p:nvPr>
        </p:nvSpPr>
        <p:spPr>
          <a:xfrm>
            <a:off x="838200" y="1825624"/>
            <a:ext cx="10515600" cy="4824031"/>
          </a:xfrm>
          <a:solidFill>
            <a:srgbClr val="FFFFCC"/>
          </a:solidFill>
        </p:spPr>
        <p:txBody>
          <a:bodyPr>
            <a:normAutofit fontScale="70000" lnSpcReduction="20000"/>
          </a:bodyPr>
          <a:lstStyle/>
          <a:p>
            <a:r>
              <a:rPr lang="en-US" sz="4000" b="1" dirty="0">
                <a:solidFill>
                  <a:srgbClr val="0070C0"/>
                </a:solidFill>
              </a:rPr>
              <a:t>1. God, who is Himself Truth and speaks truth only, has inspired Holy Scripture in order thereby to reveal Himself to lost mankind through Jesus Christ as Creator and Lord, Redeemer and Judge. Holy Scripture is God's witness to Himself.</a:t>
            </a:r>
          </a:p>
          <a:p>
            <a:r>
              <a:rPr lang="en-US" sz="4000" b="1" dirty="0">
                <a:solidFill>
                  <a:srgbClr val="0070C0"/>
                </a:solidFill>
              </a:rPr>
              <a:t>2. Holy Scripture, being God's own Word, written by men prepared and superintended by His Spirit, is of infallible divine authority in all matters upon which it touches: it is to be believed, as God's instruction, in all that it affirms: obeyed, as God's command, in all that it requires; embraced, as God's pledge, in all that it promises.</a:t>
            </a:r>
          </a:p>
          <a:p>
            <a:r>
              <a:rPr lang="en-US" sz="4000" b="1" dirty="0">
                <a:solidFill>
                  <a:srgbClr val="0070C0"/>
                </a:solidFill>
              </a:rPr>
              <a:t>3. The Holy Spirit, Scripture's divine Author, both authenticates it to us by His inward witness and opens our minds to understand its meaning</a:t>
            </a:r>
            <a:r>
              <a:rPr lang="en-US" sz="4000" b="1" dirty="0" smtClean="0">
                <a:solidFill>
                  <a:srgbClr val="0070C0"/>
                </a:solidFill>
              </a:rPr>
              <a:t>.</a:t>
            </a:r>
            <a:endParaRPr lang="en-US" sz="4000" b="1" dirty="0">
              <a:solidFill>
                <a:srgbClr val="0070C0"/>
              </a:solidFill>
            </a:endParaRPr>
          </a:p>
        </p:txBody>
      </p:sp>
    </p:spTree>
    <p:extLst>
      <p:ext uri="{BB962C8B-B14F-4D97-AF65-F5344CB8AC3E}">
        <p14:creationId xmlns:p14="http://schemas.microsoft.com/office/powerpoint/2010/main" val="5812079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0483"/>
            <a:ext cx="10515600" cy="1052774"/>
          </a:xfrm>
          <a:solidFill>
            <a:srgbClr val="FFFFCC"/>
          </a:solidFill>
        </p:spPr>
        <p:txBody>
          <a:bodyPr/>
          <a:lstStyle/>
          <a:p>
            <a:r>
              <a:rPr lang="en-US" dirty="0" smtClean="0"/>
              <a:t>1978 Chicago Statement on Biblical Inerrancy </a:t>
            </a:r>
            <a:endParaRPr lang="en-US" dirty="0"/>
          </a:p>
        </p:txBody>
      </p:sp>
      <p:sp>
        <p:nvSpPr>
          <p:cNvPr id="3" name="Content Placeholder 2"/>
          <p:cNvSpPr>
            <a:spLocks noGrp="1"/>
          </p:cNvSpPr>
          <p:nvPr>
            <p:ph idx="1"/>
          </p:nvPr>
        </p:nvSpPr>
        <p:spPr>
          <a:xfrm>
            <a:off x="838200" y="1825624"/>
            <a:ext cx="10515600" cy="4824031"/>
          </a:xfrm>
          <a:solidFill>
            <a:srgbClr val="FFFFCC"/>
          </a:solidFill>
        </p:spPr>
        <p:txBody>
          <a:bodyPr>
            <a:normAutofit/>
          </a:bodyPr>
          <a:lstStyle/>
          <a:p>
            <a:r>
              <a:rPr lang="en-US" b="1" dirty="0" smtClean="0">
                <a:solidFill>
                  <a:srgbClr val="0070C0"/>
                </a:solidFill>
              </a:rPr>
              <a:t>4</a:t>
            </a:r>
            <a:r>
              <a:rPr lang="en-US" b="1" dirty="0">
                <a:solidFill>
                  <a:srgbClr val="0070C0"/>
                </a:solidFill>
              </a:rPr>
              <a:t>. Being wholly and verbally God-given, Scripture is without error or fault in all its teaching, no less in what it states about God's acts in creation, about the events of world history, and about its own literary origins under God, than in its witness to God's saving grace in individual lives.</a:t>
            </a:r>
          </a:p>
          <a:p>
            <a:r>
              <a:rPr lang="en-US" b="1" dirty="0">
                <a:solidFill>
                  <a:srgbClr val="0070C0"/>
                </a:solidFill>
              </a:rPr>
              <a:t>5. The authority of Scripture is inescapably impaired if this total divine inerrancy is in any way limited or disregarded, or made relative to a view of truth contrary to the Bible's own; and such lapses bring serious loss to both the individual and the Church.</a:t>
            </a:r>
          </a:p>
          <a:p>
            <a:endParaRPr lang="en-US" dirty="0"/>
          </a:p>
        </p:txBody>
      </p:sp>
    </p:spTree>
    <p:extLst>
      <p:ext uri="{BB962C8B-B14F-4D97-AF65-F5344CB8AC3E}">
        <p14:creationId xmlns:p14="http://schemas.microsoft.com/office/powerpoint/2010/main" val="37589034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98131"/>
          </a:xfrm>
          <a:solidFill>
            <a:srgbClr val="FFFFCC"/>
          </a:solidFill>
        </p:spPr>
        <p:txBody>
          <a:bodyPr/>
          <a:lstStyle/>
          <a:p>
            <a:r>
              <a:rPr lang="en-US" b="1" dirty="0" smtClean="0"/>
              <a:t>Inerrancy versus Infallibility</a:t>
            </a:r>
            <a:endParaRPr lang="en-US" b="1" dirty="0"/>
          </a:p>
        </p:txBody>
      </p:sp>
      <p:sp>
        <p:nvSpPr>
          <p:cNvPr id="3" name="Content Placeholder 2"/>
          <p:cNvSpPr>
            <a:spLocks noGrp="1"/>
          </p:cNvSpPr>
          <p:nvPr>
            <p:ph idx="1"/>
          </p:nvPr>
        </p:nvSpPr>
        <p:spPr>
          <a:xfrm>
            <a:off x="838200" y="1501533"/>
            <a:ext cx="10515600" cy="5223358"/>
          </a:xfrm>
          <a:solidFill>
            <a:srgbClr val="FFFFCC"/>
          </a:solidFill>
        </p:spPr>
        <p:txBody>
          <a:bodyPr>
            <a:normAutofit/>
          </a:bodyPr>
          <a:lstStyle/>
          <a:p>
            <a:pPr marL="0" indent="0">
              <a:buNone/>
            </a:pPr>
            <a:r>
              <a:rPr lang="en-US" sz="3200" b="1" i="1" u="sng" dirty="0" smtClean="0">
                <a:solidFill>
                  <a:srgbClr val="0070C0"/>
                </a:solidFill>
              </a:rPr>
              <a:t>Infallibility</a:t>
            </a:r>
            <a:r>
              <a:rPr lang="en-US" b="1" dirty="0" smtClean="0">
                <a:solidFill>
                  <a:srgbClr val="0070C0"/>
                </a:solidFill>
              </a:rPr>
              <a:t> means it was impossible for the original text to err. </a:t>
            </a:r>
          </a:p>
          <a:p>
            <a:pPr marL="0" indent="0">
              <a:buNone/>
            </a:pPr>
            <a:endParaRPr lang="en-US" sz="3200" b="1" i="1" u="sng" dirty="0" smtClean="0">
              <a:solidFill>
                <a:srgbClr val="0070C0"/>
              </a:solidFill>
            </a:endParaRPr>
          </a:p>
          <a:p>
            <a:pPr marL="0" indent="0">
              <a:buNone/>
            </a:pPr>
            <a:r>
              <a:rPr lang="en-US" sz="3200" b="1" i="1" u="sng" dirty="0" smtClean="0">
                <a:solidFill>
                  <a:srgbClr val="0070C0"/>
                </a:solidFill>
              </a:rPr>
              <a:t>Inerrancy</a:t>
            </a:r>
            <a:r>
              <a:rPr lang="en-US" b="1" dirty="0" smtClean="0">
                <a:solidFill>
                  <a:srgbClr val="0070C0"/>
                </a:solidFill>
              </a:rPr>
              <a:t> means the original text was without error. </a:t>
            </a:r>
          </a:p>
          <a:p>
            <a:r>
              <a:rPr lang="en-US" b="1" dirty="0" smtClean="0">
                <a:solidFill>
                  <a:srgbClr val="0070C0"/>
                </a:solidFill>
              </a:rPr>
              <a:t>Ordinary language is used. </a:t>
            </a:r>
          </a:p>
          <a:p>
            <a:r>
              <a:rPr lang="en-US" b="1" dirty="0" smtClean="0">
                <a:solidFill>
                  <a:srgbClr val="0070C0"/>
                </a:solidFill>
              </a:rPr>
              <a:t>Numbers or measurements can be approximations.</a:t>
            </a:r>
          </a:p>
          <a:p>
            <a:r>
              <a:rPr lang="en-US" b="1" dirty="0" smtClean="0">
                <a:solidFill>
                  <a:srgbClr val="0070C0"/>
                </a:solidFill>
              </a:rPr>
              <a:t>Vague language is allowed.</a:t>
            </a:r>
          </a:p>
          <a:p>
            <a:r>
              <a:rPr lang="en-US" b="1" dirty="0" smtClean="0">
                <a:solidFill>
                  <a:srgbClr val="0070C0"/>
                </a:solidFill>
              </a:rPr>
              <a:t>Loose or free quotation is allowed.</a:t>
            </a:r>
          </a:p>
          <a:p>
            <a:r>
              <a:rPr lang="en-US" b="1" dirty="0" smtClean="0">
                <a:solidFill>
                  <a:srgbClr val="0070C0"/>
                </a:solidFill>
              </a:rPr>
              <a:t>Inerrancy has to do with truthfulness not precision.</a:t>
            </a:r>
          </a:p>
          <a:p>
            <a:r>
              <a:rPr lang="en-US" b="1" dirty="0" smtClean="0">
                <a:solidFill>
                  <a:srgbClr val="0070C0"/>
                </a:solidFill>
              </a:rPr>
              <a:t>Paradox and mystery does not compromise inerrancy.</a:t>
            </a:r>
          </a:p>
          <a:p>
            <a:pPr marL="0" indent="0">
              <a:buNone/>
            </a:pPr>
            <a:endParaRPr lang="en-US" sz="3200" b="1" i="1" u="sng" dirty="0" smtClean="0">
              <a:solidFill>
                <a:srgbClr val="0070C0"/>
              </a:solidFill>
            </a:endParaRPr>
          </a:p>
          <a:p>
            <a:endParaRPr lang="en-US" b="1" dirty="0">
              <a:solidFill>
                <a:srgbClr val="0070C0"/>
              </a:solidFill>
            </a:endParaRPr>
          </a:p>
        </p:txBody>
      </p:sp>
    </p:spTree>
    <p:extLst>
      <p:ext uri="{BB962C8B-B14F-4D97-AF65-F5344CB8AC3E}">
        <p14:creationId xmlns:p14="http://schemas.microsoft.com/office/powerpoint/2010/main" val="4540467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6590"/>
            <a:ext cx="10515600" cy="1325563"/>
          </a:xfrm>
          <a:solidFill>
            <a:srgbClr val="FFFFCC"/>
          </a:solidFill>
        </p:spPr>
        <p:txBody>
          <a:bodyPr/>
          <a:lstStyle/>
          <a:p>
            <a:r>
              <a:rPr lang="en-US" b="1" dirty="0" smtClean="0"/>
              <a:t>Logic 101: contradiction, paradox, mystery</a:t>
            </a:r>
            <a:br>
              <a:rPr lang="en-US" b="1" dirty="0" smtClean="0"/>
            </a:br>
            <a:endParaRPr lang="en-US" b="1" dirty="0"/>
          </a:p>
        </p:txBody>
      </p:sp>
      <p:sp>
        <p:nvSpPr>
          <p:cNvPr id="3" name="Content Placeholder 2"/>
          <p:cNvSpPr>
            <a:spLocks noGrp="1"/>
          </p:cNvSpPr>
          <p:nvPr>
            <p:ph idx="1"/>
          </p:nvPr>
        </p:nvSpPr>
        <p:spPr>
          <a:solidFill>
            <a:srgbClr val="FFFFCC"/>
          </a:solidFill>
        </p:spPr>
        <p:txBody>
          <a:bodyPr/>
          <a:lstStyle/>
          <a:p>
            <a:pPr marL="514350" indent="-514350">
              <a:buFont typeface="+mj-lt"/>
              <a:buAutoNum type="arabicPeriod"/>
            </a:pPr>
            <a:r>
              <a:rPr lang="en-US" b="1" dirty="0" smtClean="0">
                <a:solidFill>
                  <a:srgbClr val="0070C0"/>
                </a:solidFill>
              </a:rPr>
              <a:t>The Law of non-contradiction: Something cannot be what it is and what it is not at the same time and in the same relationship.</a:t>
            </a:r>
          </a:p>
          <a:p>
            <a:pPr marL="514350" indent="-514350">
              <a:buFont typeface="+mj-lt"/>
              <a:buAutoNum type="arabicPeriod"/>
            </a:pPr>
            <a:r>
              <a:rPr lang="en-US" b="1" u="sng" dirty="0" smtClean="0">
                <a:solidFill>
                  <a:srgbClr val="0070C0"/>
                </a:solidFill>
              </a:rPr>
              <a:t>Paradox</a:t>
            </a:r>
            <a:r>
              <a:rPr lang="en-US" b="1" dirty="0" smtClean="0">
                <a:solidFill>
                  <a:srgbClr val="0070C0"/>
                </a:solidFill>
              </a:rPr>
              <a:t> is something that appears to be a contradiction but on closer examination is revealed to not be a contradiction.</a:t>
            </a:r>
          </a:p>
          <a:p>
            <a:pPr lvl="1"/>
            <a:r>
              <a:rPr lang="en-US" sz="2800" b="1" dirty="0" smtClean="0">
                <a:solidFill>
                  <a:srgbClr val="0070C0"/>
                </a:solidFill>
              </a:rPr>
              <a:t>Does not occur in the Bible</a:t>
            </a:r>
          </a:p>
          <a:p>
            <a:pPr marL="514350" indent="-514350">
              <a:buFont typeface="+mj-lt"/>
              <a:buAutoNum type="arabicPeriod"/>
            </a:pPr>
            <a:r>
              <a:rPr lang="en-US" b="1" u="sng" dirty="0" smtClean="0">
                <a:solidFill>
                  <a:srgbClr val="0070C0"/>
                </a:solidFill>
              </a:rPr>
              <a:t>Mystery</a:t>
            </a:r>
            <a:r>
              <a:rPr lang="en-US" b="1" dirty="0" smtClean="0">
                <a:solidFill>
                  <a:srgbClr val="0070C0"/>
                </a:solidFill>
              </a:rPr>
              <a:t> is something that presently cannot be understood but may be understandable later.</a:t>
            </a:r>
          </a:p>
          <a:p>
            <a:pPr lvl="1"/>
            <a:r>
              <a:rPr lang="en-US" sz="2800" b="1" dirty="0" smtClean="0">
                <a:solidFill>
                  <a:srgbClr val="0070C0"/>
                </a:solidFill>
              </a:rPr>
              <a:t>Occurs 27 times in the NT:  </a:t>
            </a:r>
            <a:r>
              <a:rPr lang="en-US" sz="2800" b="1" dirty="0" smtClean="0"/>
              <a:t>the </a:t>
            </a:r>
            <a:r>
              <a:rPr lang="en-US" sz="2800" b="1" dirty="0"/>
              <a:t>mystery was made known to me </a:t>
            </a:r>
            <a:r>
              <a:rPr lang="en-US" sz="2800" b="1" dirty="0" smtClean="0"/>
              <a:t>by </a:t>
            </a:r>
            <a:r>
              <a:rPr lang="en-US" sz="2800" b="1" dirty="0"/>
              <a:t>revelation</a:t>
            </a:r>
            <a:r>
              <a:rPr lang="en-US" sz="2800" b="1" dirty="0" smtClean="0"/>
              <a:t>, </a:t>
            </a:r>
            <a:r>
              <a:rPr lang="en-US" sz="2800" dirty="0" smtClean="0"/>
              <a:t>Ephesians 3:3</a:t>
            </a:r>
            <a:endParaRPr lang="en-US" sz="2800" b="1" dirty="0">
              <a:solidFill>
                <a:srgbClr val="0070C0"/>
              </a:solidFill>
            </a:endParaRPr>
          </a:p>
        </p:txBody>
      </p:sp>
    </p:spTree>
    <p:extLst>
      <p:ext uri="{BB962C8B-B14F-4D97-AF65-F5344CB8AC3E}">
        <p14:creationId xmlns:p14="http://schemas.microsoft.com/office/powerpoint/2010/main" val="2167181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Modern Attacks on Inerrancy</a:t>
            </a:r>
            <a:br>
              <a:rPr lang="en-US" b="1" dirty="0" smtClean="0"/>
            </a:br>
            <a:endParaRPr lang="en-US" b="1" dirty="0"/>
          </a:p>
        </p:txBody>
      </p:sp>
      <p:sp>
        <p:nvSpPr>
          <p:cNvPr id="3" name="Content Placeholder 2"/>
          <p:cNvSpPr>
            <a:spLocks noGrp="1"/>
          </p:cNvSpPr>
          <p:nvPr>
            <p:ph idx="1"/>
          </p:nvPr>
        </p:nvSpPr>
        <p:spPr>
          <a:xfrm>
            <a:off x="838200" y="1825625"/>
            <a:ext cx="10515600" cy="4777732"/>
          </a:xfrm>
          <a:solidFill>
            <a:srgbClr val="FFFFCC"/>
          </a:solidFill>
        </p:spPr>
        <p:txBody>
          <a:bodyPr>
            <a:normAutofit lnSpcReduction="10000"/>
          </a:bodyPr>
          <a:lstStyle/>
          <a:p>
            <a:pPr marL="514350" indent="-514350">
              <a:buFont typeface="+mj-lt"/>
              <a:buAutoNum type="arabicPeriod"/>
            </a:pPr>
            <a:r>
              <a:rPr lang="en-US" b="1" dirty="0" smtClean="0">
                <a:solidFill>
                  <a:srgbClr val="0070C0"/>
                </a:solidFill>
              </a:rPr>
              <a:t>The Bible makes statements that are not historically accurate or scientifically possible. </a:t>
            </a:r>
            <a:r>
              <a:rPr lang="en-US" b="1" dirty="0" smtClean="0"/>
              <a:t>Or</a:t>
            </a:r>
            <a:r>
              <a:rPr lang="en-US" b="1" dirty="0" smtClean="0">
                <a:solidFill>
                  <a:srgbClr val="0070C0"/>
                </a:solidFill>
              </a:rPr>
              <a:t> The Bible is only inerrant when it speaks of faith and practice.</a:t>
            </a:r>
          </a:p>
          <a:p>
            <a:pPr lvl="1"/>
            <a:r>
              <a:rPr lang="en-US" sz="2800" b="1" dirty="0" smtClean="0">
                <a:solidFill>
                  <a:srgbClr val="0070C0"/>
                </a:solidFill>
              </a:rPr>
              <a:t>Many examples of supposed historical errors in the Bible have </a:t>
            </a:r>
            <a:r>
              <a:rPr lang="en-US" sz="2800" b="1" dirty="0">
                <a:solidFill>
                  <a:srgbClr val="0070C0"/>
                </a:solidFill>
              </a:rPr>
              <a:t>b</a:t>
            </a:r>
            <a:r>
              <a:rPr lang="en-US" sz="2800" b="1" dirty="0" smtClean="0">
                <a:solidFill>
                  <a:srgbClr val="0070C0"/>
                </a:solidFill>
              </a:rPr>
              <a:t>een shown to be true by archeology. </a:t>
            </a:r>
            <a:endParaRPr lang="en-US" sz="2800" b="1" dirty="0">
              <a:solidFill>
                <a:srgbClr val="0070C0"/>
              </a:solidFill>
            </a:endParaRPr>
          </a:p>
          <a:p>
            <a:pPr lvl="2"/>
            <a:r>
              <a:rPr lang="en-US" sz="2800" b="1" dirty="0" smtClean="0"/>
              <a:t>The Hittites were a real people group.</a:t>
            </a:r>
          </a:p>
          <a:p>
            <a:pPr lvl="2"/>
            <a:r>
              <a:rPr lang="en-US" sz="2800" b="1" dirty="0" smtClean="0"/>
              <a:t>Erastus</a:t>
            </a:r>
            <a:r>
              <a:rPr lang="en-US" sz="2800" b="1" dirty="0"/>
              <a:t>, the city treasurer, and our brother </a:t>
            </a:r>
            <a:r>
              <a:rPr lang="en-US" sz="2800" b="1" dirty="0" err="1"/>
              <a:t>Quartus</a:t>
            </a:r>
            <a:r>
              <a:rPr lang="en-US" sz="2800" b="1" dirty="0"/>
              <a:t>, greet you</a:t>
            </a:r>
            <a:r>
              <a:rPr lang="en-US" sz="2800" b="1" dirty="0" smtClean="0"/>
              <a:t>. </a:t>
            </a:r>
            <a:r>
              <a:rPr lang="en-US" sz="2800" dirty="0" smtClean="0"/>
              <a:t>Romans16:23</a:t>
            </a:r>
          </a:p>
          <a:p>
            <a:pPr lvl="2"/>
            <a:r>
              <a:rPr lang="en-US" sz="2800" b="1" dirty="0" smtClean="0"/>
              <a:t>Many terra-cotta shrines of Artemis (Acts 19) have been found at the temple in Ephesus Inscription mentioning a warden named Demetrius at the temple.</a:t>
            </a:r>
          </a:p>
          <a:p>
            <a:pPr lvl="1"/>
            <a:r>
              <a:rPr lang="en-US" sz="2800" b="1" dirty="0" smtClean="0">
                <a:solidFill>
                  <a:srgbClr val="0070C0"/>
                </a:solidFill>
              </a:rPr>
              <a:t>Science will  be discussed under the Doctrines of Creation</a:t>
            </a:r>
          </a:p>
        </p:txBody>
      </p:sp>
    </p:spTree>
    <p:extLst>
      <p:ext uri="{BB962C8B-B14F-4D97-AF65-F5344CB8AC3E}">
        <p14:creationId xmlns:p14="http://schemas.microsoft.com/office/powerpoint/2010/main" val="19970309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Modern </a:t>
            </a:r>
            <a:r>
              <a:rPr lang="en-US" b="1" dirty="0"/>
              <a:t>Attacks on Inerrancy</a:t>
            </a:r>
            <a:r>
              <a:rPr lang="en-US" b="1" dirty="0" smtClean="0"/>
              <a:t/>
            </a:r>
            <a:br>
              <a:rPr lang="en-US" b="1" dirty="0" smtClean="0"/>
            </a:br>
            <a:endParaRPr lang="en-US" b="1" dirty="0"/>
          </a:p>
        </p:txBody>
      </p:sp>
      <p:sp>
        <p:nvSpPr>
          <p:cNvPr id="3" name="Content Placeholder 2"/>
          <p:cNvSpPr>
            <a:spLocks noGrp="1"/>
          </p:cNvSpPr>
          <p:nvPr>
            <p:ph idx="1"/>
          </p:nvPr>
        </p:nvSpPr>
        <p:spPr>
          <a:solidFill>
            <a:srgbClr val="FFFFCC"/>
          </a:solidFill>
        </p:spPr>
        <p:txBody>
          <a:bodyPr/>
          <a:lstStyle/>
          <a:p>
            <a:pPr marL="514350" indent="-514350">
              <a:buFont typeface="+mj-lt"/>
              <a:buAutoNum type="arabicPeriod"/>
            </a:pPr>
            <a:r>
              <a:rPr lang="en-US" b="1" dirty="0" smtClean="0">
                <a:solidFill>
                  <a:schemeClr val="bg1">
                    <a:lumMod val="50000"/>
                  </a:schemeClr>
                </a:solidFill>
              </a:rPr>
              <a:t>The Bible makes statements that are not historically accurate or scientifically possible. Or The Bible is only inerrant when it speaks of faith and practice</a:t>
            </a:r>
            <a:r>
              <a:rPr lang="en-US" b="1" dirty="0" smtClean="0">
                <a:solidFill>
                  <a:srgbClr val="0070C0"/>
                </a:solidFill>
              </a:rPr>
              <a:t>.</a:t>
            </a:r>
          </a:p>
          <a:p>
            <a:pPr marL="514350" indent="-514350">
              <a:buFont typeface="+mj-lt"/>
              <a:buAutoNum type="arabicPeriod"/>
            </a:pPr>
            <a:r>
              <a:rPr lang="en-US" b="1" dirty="0" smtClean="0">
                <a:solidFill>
                  <a:srgbClr val="0070C0"/>
                </a:solidFill>
              </a:rPr>
              <a:t>Jesus believed the Old Testament was inerrant (Matt. 5:18, John 17:17) </a:t>
            </a:r>
            <a:r>
              <a:rPr lang="en-US" b="1" dirty="0" smtClean="0">
                <a:solidFill>
                  <a:srgbClr val="FF0000"/>
                </a:solidFill>
              </a:rPr>
              <a:t>BUT </a:t>
            </a:r>
            <a:r>
              <a:rPr lang="en-US" b="1" dirty="0" smtClean="0">
                <a:solidFill>
                  <a:srgbClr val="0070C0"/>
                </a:solidFill>
              </a:rPr>
              <a:t>in His human nature did not know everything and therefore gave us a false view of Scripture. (Matthew 24:36) </a:t>
            </a:r>
            <a:r>
              <a:rPr lang="en-US" b="1" dirty="0" smtClean="0"/>
              <a:t>Or </a:t>
            </a:r>
            <a:r>
              <a:rPr lang="en-US" b="1" dirty="0" smtClean="0">
                <a:solidFill>
                  <a:srgbClr val="0070C0"/>
                </a:solidFill>
              </a:rPr>
              <a:t>Jesus believed the Old Testament was inerrant </a:t>
            </a:r>
            <a:r>
              <a:rPr lang="en-US" b="1" dirty="0" smtClean="0">
                <a:solidFill>
                  <a:srgbClr val="FF0000"/>
                </a:solidFill>
              </a:rPr>
              <a:t>BUT</a:t>
            </a:r>
            <a:r>
              <a:rPr lang="en-US" b="1" dirty="0" smtClean="0">
                <a:solidFill>
                  <a:srgbClr val="0070C0"/>
                </a:solidFill>
              </a:rPr>
              <a:t> He was wrong.</a:t>
            </a:r>
          </a:p>
        </p:txBody>
      </p:sp>
    </p:spTree>
    <p:extLst>
      <p:ext uri="{BB962C8B-B14F-4D97-AF65-F5344CB8AC3E}">
        <p14:creationId xmlns:p14="http://schemas.microsoft.com/office/powerpoint/2010/main" val="41371368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8883"/>
            <a:ext cx="10515600" cy="895264"/>
          </a:xfrm>
          <a:solidFill>
            <a:srgbClr val="FFFFCC"/>
          </a:solidFill>
        </p:spPr>
        <p:txBody>
          <a:bodyPr>
            <a:normAutofit fontScale="90000"/>
          </a:bodyPr>
          <a:lstStyle/>
          <a:p>
            <a:r>
              <a:rPr lang="en-US" b="1" dirty="0" smtClean="0"/>
              <a:t/>
            </a:r>
            <a:br>
              <a:rPr lang="en-US" b="1" dirty="0" smtClean="0"/>
            </a:br>
            <a:r>
              <a:rPr lang="en-US" b="1" dirty="0" smtClean="0"/>
              <a:t>Modern </a:t>
            </a:r>
            <a:r>
              <a:rPr lang="en-US" b="1" dirty="0"/>
              <a:t>Attacks on Inerrancy</a:t>
            </a:r>
            <a:r>
              <a:rPr lang="en-US" b="1" dirty="0" smtClean="0"/>
              <a:t/>
            </a:r>
            <a:br>
              <a:rPr lang="en-US" b="1" dirty="0" smtClean="0"/>
            </a:br>
            <a:endParaRPr lang="en-US" b="1" dirty="0"/>
          </a:p>
        </p:txBody>
      </p:sp>
      <p:sp>
        <p:nvSpPr>
          <p:cNvPr id="3" name="Content Placeholder 2"/>
          <p:cNvSpPr>
            <a:spLocks noGrp="1"/>
          </p:cNvSpPr>
          <p:nvPr>
            <p:ph idx="1"/>
          </p:nvPr>
        </p:nvSpPr>
        <p:spPr>
          <a:solidFill>
            <a:srgbClr val="FFFFCC"/>
          </a:solidFill>
        </p:spPr>
        <p:txBody>
          <a:bodyPr>
            <a:normAutofit/>
          </a:bodyPr>
          <a:lstStyle/>
          <a:p>
            <a:pPr marL="514350" indent="-514350">
              <a:buFont typeface="+mj-lt"/>
              <a:buAutoNum type="arabicPeriod"/>
            </a:pPr>
            <a:r>
              <a:rPr lang="en-US" b="1" dirty="0"/>
              <a:t>For truly, I say to you, </a:t>
            </a:r>
            <a:r>
              <a:rPr lang="en-US" b="1" dirty="0" smtClean="0"/>
              <a:t>until </a:t>
            </a:r>
            <a:r>
              <a:rPr lang="en-US" b="1" dirty="0"/>
              <a:t>heaven and earth pass away, not an iota, not a dot, will pass from the Law until all is accomplished</a:t>
            </a:r>
            <a:r>
              <a:rPr lang="en-US" b="1" dirty="0">
                <a:solidFill>
                  <a:srgbClr val="0070C0"/>
                </a:solidFill>
              </a:rPr>
              <a:t>. </a:t>
            </a:r>
            <a:r>
              <a:rPr lang="en-US" dirty="0" smtClean="0"/>
              <a:t>Matthew 5:18</a:t>
            </a:r>
          </a:p>
          <a:p>
            <a:pPr marL="514350" indent="-514350">
              <a:buFont typeface="+mj-lt"/>
              <a:buAutoNum type="arabicPeriod"/>
            </a:pPr>
            <a:r>
              <a:rPr lang="en-US" b="1" dirty="0" smtClean="0"/>
              <a:t>Sanctify them </a:t>
            </a:r>
            <a:r>
              <a:rPr lang="en-US" b="1" dirty="0"/>
              <a:t>in the truth; </a:t>
            </a:r>
            <a:r>
              <a:rPr lang="en-US" b="1" dirty="0" smtClean="0"/>
              <a:t>your </a:t>
            </a:r>
            <a:r>
              <a:rPr lang="en-US" b="1" dirty="0"/>
              <a:t>word is </a:t>
            </a:r>
            <a:r>
              <a:rPr lang="en-US" b="1" dirty="0" smtClean="0"/>
              <a:t>truth</a:t>
            </a:r>
            <a:r>
              <a:rPr lang="en-US" dirty="0" smtClean="0"/>
              <a:t> John 17:17</a:t>
            </a:r>
          </a:p>
          <a:p>
            <a:pPr marL="514350" indent="-514350">
              <a:buFont typeface="+mj-lt"/>
              <a:buAutoNum type="arabicPeriod"/>
            </a:pPr>
            <a:r>
              <a:rPr lang="en-US" b="1" dirty="0" smtClean="0"/>
              <a:t>But </a:t>
            </a:r>
            <a:r>
              <a:rPr lang="en-US" b="1" dirty="0"/>
              <a:t>concerning that day and hour </a:t>
            </a:r>
            <a:r>
              <a:rPr lang="en-US" b="1" dirty="0" smtClean="0"/>
              <a:t>no </a:t>
            </a:r>
            <a:r>
              <a:rPr lang="en-US" b="1" dirty="0"/>
              <a:t>one knows, </a:t>
            </a:r>
            <a:r>
              <a:rPr lang="en-US" b="1" dirty="0" smtClean="0"/>
              <a:t>not </a:t>
            </a:r>
            <a:r>
              <a:rPr lang="en-US" b="1" dirty="0"/>
              <a:t>even the angels of heaven, </a:t>
            </a:r>
            <a:r>
              <a:rPr lang="en-US" b="1" dirty="0" smtClean="0"/>
              <a:t>nor </a:t>
            </a:r>
            <a:r>
              <a:rPr lang="en-US" b="1" dirty="0"/>
              <a:t>the </a:t>
            </a:r>
            <a:r>
              <a:rPr lang="en-US" b="1" dirty="0" smtClean="0"/>
              <a:t>Son, but </a:t>
            </a:r>
            <a:r>
              <a:rPr lang="en-US" b="1" dirty="0"/>
              <a:t>the Father </a:t>
            </a:r>
            <a:r>
              <a:rPr lang="en-US" b="1" dirty="0" smtClean="0"/>
              <a:t>only </a:t>
            </a:r>
            <a:r>
              <a:rPr lang="en-US" dirty="0" smtClean="0"/>
              <a:t>Matthew </a:t>
            </a:r>
            <a:r>
              <a:rPr lang="en-US" dirty="0"/>
              <a:t>24:36</a:t>
            </a:r>
            <a:endParaRPr lang="en-US" dirty="0" smtClean="0"/>
          </a:p>
          <a:p>
            <a:pPr marL="0" indent="0">
              <a:buNone/>
            </a:pPr>
            <a:endParaRPr lang="en-US" b="1" dirty="0" smtClean="0">
              <a:solidFill>
                <a:srgbClr val="0070C0"/>
              </a:solidFill>
            </a:endParaRPr>
          </a:p>
        </p:txBody>
      </p:sp>
    </p:spTree>
    <p:extLst>
      <p:ext uri="{BB962C8B-B14F-4D97-AF65-F5344CB8AC3E}">
        <p14:creationId xmlns:p14="http://schemas.microsoft.com/office/powerpoint/2010/main" val="23664928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1661</Words>
  <Application>Microsoft Office PowerPoint</Application>
  <PresentationFormat>Widescreen</PresentationFormat>
  <Paragraphs>117</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Discipleship:  An  Introduction to  Systematic Theology and  Apologetics</vt:lpstr>
      <vt:lpstr>The Big Picture</vt:lpstr>
      <vt:lpstr>1978 Chicago Statement on Biblical Inerrancy </vt:lpstr>
      <vt:lpstr>1978 Chicago Statement on Biblical Inerrancy </vt:lpstr>
      <vt:lpstr>Inerrancy versus Infallibility</vt:lpstr>
      <vt:lpstr>Logic 101: contradiction, paradox, mystery </vt:lpstr>
      <vt:lpstr>Modern Attacks on Inerrancy </vt:lpstr>
      <vt:lpstr>Modern Attacks on Inerrancy </vt:lpstr>
      <vt:lpstr> Modern Attacks on Inerrancy </vt:lpstr>
      <vt:lpstr>Modern Attacks on Inerrancy </vt:lpstr>
      <vt:lpstr>Modern Attacks on Inerrancy </vt:lpstr>
      <vt:lpstr>The Canon of Scripture</vt:lpstr>
      <vt:lpstr>The Old Testament Canon</vt:lpstr>
      <vt:lpstr>The Apocrypha (Greek for hidden or concealed)</vt:lpstr>
      <vt:lpstr>The Apocrypha</vt:lpstr>
      <vt:lpstr>The Old Testament Canon</vt:lpstr>
      <vt:lpstr>The Canon of NT Scripture</vt:lpstr>
      <vt:lpstr>The Canon of NT Scripture</vt:lpstr>
      <vt:lpstr>Reliability of New Testament Manuscripts </vt:lpstr>
      <vt:lpstr> Variants in Greek New Testament Manuscripts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9</cp:revision>
  <dcterms:created xsi:type="dcterms:W3CDTF">2015-09-24T19:37:59Z</dcterms:created>
  <dcterms:modified xsi:type="dcterms:W3CDTF">2015-09-26T16:17:07Z</dcterms:modified>
</cp:coreProperties>
</file>