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9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50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1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3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65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9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32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23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84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8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36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3B463-67E5-4F9F-A19C-F0DD0403E9A0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761E9-D81F-46F1-8585-73BE18B04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2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87660" y="497712"/>
            <a:ext cx="9144000" cy="4213184"/>
          </a:xfrm>
          <a:solidFill>
            <a:srgbClr val="FFFFCC"/>
          </a:solidFill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Discipleship: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An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Introduction to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Systematic Theology and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Apologetics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87660" y="4933126"/>
            <a:ext cx="9144000" cy="1655762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US" sz="3600" dirty="0" smtClean="0"/>
              <a:t>Doctrine of the Bible Part 3:  </a:t>
            </a:r>
            <a:r>
              <a:rPr lang="en-US" sz="2800" dirty="0" smtClean="0"/>
              <a:t>New </a:t>
            </a:r>
            <a:r>
              <a:rPr lang="en-US" sz="2800" smtClean="0"/>
              <a:t>Testament Canon,</a:t>
            </a:r>
            <a:r>
              <a:rPr lang="en-US" sz="3600" smtClean="0"/>
              <a:t> </a:t>
            </a:r>
            <a:r>
              <a:rPr lang="en-US" sz="2800" dirty="0" smtClean="0"/>
              <a:t>History of the English Bible and</a:t>
            </a:r>
            <a:r>
              <a:rPr lang="en-US" sz="3600" dirty="0" smtClean="0"/>
              <a:t> </a:t>
            </a:r>
            <a:r>
              <a:rPr lang="en-US" sz="2800" dirty="0" smtClean="0"/>
              <a:t>Affirmations of Faith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The Heights Church October 4, 2015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17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5634"/>
            <a:ext cx="10515600" cy="827302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The Big Picture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3892"/>
            <a:ext cx="10515600" cy="5566719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</a:rPr>
              <a:t>We </a:t>
            </a:r>
            <a:r>
              <a:rPr lang="en-US" sz="4000" b="1" dirty="0" smtClean="0">
                <a:solidFill>
                  <a:srgbClr val="0070C0"/>
                </a:solidFill>
              </a:rPr>
              <a:t>seek to </a:t>
            </a:r>
            <a:r>
              <a:rPr lang="en-US" sz="4000" b="1" dirty="0" smtClean="0">
                <a:solidFill>
                  <a:srgbClr val="FF0000"/>
                </a:solidFill>
              </a:rPr>
              <a:t>become</a:t>
            </a:r>
            <a:r>
              <a:rPr lang="en-US" sz="4000" b="1" dirty="0" smtClean="0">
                <a:solidFill>
                  <a:srgbClr val="0070C0"/>
                </a:solidFill>
              </a:rPr>
              <a:t> and then </a:t>
            </a:r>
            <a:r>
              <a:rPr lang="en-US" sz="4000" b="1" dirty="0" smtClean="0">
                <a:solidFill>
                  <a:srgbClr val="FF0000"/>
                </a:solidFill>
              </a:rPr>
              <a:t>make</a:t>
            </a:r>
            <a:r>
              <a:rPr lang="en-US" sz="4000" b="1" dirty="0" smtClean="0">
                <a:solidFill>
                  <a:srgbClr val="0070C0"/>
                </a:solidFill>
              </a:rPr>
              <a:t> disciples (believing learners) by: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Knowing  </a:t>
            </a:r>
            <a:r>
              <a:rPr lang="en-US" sz="4000" b="1" dirty="0">
                <a:solidFill>
                  <a:srgbClr val="0070C0"/>
                </a:solidFill>
              </a:rPr>
              <a:t>what we </a:t>
            </a:r>
            <a:r>
              <a:rPr lang="en-US" sz="4000" b="1" dirty="0" smtClean="0">
                <a:solidFill>
                  <a:srgbClr val="0070C0"/>
                </a:solidFill>
              </a:rPr>
              <a:t>believe. </a:t>
            </a:r>
          </a:p>
          <a:p>
            <a:r>
              <a:rPr lang="en-US" sz="4000" b="1" dirty="0">
                <a:solidFill>
                  <a:srgbClr val="0070C0"/>
                </a:solidFill>
              </a:rPr>
              <a:t>W</a:t>
            </a:r>
            <a:r>
              <a:rPr lang="en-US" sz="4000" b="1" dirty="0" smtClean="0">
                <a:solidFill>
                  <a:srgbClr val="0070C0"/>
                </a:solidFill>
              </a:rPr>
              <a:t>hy </a:t>
            </a:r>
            <a:r>
              <a:rPr lang="en-US" sz="4000" b="1" dirty="0">
                <a:solidFill>
                  <a:srgbClr val="0070C0"/>
                </a:solidFill>
              </a:rPr>
              <a:t>we believe </a:t>
            </a:r>
            <a:r>
              <a:rPr lang="en-US" sz="4000" b="1" dirty="0" smtClean="0">
                <a:solidFill>
                  <a:srgbClr val="0070C0"/>
                </a:solidFill>
              </a:rPr>
              <a:t>it. </a:t>
            </a:r>
          </a:p>
          <a:p>
            <a:r>
              <a:rPr lang="en-US" sz="4000" b="1" dirty="0">
                <a:solidFill>
                  <a:srgbClr val="0070C0"/>
                </a:solidFill>
              </a:rPr>
              <a:t>B</a:t>
            </a:r>
            <a:r>
              <a:rPr lang="en-US" sz="4000" b="1" dirty="0" smtClean="0">
                <a:solidFill>
                  <a:srgbClr val="0070C0"/>
                </a:solidFill>
              </a:rPr>
              <a:t>eing </a:t>
            </a:r>
            <a:r>
              <a:rPr lang="en-US" sz="4000" b="1" dirty="0">
                <a:solidFill>
                  <a:srgbClr val="0070C0"/>
                </a:solidFill>
              </a:rPr>
              <a:t>able to communicate what we believe and why in an effective, winsome manner to fulfill the commands for all Christians in Matthew 28:18-20 and 1 Peter 3:15-16.</a:t>
            </a:r>
          </a:p>
          <a:p>
            <a:endParaRPr lang="en-US" sz="4000" b="1" dirty="0" smtClean="0">
              <a:solidFill>
                <a:srgbClr val="0070C0"/>
              </a:solidFill>
            </a:endParaRPr>
          </a:p>
          <a:p>
            <a:endParaRPr lang="en-US" sz="4000" b="1" dirty="0">
              <a:solidFill>
                <a:srgbClr val="0070C0"/>
              </a:solidFill>
            </a:endParaRPr>
          </a:p>
          <a:p>
            <a:endParaRPr lang="en-US" sz="4000" b="1" dirty="0" smtClean="0">
              <a:solidFill>
                <a:srgbClr val="0070C0"/>
              </a:solidFill>
            </a:endParaRPr>
          </a:p>
          <a:p>
            <a:endParaRPr lang="en-US" sz="4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9206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The Canon of NT Scripture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7597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The Council of Carthage in A.D. 397 officially established the NT Canon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Roman Catholics consider their Bible to be an infallible collection of infallible books.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Protestants consider their Bible to be a fallible collection of infallible books.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2800" b="1" dirty="0" smtClean="0">
                <a:solidFill>
                  <a:srgbClr val="0070C0"/>
                </a:solidFill>
              </a:rPr>
              <a:t>Ester was the only disputed OT book because it does not mention God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2800" b="1" dirty="0" smtClean="0">
                <a:solidFill>
                  <a:srgbClr val="0070C0"/>
                </a:solidFill>
              </a:rPr>
              <a:t>Philemon, Hebrews, James, 2 Peter, 2 &amp; 3 John and Jude are the only NT books that were challenged at any point in Church History</a:t>
            </a:r>
          </a:p>
          <a:p>
            <a:endParaRPr lang="en-US" b="1" dirty="0" smtClean="0">
              <a:solidFill>
                <a:srgbClr val="0070C0"/>
              </a:solidFill>
            </a:endParaRPr>
          </a:p>
          <a:p>
            <a:pPr marL="1428750" lvl="2" indent="-514350">
              <a:buFont typeface="+mj-lt"/>
              <a:buAutoNum type="arabicPeriod"/>
            </a:pPr>
            <a:endParaRPr lang="en-US" b="1" dirty="0" smtClean="0">
              <a:solidFill>
                <a:srgbClr val="0070C0"/>
              </a:solidFill>
            </a:endParaRPr>
          </a:p>
          <a:p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3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The Canon of NT Scripture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7597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The criteria for including a book in the NT was: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2800" b="1" dirty="0" smtClean="0">
                <a:solidFill>
                  <a:srgbClr val="0070C0"/>
                </a:solidFill>
              </a:rPr>
              <a:t>Written by an Apostle or under the authority of an Apostle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2800" b="1" dirty="0" smtClean="0">
                <a:solidFill>
                  <a:srgbClr val="0070C0"/>
                </a:solidFill>
              </a:rPr>
              <a:t>Accepted as authoritative by the early church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2800" b="1" dirty="0" smtClean="0">
                <a:solidFill>
                  <a:srgbClr val="0070C0"/>
                </a:solidFill>
              </a:rPr>
              <a:t>Consistent with the rest of Scripture</a:t>
            </a:r>
          </a:p>
          <a:p>
            <a:endParaRPr lang="en-US" b="1" dirty="0" smtClean="0">
              <a:solidFill>
                <a:srgbClr val="0070C0"/>
              </a:solidFill>
            </a:endParaRPr>
          </a:p>
          <a:p>
            <a:pPr marL="1428750" lvl="2" indent="-514350">
              <a:buFont typeface="+mj-lt"/>
              <a:buAutoNum type="arabicPeriod"/>
            </a:pPr>
            <a:endParaRPr lang="en-US" b="1" dirty="0" smtClean="0">
              <a:solidFill>
                <a:srgbClr val="0070C0"/>
              </a:solidFill>
            </a:endParaRPr>
          </a:p>
          <a:p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0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Reliability of New Testament Manuscripts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From the early 2</a:t>
            </a:r>
            <a:r>
              <a:rPr lang="en-US" b="1" baseline="30000" dirty="0" smtClean="0">
                <a:solidFill>
                  <a:srgbClr val="0070C0"/>
                </a:solidFill>
              </a:rPr>
              <a:t>nd</a:t>
            </a:r>
            <a:r>
              <a:rPr lang="en-US" b="1" dirty="0" smtClean="0">
                <a:solidFill>
                  <a:srgbClr val="0070C0"/>
                </a:solidFill>
              </a:rPr>
              <a:t> to the 16</a:t>
            </a:r>
            <a:r>
              <a:rPr lang="en-US" b="1" baseline="30000" dirty="0" smtClean="0">
                <a:solidFill>
                  <a:srgbClr val="0070C0"/>
                </a:solidFill>
              </a:rPr>
              <a:t>th</a:t>
            </a:r>
            <a:r>
              <a:rPr lang="en-US" b="1" dirty="0" smtClean="0">
                <a:solidFill>
                  <a:srgbClr val="0070C0"/>
                </a:solidFill>
              </a:rPr>
              <a:t> century there are over 20,000 copies of the NT in various languages. 5700 are in Greek.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Classical Greek and Latin authors average only about 20 copies.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If all these manuscripts were lost, virtually the entire New Testament could be constructed from the writings of the ancient teachers (church fathers).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99 NT manuscripts exist written before A.D. 400. The average earliest manuscript of a classical author is about 500 years after it was written.</a:t>
            </a:r>
          </a:p>
        </p:txBody>
      </p:sp>
    </p:spTree>
    <p:extLst>
      <p:ext uri="{BB962C8B-B14F-4D97-AF65-F5344CB8AC3E}">
        <p14:creationId xmlns:p14="http://schemas.microsoft.com/office/powerpoint/2010/main" val="61946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7991"/>
            <a:ext cx="10515600" cy="1018832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Variants in Greek New Testament Manuscripts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4212"/>
            <a:ext cx="10515600" cy="5449330"/>
          </a:xfrm>
          <a:solidFill>
            <a:srgbClr val="FFFFCC"/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500" b="1" dirty="0" smtClean="0"/>
              <a:t>The Greek NT contains about 138,000 words. Of the 5700 Greek NT manuscripts there are about 400,000 textual variants divided into 5 categories.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b="1" dirty="0" smtClean="0">
                <a:solidFill>
                  <a:srgbClr val="0070C0"/>
                </a:solidFill>
              </a:rPr>
              <a:t>Spelling or nonsense errors make up the largest group and do not affect meaning.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b="1" dirty="0" smtClean="0">
                <a:solidFill>
                  <a:srgbClr val="0070C0"/>
                </a:solidFill>
              </a:rPr>
              <a:t>The second largest group involve minor changes and synonyms that do not affect meaning.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b="1" dirty="0" smtClean="0">
                <a:solidFill>
                  <a:srgbClr val="0070C0"/>
                </a:solidFill>
              </a:rPr>
              <a:t>The third largest group are variants that have some possibility of reflecting the original text: </a:t>
            </a:r>
            <a:r>
              <a:rPr lang="en-US" sz="4500" b="1" i="1" dirty="0" smtClean="0"/>
              <a:t>The gospel of God versus the gospel of Christ</a:t>
            </a:r>
            <a:r>
              <a:rPr lang="en-US" sz="4500" dirty="0" smtClean="0"/>
              <a:t> 1 Thessalonians 2:9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b="1" dirty="0" smtClean="0">
                <a:solidFill>
                  <a:srgbClr val="0070C0"/>
                </a:solidFill>
              </a:rPr>
              <a:t>Less than 1% of the variants changes the meaning to some degree: </a:t>
            </a:r>
            <a:r>
              <a:rPr lang="en-US" sz="4500" b="1" i="1" dirty="0" smtClean="0"/>
              <a:t>we have peace versus let us have peace</a:t>
            </a:r>
            <a:r>
              <a:rPr lang="en-US" sz="4500" dirty="0" smtClean="0"/>
              <a:t> Romans 5:1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b="1" dirty="0" smtClean="0">
                <a:solidFill>
                  <a:srgbClr val="0070C0"/>
                </a:solidFill>
              </a:rPr>
              <a:t>The earliest and best manuscripts lack Mark 16:9-20 and John 7:53-8:11.</a:t>
            </a:r>
          </a:p>
          <a:p>
            <a:pPr marL="0" indent="0">
              <a:buNone/>
            </a:pPr>
            <a:r>
              <a:rPr lang="en-US" b="1" u="sng" dirty="0" smtClean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744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2057"/>
            <a:ext cx="10515600" cy="856004"/>
          </a:xfrm>
          <a:solidFill>
            <a:srgbClr val="FFFFCC"/>
          </a:solidFill>
        </p:spPr>
        <p:txBody>
          <a:bodyPr/>
          <a:lstStyle/>
          <a:p>
            <a:r>
              <a:rPr lang="en-US" dirty="0" smtClean="0"/>
              <a:t>History of the Bible </a:t>
            </a:r>
            <a:r>
              <a:rPr lang="en-US" sz="3200" b="1" dirty="0"/>
              <a:t>(</a:t>
            </a:r>
            <a:r>
              <a:rPr lang="en-US" sz="3200" b="1" dirty="0" smtClean="0"/>
              <a:t>pre </a:t>
            </a:r>
            <a:r>
              <a:rPr lang="en-US" sz="3200" b="1" dirty="0"/>
              <a:t>reformation A.D. 1517)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7428"/>
            <a:ext cx="10515600" cy="5195156"/>
          </a:xfrm>
          <a:solidFill>
            <a:srgbClr val="FFFFCC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~1450 - 435B.C. completion of the Hebrew OT </a:t>
            </a:r>
          </a:p>
          <a:p>
            <a:pPr marL="0" indent="0">
              <a:buNone/>
            </a:pPr>
            <a:r>
              <a:rPr lang="en-US" b="1" i="1" dirty="0" smtClean="0"/>
              <a:t>132 B.C. Septuagint </a:t>
            </a:r>
            <a:r>
              <a:rPr lang="en-US" b="1" dirty="0" smtClean="0"/>
              <a:t>(Complete Greek Translation of the Hebrew OT)</a:t>
            </a:r>
          </a:p>
          <a:p>
            <a:pPr marL="0" indent="0">
              <a:buNone/>
            </a:pPr>
            <a:r>
              <a:rPr lang="en-US" b="1" dirty="0"/>
              <a:t>~ </a:t>
            </a:r>
            <a:r>
              <a:rPr lang="en-US" b="1" dirty="0" smtClean="0"/>
              <a:t>A.D. 70 - 95 completion of Greek NT</a:t>
            </a:r>
          </a:p>
          <a:p>
            <a:pPr marL="0" indent="0">
              <a:buNone/>
            </a:pPr>
            <a:r>
              <a:rPr lang="en-US" b="1" dirty="0" smtClean="0"/>
              <a:t>A.D. 384  </a:t>
            </a:r>
            <a:r>
              <a:rPr lang="en-US" b="1" i="1" dirty="0" smtClean="0"/>
              <a:t>Latin Vulgate </a:t>
            </a:r>
            <a:r>
              <a:rPr lang="en-US" b="1" dirty="0" smtClean="0"/>
              <a:t>(Latin Translation of </a:t>
            </a:r>
            <a:r>
              <a:rPr lang="en-US" b="1" i="1" dirty="0" smtClean="0"/>
              <a:t>Septuagint and Greek NT)</a:t>
            </a:r>
          </a:p>
          <a:p>
            <a:pPr marL="0" indent="0">
              <a:buNone/>
            </a:pPr>
            <a:r>
              <a:rPr lang="en-US" b="1" dirty="0" smtClean="0"/>
              <a:t>A.D. 397 Council of Carthage </a:t>
            </a:r>
          </a:p>
          <a:p>
            <a:pPr marL="0" indent="0">
              <a:buNone/>
            </a:pPr>
            <a:r>
              <a:rPr lang="en-US" b="1" dirty="0" smtClean="0"/>
              <a:t>A.D. </a:t>
            </a:r>
            <a:r>
              <a:rPr lang="en-US" b="1" dirty="0"/>
              <a:t>405</a:t>
            </a:r>
            <a:r>
              <a:rPr lang="en-US" b="1" i="1" dirty="0"/>
              <a:t> Latin Vulgate </a:t>
            </a:r>
            <a:r>
              <a:rPr lang="en-US" b="1" dirty="0"/>
              <a:t>(Latin Translation of </a:t>
            </a:r>
            <a:r>
              <a:rPr lang="en-US" b="1" i="1" dirty="0" smtClean="0"/>
              <a:t>Hebrew OT </a:t>
            </a:r>
            <a:r>
              <a:rPr lang="en-US" b="1" i="1" dirty="0"/>
              <a:t>and Greek NT)</a:t>
            </a:r>
          </a:p>
          <a:p>
            <a:pPr marL="0" indent="0">
              <a:buNone/>
            </a:pPr>
            <a:r>
              <a:rPr lang="en-US" b="1" dirty="0" smtClean="0"/>
              <a:t>A.D. 1229 Council of Toulouse bans the Bible in vernacular languages</a:t>
            </a:r>
          </a:p>
          <a:p>
            <a:pPr marL="0" indent="0">
              <a:buNone/>
            </a:pPr>
            <a:r>
              <a:rPr lang="en-US" b="1" dirty="0" smtClean="0"/>
              <a:t>A.D. 1382 Wycliffe Bible (first English translation)</a:t>
            </a:r>
          </a:p>
          <a:p>
            <a:pPr marL="0" indent="0">
              <a:buNone/>
            </a:pPr>
            <a:r>
              <a:rPr lang="en-US" b="1" dirty="0" smtClean="0"/>
              <a:t>A.D. 1455 Gutenberg Bible</a:t>
            </a:r>
          </a:p>
          <a:p>
            <a:pPr marL="0" indent="0">
              <a:buNone/>
            </a:pPr>
            <a:r>
              <a:rPr lang="en-US" b="1" dirty="0" smtClean="0"/>
              <a:t>A.D. 1516 Erasmus compilation of Greek NT</a:t>
            </a:r>
          </a:p>
        </p:txBody>
      </p:sp>
    </p:spTree>
    <p:extLst>
      <p:ext uri="{BB962C8B-B14F-4D97-AF65-F5344CB8AC3E}">
        <p14:creationId xmlns:p14="http://schemas.microsoft.com/office/powerpoint/2010/main" val="164913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3120"/>
            <a:ext cx="10515600" cy="803918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US" b="1" dirty="0" smtClean="0"/>
              <a:t>History of the Bible </a:t>
            </a:r>
            <a:r>
              <a:rPr lang="en-US" sz="3200" b="1" dirty="0" smtClean="0"/>
              <a:t>(post reformation A.D. 1517)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235" y="1113781"/>
            <a:ext cx="10515600" cy="5587961"/>
          </a:xfrm>
          <a:solidFill>
            <a:srgbClr val="FFFFCC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b="1" dirty="0" smtClean="0"/>
              <a:t>1522 Luther’s German NT</a:t>
            </a:r>
          </a:p>
          <a:p>
            <a:pPr marL="0" indent="0">
              <a:buNone/>
            </a:pPr>
            <a:r>
              <a:rPr lang="en-US" sz="3000" b="1" dirty="0" smtClean="0"/>
              <a:t>1526 Tyndale NT</a:t>
            </a:r>
          </a:p>
          <a:p>
            <a:pPr marL="0" indent="0">
              <a:buNone/>
            </a:pPr>
            <a:r>
              <a:rPr lang="en-US" sz="3000" b="1" dirty="0" smtClean="0"/>
              <a:t>1534 Luther’s Complete German OT and NT</a:t>
            </a:r>
          </a:p>
          <a:p>
            <a:pPr marL="0" indent="0">
              <a:buNone/>
            </a:pPr>
            <a:r>
              <a:rPr lang="en-US" sz="3000" b="1" dirty="0" smtClean="0"/>
              <a:t>1560 Geneva Bible</a:t>
            </a:r>
          </a:p>
          <a:p>
            <a:pPr marL="0" indent="0">
              <a:buNone/>
            </a:pPr>
            <a:r>
              <a:rPr lang="en-US" sz="3000" b="1" dirty="0" smtClean="0"/>
              <a:t>1611 King James Bible</a:t>
            </a:r>
          </a:p>
          <a:p>
            <a:pPr marL="0" indent="0">
              <a:buNone/>
            </a:pPr>
            <a:r>
              <a:rPr lang="en-US" sz="3000" b="1" dirty="0" smtClean="0"/>
              <a:t>1881/1885 English Revised Version</a:t>
            </a:r>
          </a:p>
          <a:p>
            <a:pPr marL="0" indent="0">
              <a:buNone/>
            </a:pPr>
            <a:r>
              <a:rPr lang="en-US" sz="3000" b="1" dirty="0" smtClean="0"/>
              <a:t>1901 American Standard Version</a:t>
            </a:r>
          </a:p>
          <a:p>
            <a:pPr marL="0" indent="0">
              <a:buNone/>
            </a:pPr>
            <a:r>
              <a:rPr lang="en-US" sz="3000" b="1" dirty="0" smtClean="0"/>
              <a:t>1952 Revised Standard Version</a:t>
            </a:r>
          </a:p>
          <a:p>
            <a:pPr marL="0" indent="0">
              <a:buNone/>
            </a:pPr>
            <a:r>
              <a:rPr lang="en-US" sz="3000" b="1" dirty="0" smtClean="0"/>
              <a:t>1971 New American Standard Version</a:t>
            </a:r>
          </a:p>
          <a:p>
            <a:pPr marL="0" indent="0">
              <a:buNone/>
            </a:pPr>
            <a:r>
              <a:rPr lang="en-US" sz="3000" b="1" dirty="0" smtClean="0"/>
              <a:t>1973 New International Version</a:t>
            </a:r>
          </a:p>
          <a:p>
            <a:pPr marL="0" indent="0">
              <a:buNone/>
            </a:pPr>
            <a:r>
              <a:rPr lang="en-US" sz="3000" b="1" dirty="0" smtClean="0"/>
              <a:t>1979/1982 New King James Version</a:t>
            </a:r>
          </a:p>
          <a:p>
            <a:pPr marL="0" indent="0">
              <a:buNone/>
            </a:pPr>
            <a:r>
              <a:rPr lang="en-US" sz="3000" b="1" dirty="0" smtClean="0"/>
              <a:t>2001 English Standard Version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13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603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Discipleship:  An  Introduction to  Systematic Theology and  Apologetics</vt:lpstr>
      <vt:lpstr>The Big Picture</vt:lpstr>
      <vt:lpstr>The Canon of NT Scripture</vt:lpstr>
      <vt:lpstr>The Canon of NT Scripture</vt:lpstr>
      <vt:lpstr>Reliability of New Testament Manuscripts </vt:lpstr>
      <vt:lpstr> Variants in Greek New Testament Manuscripts </vt:lpstr>
      <vt:lpstr>History of the Bible (pre reformation A.D. 1517)</vt:lpstr>
      <vt:lpstr>History of the Bible (post reformation A.D. 1517)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schmuland</dc:creator>
  <cp:lastModifiedBy>carl schmuland</cp:lastModifiedBy>
  <cp:revision>4</cp:revision>
  <dcterms:created xsi:type="dcterms:W3CDTF">2015-10-01T19:08:40Z</dcterms:created>
  <dcterms:modified xsi:type="dcterms:W3CDTF">2015-10-05T12:11:03Z</dcterms:modified>
</cp:coreProperties>
</file>