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15" r:id="rId3"/>
    <p:sldId id="320" r:id="rId4"/>
    <p:sldId id="316" r:id="rId5"/>
    <p:sldId id="317" r:id="rId6"/>
    <p:sldId id="318" r:id="rId7"/>
    <p:sldId id="319" r:id="rId8"/>
    <p:sldId id="321" r:id="rId9"/>
    <p:sldId id="295" r:id="rId10"/>
    <p:sldId id="301" r:id="rId11"/>
    <p:sldId id="309" r:id="rId12"/>
    <p:sldId id="310" r:id="rId13"/>
    <p:sldId id="311" r:id="rId14"/>
    <p:sldId id="312" r:id="rId15"/>
    <p:sldId id="286" r:id="rId16"/>
    <p:sldId id="28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400" autoAdjust="0"/>
    <p:restoredTop sz="94660"/>
  </p:normalViewPr>
  <p:slideViewPr>
    <p:cSldViewPr snapToGrid="0">
      <p:cViewPr varScale="1">
        <p:scale>
          <a:sx n="66" d="100"/>
          <a:sy n="66" d="100"/>
        </p:scale>
        <p:origin x="739"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DFAA8B6-4E77-4431-A43B-09E3EB4C6840}" type="datetimeFigureOut">
              <a:rPr lang="en-US" smtClean="0"/>
              <a:t>10/24/2015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A9FA2D6-2F8B-47C7-BFF6-BE0323BE6F6C}" type="slidenum">
              <a:rPr lang="en-US" smtClean="0"/>
              <a:t>‹#›</a:t>
            </a:fld>
            <a:endParaRPr lang="en-US" dirty="0"/>
          </a:p>
        </p:txBody>
      </p:sp>
    </p:spTree>
    <p:extLst>
      <p:ext uri="{BB962C8B-B14F-4D97-AF65-F5344CB8AC3E}">
        <p14:creationId xmlns:p14="http://schemas.microsoft.com/office/powerpoint/2010/main" val="14650137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FAA8B6-4E77-4431-A43B-09E3EB4C6840}" type="datetimeFigureOut">
              <a:rPr lang="en-US" smtClean="0"/>
              <a:t>10/24/2015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A9FA2D6-2F8B-47C7-BFF6-BE0323BE6F6C}" type="slidenum">
              <a:rPr lang="en-US" smtClean="0"/>
              <a:t>‹#›</a:t>
            </a:fld>
            <a:endParaRPr lang="en-US" dirty="0"/>
          </a:p>
        </p:txBody>
      </p:sp>
    </p:spTree>
    <p:extLst>
      <p:ext uri="{BB962C8B-B14F-4D97-AF65-F5344CB8AC3E}">
        <p14:creationId xmlns:p14="http://schemas.microsoft.com/office/powerpoint/2010/main" val="1197801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FAA8B6-4E77-4431-A43B-09E3EB4C6840}" type="datetimeFigureOut">
              <a:rPr lang="en-US" smtClean="0"/>
              <a:t>10/24/2015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A9FA2D6-2F8B-47C7-BFF6-BE0323BE6F6C}" type="slidenum">
              <a:rPr lang="en-US" smtClean="0"/>
              <a:t>‹#›</a:t>
            </a:fld>
            <a:endParaRPr lang="en-US" dirty="0"/>
          </a:p>
        </p:txBody>
      </p:sp>
    </p:spTree>
    <p:extLst>
      <p:ext uri="{BB962C8B-B14F-4D97-AF65-F5344CB8AC3E}">
        <p14:creationId xmlns:p14="http://schemas.microsoft.com/office/powerpoint/2010/main" val="35236886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FAA8B6-4E77-4431-A43B-09E3EB4C6840}" type="datetimeFigureOut">
              <a:rPr lang="en-US" smtClean="0"/>
              <a:t>10/24/2015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A9FA2D6-2F8B-47C7-BFF6-BE0323BE6F6C}" type="slidenum">
              <a:rPr lang="en-US" smtClean="0"/>
              <a:t>‹#›</a:t>
            </a:fld>
            <a:endParaRPr lang="en-US" dirty="0"/>
          </a:p>
        </p:txBody>
      </p:sp>
    </p:spTree>
    <p:extLst>
      <p:ext uri="{BB962C8B-B14F-4D97-AF65-F5344CB8AC3E}">
        <p14:creationId xmlns:p14="http://schemas.microsoft.com/office/powerpoint/2010/main" val="19960732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FAA8B6-4E77-4431-A43B-09E3EB4C6840}" type="datetimeFigureOut">
              <a:rPr lang="en-US" smtClean="0"/>
              <a:t>10/24/2015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A9FA2D6-2F8B-47C7-BFF6-BE0323BE6F6C}" type="slidenum">
              <a:rPr lang="en-US" smtClean="0"/>
              <a:t>‹#›</a:t>
            </a:fld>
            <a:endParaRPr lang="en-US" dirty="0"/>
          </a:p>
        </p:txBody>
      </p:sp>
    </p:spTree>
    <p:extLst>
      <p:ext uri="{BB962C8B-B14F-4D97-AF65-F5344CB8AC3E}">
        <p14:creationId xmlns:p14="http://schemas.microsoft.com/office/powerpoint/2010/main" val="6166826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DFAA8B6-4E77-4431-A43B-09E3EB4C6840}" type="datetimeFigureOut">
              <a:rPr lang="en-US" smtClean="0"/>
              <a:t>10/24/2015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A9FA2D6-2F8B-47C7-BFF6-BE0323BE6F6C}" type="slidenum">
              <a:rPr lang="en-US" smtClean="0"/>
              <a:t>‹#›</a:t>
            </a:fld>
            <a:endParaRPr lang="en-US" dirty="0"/>
          </a:p>
        </p:txBody>
      </p:sp>
    </p:spTree>
    <p:extLst>
      <p:ext uri="{BB962C8B-B14F-4D97-AF65-F5344CB8AC3E}">
        <p14:creationId xmlns:p14="http://schemas.microsoft.com/office/powerpoint/2010/main" val="3390638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DFAA8B6-4E77-4431-A43B-09E3EB4C6840}" type="datetimeFigureOut">
              <a:rPr lang="en-US" smtClean="0"/>
              <a:t>10/24/2015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A9FA2D6-2F8B-47C7-BFF6-BE0323BE6F6C}" type="slidenum">
              <a:rPr lang="en-US" smtClean="0"/>
              <a:t>‹#›</a:t>
            </a:fld>
            <a:endParaRPr lang="en-US" dirty="0"/>
          </a:p>
        </p:txBody>
      </p:sp>
    </p:spTree>
    <p:extLst>
      <p:ext uri="{BB962C8B-B14F-4D97-AF65-F5344CB8AC3E}">
        <p14:creationId xmlns:p14="http://schemas.microsoft.com/office/powerpoint/2010/main" val="32906569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DFAA8B6-4E77-4431-A43B-09E3EB4C6840}" type="datetimeFigureOut">
              <a:rPr lang="en-US" smtClean="0"/>
              <a:t>10/24/2015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A9FA2D6-2F8B-47C7-BFF6-BE0323BE6F6C}" type="slidenum">
              <a:rPr lang="en-US" smtClean="0"/>
              <a:t>‹#›</a:t>
            </a:fld>
            <a:endParaRPr lang="en-US" dirty="0"/>
          </a:p>
        </p:txBody>
      </p:sp>
    </p:spTree>
    <p:extLst>
      <p:ext uri="{BB962C8B-B14F-4D97-AF65-F5344CB8AC3E}">
        <p14:creationId xmlns:p14="http://schemas.microsoft.com/office/powerpoint/2010/main" val="36958460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FAA8B6-4E77-4431-A43B-09E3EB4C6840}" type="datetimeFigureOut">
              <a:rPr lang="en-US" smtClean="0"/>
              <a:t>10/24/2015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A9FA2D6-2F8B-47C7-BFF6-BE0323BE6F6C}" type="slidenum">
              <a:rPr lang="en-US" smtClean="0"/>
              <a:t>‹#›</a:t>
            </a:fld>
            <a:endParaRPr lang="en-US" dirty="0"/>
          </a:p>
        </p:txBody>
      </p:sp>
    </p:spTree>
    <p:extLst>
      <p:ext uri="{BB962C8B-B14F-4D97-AF65-F5344CB8AC3E}">
        <p14:creationId xmlns:p14="http://schemas.microsoft.com/office/powerpoint/2010/main" val="1406403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FAA8B6-4E77-4431-A43B-09E3EB4C6840}" type="datetimeFigureOut">
              <a:rPr lang="en-US" smtClean="0"/>
              <a:t>10/24/2015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A9FA2D6-2F8B-47C7-BFF6-BE0323BE6F6C}" type="slidenum">
              <a:rPr lang="en-US" smtClean="0"/>
              <a:t>‹#›</a:t>
            </a:fld>
            <a:endParaRPr lang="en-US" dirty="0"/>
          </a:p>
        </p:txBody>
      </p:sp>
    </p:spTree>
    <p:extLst>
      <p:ext uri="{BB962C8B-B14F-4D97-AF65-F5344CB8AC3E}">
        <p14:creationId xmlns:p14="http://schemas.microsoft.com/office/powerpoint/2010/main" val="1707189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FAA8B6-4E77-4431-A43B-09E3EB4C6840}" type="datetimeFigureOut">
              <a:rPr lang="en-US" smtClean="0"/>
              <a:t>10/24/2015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A9FA2D6-2F8B-47C7-BFF6-BE0323BE6F6C}" type="slidenum">
              <a:rPr lang="en-US" smtClean="0"/>
              <a:t>‹#›</a:t>
            </a:fld>
            <a:endParaRPr lang="en-US" dirty="0"/>
          </a:p>
        </p:txBody>
      </p:sp>
    </p:spTree>
    <p:extLst>
      <p:ext uri="{BB962C8B-B14F-4D97-AF65-F5344CB8AC3E}">
        <p14:creationId xmlns:p14="http://schemas.microsoft.com/office/powerpoint/2010/main" val="1595090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FAA8B6-4E77-4431-A43B-09E3EB4C6840}" type="datetimeFigureOut">
              <a:rPr lang="en-US" smtClean="0"/>
              <a:t>10/24/2015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9FA2D6-2F8B-47C7-BFF6-BE0323BE6F6C}" type="slidenum">
              <a:rPr lang="en-US" smtClean="0"/>
              <a:t>‹#›</a:t>
            </a:fld>
            <a:endParaRPr lang="en-US" dirty="0"/>
          </a:p>
        </p:txBody>
      </p:sp>
    </p:spTree>
    <p:extLst>
      <p:ext uri="{BB962C8B-B14F-4D97-AF65-F5344CB8AC3E}">
        <p14:creationId xmlns:p14="http://schemas.microsoft.com/office/powerpoint/2010/main" val="18963850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87660" y="497712"/>
            <a:ext cx="9144000" cy="4213184"/>
          </a:xfrm>
          <a:solidFill>
            <a:srgbClr val="FFFFCC"/>
          </a:solidFill>
        </p:spPr>
        <p:txBody>
          <a:bodyPr>
            <a:noAutofit/>
          </a:bodyPr>
          <a:lstStyle/>
          <a:p>
            <a:r>
              <a:rPr lang="en-US" b="1" dirty="0" smtClean="0">
                <a:solidFill>
                  <a:srgbClr val="0070C0"/>
                </a:solidFill>
              </a:rPr>
              <a:t>Discipleship: </a:t>
            </a:r>
            <a:br>
              <a:rPr lang="en-US" b="1" dirty="0" smtClean="0">
                <a:solidFill>
                  <a:srgbClr val="0070C0"/>
                </a:solidFill>
              </a:rPr>
            </a:br>
            <a:r>
              <a:rPr lang="en-US" b="1" dirty="0" smtClean="0">
                <a:solidFill>
                  <a:srgbClr val="0070C0"/>
                </a:solidFill>
              </a:rPr>
              <a:t>An </a:t>
            </a:r>
            <a:br>
              <a:rPr lang="en-US" b="1" dirty="0" smtClean="0">
                <a:solidFill>
                  <a:srgbClr val="0070C0"/>
                </a:solidFill>
              </a:rPr>
            </a:br>
            <a:r>
              <a:rPr lang="en-US" b="1" dirty="0" smtClean="0">
                <a:solidFill>
                  <a:srgbClr val="0070C0"/>
                </a:solidFill>
              </a:rPr>
              <a:t>Introduction to </a:t>
            </a:r>
            <a:br>
              <a:rPr lang="en-US" b="1" dirty="0" smtClean="0">
                <a:solidFill>
                  <a:srgbClr val="0070C0"/>
                </a:solidFill>
              </a:rPr>
            </a:br>
            <a:r>
              <a:rPr lang="en-US" b="1" dirty="0" smtClean="0">
                <a:solidFill>
                  <a:srgbClr val="0070C0"/>
                </a:solidFill>
              </a:rPr>
              <a:t>Systematic Theology and </a:t>
            </a:r>
            <a:br>
              <a:rPr lang="en-US" b="1" dirty="0" smtClean="0">
                <a:solidFill>
                  <a:srgbClr val="0070C0"/>
                </a:solidFill>
              </a:rPr>
            </a:br>
            <a:r>
              <a:rPr lang="en-US" b="1" dirty="0" smtClean="0">
                <a:solidFill>
                  <a:srgbClr val="0070C0"/>
                </a:solidFill>
              </a:rPr>
              <a:t>Apologetics</a:t>
            </a:r>
            <a:endParaRPr lang="en-US" b="1" dirty="0">
              <a:solidFill>
                <a:srgbClr val="0070C0"/>
              </a:solidFill>
            </a:endParaRPr>
          </a:p>
        </p:txBody>
      </p:sp>
      <p:sp>
        <p:nvSpPr>
          <p:cNvPr id="5" name="Subtitle 4"/>
          <p:cNvSpPr>
            <a:spLocks noGrp="1"/>
          </p:cNvSpPr>
          <p:nvPr>
            <p:ph type="subTitle" idx="1"/>
          </p:nvPr>
        </p:nvSpPr>
        <p:spPr>
          <a:xfrm>
            <a:off x="1587660" y="4956276"/>
            <a:ext cx="9144000" cy="1655762"/>
          </a:xfrm>
          <a:solidFill>
            <a:srgbClr val="FFFFCC"/>
          </a:solidFill>
        </p:spPr>
        <p:txBody>
          <a:bodyPr>
            <a:normAutofit/>
          </a:bodyPr>
          <a:lstStyle/>
          <a:p>
            <a:r>
              <a:rPr lang="en-US" sz="3600" dirty="0" smtClean="0"/>
              <a:t>Doctrine of the Bible Part 4: </a:t>
            </a:r>
            <a:r>
              <a:rPr lang="en-US" sz="2800" dirty="0" smtClean="0"/>
              <a:t>The Greek New Testament</a:t>
            </a:r>
            <a:r>
              <a:rPr lang="en-US" sz="3600" dirty="0" smtClean="0"/>
              <a:t> and </a:t>
            </a:r>
            <a:r>
              <a:rPr lang="en-US" sz="2800" dirty="0" smtClean="0"/>
              <a:t>Affirmations of Faith</a:t>
            </a:r>
          </a:p>
          <a:p>
            <a:r>
              <a:rPr lang="en-US" dirty="0" smtClean="0">
                <a:solidFill>
                  <a:srgbClr val="0070C0"/>
                </a:solidFill>
              </a:rPr>
              <a:t>The Heights Church October 25, 2015</a:t>
            </a:r>
            <a:endParaRPr lang="en-US" dirty="0">
              <a:solidFill>
                <a:srgbClr val="0070C0"/>
              </a:solidFill>
            </a:endParaRPr>
          </a:p>
        </p:txBody>
      </p:sp>
    </p:spTree>
    <p:extLst>
      <p:ext uri="{BB962C8B-B14F-4D97-AF65-F5344CB8AC3E}">
        <p14:creationId xmlns:p14="http://schemas.microsoft.com/office/powerpoint/2010/main" val="23985816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a:t>New Hampshire Baptist Confession of Faith   </a:t>
            </a:r>
            <a:r>
              <a:rPr lang="en-US" dirty="0"/>
              <a:t>A.D. </a:t>
            </a:r>
            <a:r>
              <a:rPr lang="en-US" dirty="0" smtClean="0"/>
              <a:t>1833          I</a:t>
            </a:r>
            <a:r>
              <a:rPr lang="en-US" dirty="0"/>
              <a:t>. OF THE SCRIPTURES</a:t>
            </a:r>
          </a:p>
        </p:txBody>
      </p:sp>
      <p:sp>
        <p:nvSpPr>
          <p:cNvPr id="3" name="Content Placeholder 2"/>
          <p:cNvSpPr>
            <a:spLocks noGrp="1"/>
          </p:cNvSpPr>
          <p:nvPr>
            <p:ph idx="1"/>
          </p:nvPr>
        </p:nvSpPr>
        <p:spPr>
          <a:solidFill>
            <a:srgbClr val="FFFFCC"/>
          </a:solidFill>
        </p:spPr>
        <p:txBody>
          <a:bodyPr/>
          <a:lstStyle/>
          <a:p>
            <a:pPr marL="0" indent="0">
              <a:buNone/>
            </a:pPr>
            <a:endParaRPr lang="en-US" dirty="0"/>
          </a:p>
          <a:p>
            <a:pPr marL="0" indent="0">
              <a:buNone/>
            </a:pPr>
            <a:r>
              <a:rPr lang="en-US" b="1" dirty="0">
                <a:solidFill>
                  <a:srgbClr val="0070C0"/>
                </a:solidFill>
                <a:latin typeface="Arial" panose="020B0604020202020204" pitchFamily="34" charset="0"/>
                <a:cs typeface="Arial" panose="020B0604020202020204" pitchFamily="34" charset="0"/>
              </a:rPr>
              <a:t>We believe that the Holy Bible was written by men divinely inspired, and is a perfect treasure of heavenly instruction; that it has God for its author, salvation for its end, and truth without any mixture of error for its matter; that it reveals the principles by which God will judge us; and therefore is, and shall remain to the end of the world, the true </a:t>
            </a:r>
            <a:r>
              <a:rPr lang="en-US" b="1" dirty="0" err="1">
                <a:solidFill>
                  <a:srgbClr val="0070C0"/>
                </a:solidFill>
                <a:latin typeface="Arial" panose="020B0604020202020204" pitchFamily="34" charset="0"/>
                <a:cs typeface="Arial" panose="020B0604020202020204" pitchFamily="34" charset="0"/>
              </a:rPr>
              <a:t>centre</a:t>
            </a:r>
            <a:r>
              <a:rPr lang="en-US" b="1" dirty="0">
                <a:solidFill>
                  <a:srgbClr val="0070C0"/>
                </a:solidFill>
                <a:latin typeface="Arial" panose="020B0604020202020204" pitchFamily="34" charset="0"/>
                <a:cs typeface="Arial" panose="020B0604020202020204" pitchFamily="34" charset="0"/>
              </a:rPr>
              <a:t> of Christian union, and the supreme standard by which all human conduct, creeds, and opinions should be tried. </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18404516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Bethlehem Elder Affirmation of Faith</a:t>
            </a:r>
            <a:endParaRPr lang="en-US" dirty="0"/>
          </a:p>
        </p:txBody>
      </p:sp>
      <p:sp>
        <p:nvSpPr>
          <p:cNvPr id="3" name="Content Placeholder 2"/>
          <p:cNvSpPr>
            <a:spLocks noGrp="1"/>
          </p:cNvSpPr>
          <p:nvPr>
            <p:ph idx="1"/>
          </p:nvPr>
        </p:nvSpPr>
        <p:spPr>
          <a:xfrm>
            <a:off x="838200" y="1825624"/>
            <a:ext cx="10515600" cy="4876117"/>
          </a:xfrm>
          <a:solidFill>
            <a:srgbClr val="FFFFCC"/>
          </a:solidFill>
        </p:spPr>
        <p:txBody>
          <a:bodyPr>
            <a:normAutofit/>
          </a:bodyPr>
          <a:lstStyle/>
          <a:p>
            <a:r>
              <a:rPr lang="en-US" b="1" dirty="0" smtClean="0">
                <a:solidFill>
                  <a:srgbClr val="0070C0"/>
                </a:solidFill>
              </a:rPr>
              <a:t>We </a:t>
            </a:r>
            <a:r>
              <a:rPr lang="en-US" b="1" dirty="0">
                <a:solidFill>
                  <a:srgbClr val="0070C0"/>
                </a:solidFill>
              </a:rPr>
              <a:t>believe that the Bible, consisting of the sixty-six books of the Old and New Testaments, is the infallible Word of God, verbally inspired by God</a:t>
            </a:r>
            <a:r>
              <a:rPr lang="en-US" b="1" dirty="0" smtClean="0">
                <a:solidFill>
                  <a:srgbClr val="0070C0"/>
                </a:solidFill>
              </a:rPr>
              <a:t>, </a:t>
            </a:r>
            <a:r>
              <a:rPr lang="en-US" b="1" dirty="0">
                <a:solidFill>
                  <a:srgbClr val="0070C0"/>
                </a:solidFill>
              </a:rPr>
              <a:t>and without </a:t>
            </a:r>
            <a:r>
              <a:rPr lang="en-US" b="1" dirty="0" smtClean="0">
                <a:solidFill>
                  <a:srgbClr val="0070C0"/>
                </a:solidFill>
              </a:rPr>
              <a:t>error </a:t>
            </a:r>
            <a:r>
              <a:rPr lang="en-US" b="1" dirty="0">
                <a:solidFill>
                  <a:srgbClr val="0070C0"/>
                </a:solidFill>
              </a:rPr>
              <a:t>in the original manuscripts. </a:t>
            </a:r>
            <a:r>
              <a:rPr lang="en-US" b="1" dirty="0" smtClean="0">
                <a:solidFill>
                  <a:srgbClr val="0070C0"/>
                </a:solidFill>
              </a:rPr>
              <a:t> </a:t>
            </a:r>
          </a:p>
          <a:p>
            <a:r>
              <a:rPr lang="en-US" b="1" dirty="0" smtClean="0">
                <a:solidFill>
                  <a:srgbClr val="0070C0"/>
                </a:solidFill>
              </a:rPr>
              <a:t>We believe </a:t>
            </a:r>
            <a:r>
              <a:rPr lang="en-US" b="1" dirty="0">
                <a:solidFill>
                  <a:srgbClr val="0070C0"/>
                </a:solidFill>
              </a:rPr>
              <a:t>that God‘s intentions, revealed in the Bible, are the supreme and final authority in testing all claims about what is true and what is right. In matters not addressed by the Bible, what is true and right is assessed by criteria consistent with the teachings of Scripture.</a:t>
            </a:r>
          </a:p>
          <a:p>
            <a:pPr marL="0" indent="0">
              <a:buNone/>
            </a:pPr>
            <a:r>
              <a:rPr lang="en-US" dirty="0"/>
              <a:t> </a:t>
            </a:r>
          </a:p>
          <a:p>
            <a:pPr marL="0" indent="0">
              <a:buNone/>
            </a:pPr>
            <a:endParaRPr lang="en-US" dirty="0"/>
          </a:p>
        </p:txBody>
      </p:sp>
    </p:spTree>
    <p:extLst>
      <p:ext uri="{BB962C8B-B14F-4D97-AF65-F5344CB8AC3E}">
        <p14:creationId xmlns:p14="http://schemas.microsoft.com/office/powerpoint/2010/main" val="21814282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Bethlehem Elder Affirmation of Faith</a:t>
            </a:r>
            <a:endParaRPr lang="en-US" dirty="0"/>
          </a:p>
        </p:txBody>
      </p:sp>
      <p:sp>
        <p:nvSpPr>
          <p:cNvPr id="3" name="Content Placeholder 2"/>
          <p:cNvSpPr>
            <a:spLocks noGrp="1"/>
          </p:cNvSpPr>
          <p:nvPr>
            <p:ph idx="1"/>
          </p:nvPr>
        </p:nvSpPr>
        <p:spPr>
          <a:xfrm>
            <a:off x="838200" y="1825624"/>
            <a:ext cx="10515600" cy="4876117"/>
          </a:xfrm>
          <a:solidFill>
            <a:srgbClr val="FFFFCC"/>
          </a:solidFill>
        </p:spPr>
        <p:txBody>
          <a:bodyPr>
            <a:normAutofit lnSpcReduction="10000"/>
          </a:bodyPr>
          <a:lstStyle/>
          <a:p>
            <a:r>
              <a:rPr lang="en-US" sz="3200" b="1" dirty="0">
                <a:solidFill>
                  <a:srgbClr val="0070C0"/>
                </a:solidFill>
              </a:rPr>
              <a:t> </a:t>
            </a:r>
            <a:r>
              <a:rPr lang="en-US" sz="3200" b="1" dirty="0" smtClean="0">
                <a:solidFill>
                  <a:srgbClr val="0070C0"/>
                </a:solidFill>
              </a:rPr>
              <a:t> </a:t>
            </a:r>
            <a:r>
              <a:rPr lang="en-US" sz="3200" b="1" dirty="0">
                <a:solidFill>
                  <a:srgbClr val="0070C0"/>
                </a:solidFill>
              </a:rPr>
              <a:t>We believe God‘s intentions are revealed through the intentions of inspired human authors, even when the authors‘ intention was to express divine meaning of which they were not fully aware, as, for example, in the case of some Old Testament prophecies</a:t>
            </a:r>
            <a:r>
              <a:rPr lang="en-US" sz="3200" b="1" dirty="0" smtClean="0">
                <a:solidFill>
                  <a:srgbClr val="0070C0"/>
                </a:solidFill>
              </a:rPr>
              <a:t>. </a:t>
            </a:r>
            <a:r>
              <a:rPr lang="en-US" sz="3200" b="1" dirty="0">
                <a:solidFill>
                  <a:srgbClr val="0070C0"/>
                </a:solidFill>
              </a:rPr>
              <a:t>Thus the meaning of Biblical texts is a fixed historical reality, rooted in the historical, unchangeable intentions of its divine and human authors. However, while meaning does not change, the application of that meaning may change in various situations. Nevertheless it is not legitimate to infer a meaning from a Biblical text that is not demonstrably carried by the words which God inspired</a:t>
            </a:r>
            <a:r>
              <a:rPr lang="en-US" sz="3200" b="1" dirty="0" smtClean="0">
                <a:solidFill>
                  <a:srgbClr val="0070C0"/>
                </a:solidFill>
              </a:rPr>
              <a:t>. </a:t>
            </a:r>
            <a:endParaRPr lang="en-US" sz="3200" b="1" dirty="0">
              <a:solidFill>
                <a:srgbClr val="0070C0"/>
              </a:solidFill>
            </a:endParaRPr>
          </a:p>
          <a:p>
            <a:pPr marL="0" indent="0">
              <a:buNone/>
            </a:pPr>
            <a:endParaRPr lang="en-US" dirty="0"/>
          </a:p>
        </p:txBody>
      </p:sp>
    </p:spTree>
    <p:extLst>
      <p:ext uri="{BB962C8B-B14F-4D97-AF65-F5344CB8AC3E}">
        <p14:creationId xmlns:p14="http://schemas.microsoft.com/office/powerpoint/2010/main" val="36212844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Bethlehem Elder Affirmation of Faith</a:t>
            </a:r>
            <a:endParaRPr lang="en-US" dirty="0"/>
          </a:p>
        </p:txBody>
      </p:sp>
      <p:sp>
        <p:nvSpPr>
          <p:cNvPr id="3" name="Content Placeholder 2"/>
          <p:cNvSpPr>
            <a:spLocks noGrp="1"/>
          </p:cNvSpPr>
          <p:nvPr>
            <p:ph idx="1"/>
          </p:nvPr>
        </p:nvSpPr>
        <p:spPr>
          <a:xfrm>
            <a:off x="838200" y="1825624"/>
            <a:ext cx="10515600" cy="4876117"/>
          </a:xfrm>
          <a:solidFill>
            <a:srgbClr val="FFFFCC"/>
          </a:solidFill>
        </p:spPr>
        <p:txBody>
          <a:bodyPr>
            <a:normAutofit/>
          </a:bodyPr>
          <a:lstStyle/>
          <a:p>
            <a:r>
              <a:rPr lang="en-US" sz="3200" b="1" dirty="0" smtClean="0">
                <a:solidFill>
                  <a:srgbClr val="0070C0"/>
                </a:solidFill>
              </a:rPr>
              <a:t>Therefore</a:t>
            </a:r>
            <a:r>
              <a:rPr lang="en-US" sz="3200" b="1" dirty="0">
                <a:solidFill>
                  <a:srgbClr val="0070C0"/>
                </a:solidFill>
              </a:rPr>
              <a:t>, the process of discovering the intention of God in the Bible (which is its fullest meaning) is a humble and careful effort to find in the language of Scripture what the human authors intended to communicate. Limited abilities, traditional biases, personal sin, and cultural assumptions often obscure Biblical texts. Therefore the work of the Holy Spirit is essential for right understanding of the Bible</a:t>
            </a:r>
            <a:r>
              <a:rPr lang="en-US" sz="3200" b="1" dirty="0" smtClean="0">
                <a:solidFill>
                  <a:srgbClr val="0070C0"/>
                </a:solidFill>
              </a:rPr>
              <a:t>, </a:t>
            </a:r>
            <a:r>
              <a:rPr lang="en-US" sz="3200" b="1" dirty="0">
                <a:solidFill>
                  <a:srgbClr val="0070C0"/>
                </a:solidFill>
              </a:rPr>
              <a:t>and prayer for His assistance belongs to a proper effort to understand and apply God‘s Word</a:t>
            </a:r>
            <a:r>
              <a:rPr lang="en-US" b="1" dirty="0" smtClean="0">
                <a:solidFill>
                  <a:srgbClr val="0070C0"/>
                </a:solidFill>
              </a:rPr>
              <a:t>. </a:t>
            </a:r>
            <a:endParaRPr lang="en-US" b="1" dirty="0">
              <a:solidFill>
                <a:srgbClr val="0070C0"/>
              </a:solidFill>
            </a:endParaRPr>
          </a:p>
          <a:p>
            <a:pPr marL="0" indent="0">
              <a:buNone/>
            </a:pPr>
            <a:endParaRPr lang="en-US" dirty="0"/>
          </a:p>
        </p:txBody>
      </p:sp>
    </p:spTree>
    <p:extLst>
      <p:ext uri="{BB962C8B-B14F-4D97-AF65-F5344CB8AC3E}">
        <p14:creationId xmlns:p14="http://schemas.microsoft.com/office/powerpoint/2010/main" val="38326443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The Heights Church Affirmation of Faith</a:t>
            </a:r>
            <a:endParaRPr lang="en-US" dirty="0"/>
          </a:p>
        </p:txBody>
      </p:sp>
      <p:sp>
        <p:nvSpPr>
          <p:cNvPr id="3" name="Content Placeholder 2"/>
          <p:cNvSpPr>
            <a:spLocks noGrp="1"/>
          </p:cNvSpPr>
          <p:nvPr>
            <p:ph idx="1"/>
          </p:nvPr>
        </p:nvSpPr>
        <p:spPr>
          <a:xfrm>
            <a:off x="838200" y="1825624"/>
            <a:ext cx="10515600" cy="4876117"/>
          </a:xfrm>
          <a:solidFill>
            <a:srgbClr val="FFFFCC"/>
          </a:solidFill>
        </p:spPr>
        <p:txBody>
          <a:bodyPr>
            <a:normAutofit/>
          </a:bodyPr>
          <a:lstStyle/>
          <a:p>
            <a:r>
              <a:rPr lang="en-US" sz="3200" b="1" dirty="0">
                <a:solidFill>
                  <a:srgbClr val="0070C0"/>
                </a:solidFill>
              </a:rPr>
              <a:t>We believe that the Bible is the Word of God, fully inspired </a:t>
            </a:r>
            <a:r>
              <a:rPr lang="en-US" sz="3200" b="1" dirty="0" smtClean="0">
                <a:solidFill>
                  <a:srgbClr val="0070C0"/>
                </a:solidFill>
              </a:rPr>
              <a:t>and without </a:t>
            </a:r>
            <a:r>
              <a:rPr lang="en-US" sz="3200" b="1" dirty="0">
                <a:solidFill>
                  <a:srgbClr val="0070C0"/>
                </a:solidFill>
              </a:rPr>
              <a:t>error in the original manuscripts, written under </a:t>
            </a:r>
            <a:r>
              <a:rPr lang="en-US" sz="3200" b="1" dirty="0" smtClean="0">
                <a:solidFill>
                  <a:srgbClr val="0070C0"/>
                </a:solidFill>
              </a:rPr>
              <a:t>the inspiration </a:t>
            </a:r>
            <a:r>
              <a:rPr lang="en-US" sz="3200" b="1" dirty="0">
                <a:solidFill>
                  <a:srgbClr val="0070C0"/>
                </a:solidFill>
              </a:rPr>
              <a:t>of the Holy Spirit, and that it has supreme authority </a:t>
            </a:r>
            <a:r>
              <a:rPr lang="en-US" sz="3200" b="1" dirty="0" smtClean="0">
                <a:solidFill>
                  <a:srgbClr val="0070C0"/>
                </a:solidFill>
              </a:rPr>
              <a:t>in all </a:t>
            </a:r>
            <a:r>
              <a:rPr lang="en-US" sz="3200" b="1" dirty="0">
                <a:solidFill>
                  <a:srgbClr val="0070C0"/>
                </a:solidFill>
              </a:rPr>
              <a:t>matters of faith and </a:t>
            </a:r>
            <a:r>
              <a:rPr lang="en-US" sz="3200" b="1" dirty="0" smtClean="0">
                <a:solidFill>
                  <a:srgbClr val="0070C0"/>
                </a:solidFill>
              </a:rPr>
              <a:t>conduct</a:t>
            </a:r>
            <a:r>
              <a:rPr lang="en-US" b="1" dirty="0" smtClean="0">
                <a:solidFill>
                  <a:srgbClr val="0070C0"/>
                </a:solidFill>
              </a:rPr>
              <a:t>. </a:t>
            </a:r>
            <a:endParaRPr lang="en-US" b="1" dirty="0">
              <a:solidFill>
                <a:srgbClr val="0070C0"/>
              </a:solidFill>
            </a:endParaRPr>
          </a:p>
          <a:p>
            <a:pPr marL="0" indent="0">
              <a:buNone/>
            </a:pPr>
            <a:endParaRPr lang="en-US" dirty="0"/>
          </a:p>
        </p:txBody>
      </p:sp>
    </p:spTree>
    <p:extLst>
      <p:ext uri="{BB962C8B-B14F-4D97-AF65-F5344CB8AC3E}">
        <p14:creationId xmlns:p14="http://schemas.microsoft.com/office/powerpoint/2010/main" val="33303950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dirty="0" smtClean="0"/>
              <a:t>Ultimately How do we know the Bible is true?</a:t>
            </a:r>
            <a:endParaRPr lang="en-US" dirty="0"/>
          </a:p>
        </p:txBody>
      </p:sp>
      <p:sp>
        <p:nvSpPr>
          <p:cNvPr id="3" name="Content Placeholder 2"/>
          <p:cNvSpPr>
            <a:spLocks noGrp="1"/>
          </p:cNvSpPr>
          <p:nvPr>
            <p:ph idx="1"/>
          </p:nvPr>
        </p:nvSpPr>
        <p:spPr>
          <a:xfrm>
            <a:off x="838200" y="1825624"/>
            <a:ext cx="10515600" cy="5032375"/>
          </a:xfrm>
          <a:solidFill>
            <a:srgbClr val="FFFFCC"/>
          </a:solidFill>
        </p:spPr>
        <p:txBody>
          <a:bodyPr>
            <a:normAutofit fontScale="25000" lnSpcReduction="20000"/>
          </a:bodyPr>
          <a:lstStyle/>
          <a:p>
            <a:pPr marL="0" indent="0">
              <a:buNone/>
            </a:pPr>
            <a:r>
              <a:rPr lang="en-US" sz="12800" b="1" dirty="0" smtClean="0">
                <a:solidFill>
                  <a:srgbClr val="0070C0"/>
                </a:solidFill>
              </a:rPr>
              <a:t>We may be moved and induced by the testimony of the church of God to an high and reverent esteem of the Holy Scriptures; and the heavenliness of the matter, the efficacy of the doctrine, and the majesty of the style, the consent of all the parts, the scope of the whole (which is to give all glory to God), the full discovery it makes of the only way of man's salvation, and many other incomparable </a:t>
            </a:r>
            <a:r>
              <a:rPr lang="en-US" sz="12800" b="1" dirty="0" err="1" smtClean="0">
                <a:solidFill>
                  <a:srgbClr val="0070C0"/>
                </a:solidFill>
              </a:rPr>
              <a:t>excellencies</a:t>
            </a:r>
            <a:r>
              <a:rPr lang="en-US" sz="12800" b="1" dirty="0" smtClean="0">
                <a:solidFill>
                  <a:srgbClr val="0070C0"/>
                </a:solidFill>
              </a:rPr>
              <a:t>, and entire perfections thereof, are arguments whereby it doth abundantly evidence itself to be the Word of God; yet notwithstanding, our full persuasion and assurance of the infallible truth, and divine authority thereof, is from the inward work of the Holy Spirit bearing witness by and with the Word in our hearts. </a:t>
            </a:r>
            <a:r>
              <a:rPr lang="en-US" sz="11200" dirty="0" smtClean="0"/>
              <a:t>1689 London Baptist Confession of Faith 1:5</a:t>
            </a:r>
            <a:r>
              <a:rPr lang="en-US" dirty="0" smtClean="0"/>
              <a:t/>
            </a:r>
            <a:br>
              <a:rPr lang="en-US" dirty="0" smtClean="0"/>
            </a:br>
            <a:endParaRPr lang="en-US" dirty="0"/>
          </a:p>
          <a:p>
            <a:endParaRPr lang="en-US" dirty="0"/>
          </a:p>
          <a:p>
            <a:r>
              <a:rPr lang="en-US" dirty="0" smtClean="0"/>
              <a:t>.</a:t>
            </a:r>
            <a:endParaRPr lang="en-US" dirty="0"/>
          </a:p>
        </p:txBody>
      </p:sp>
    </p:spTree>
    <p:extLst>
      <p:ext uri="{BB962C8B-B14F-4D97-AF65-F5344CB8AC3E}">
        <p14:creationId xmlns:p14="http://schemas.microsoft.com/office/powerpoint/2010/main" val="14953048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dirty="0" smtClean="0"/>
              <a:t>Ultimately How do we know the Bible is true?</a:t>
            </a:r>
            <a:endParaRPr lang="en-US" dirty="0"/>
          </a:p>
        </p:txBody>
      </p:sp>
      <p:sp>
        <p:nvSpPr>
          <p:cNvPr id="3" name="Content Placeholder 2"/>
          <p:cNvSpPr>
            <a:spLocks noGrp="1"/>
          </p:cNvSpPr>
          <p:nvPr>
            <p:ph idx="1"/>
          </p:nvPr>
        </p:nvSpPr>
        <p:spPr>
          <a:xfrm>
            <a:off x="838200" y="1825624"/>
            <a:ext cx="10515600" cy="5032375"/>
          </a:xfrm>
          <a:solidFill>
            <a:srgbClr val="FFFFCC"/>
          </a:solidFill>
        </p:spPr>
        <p:txBody>
          <a:bodyPr>
            <a:normAutofit fontScale="25000" lnSpcReduction="20000"/>
          </a:bodyPr>
          <a:lstStyle/>
          <a:p>
            <a:pPr marL="0" indent="0">
              <a:buNone/>
            </a:pPr>
            <a:r>
              <a:rPr lang="en-US" sz="11200" b="1" dirty="0" smtClean="0"/>
              <a:t>When the Spirit of truth comes, he will guide you into all the truth, for he will not speak on his own authority, but whatever he hears he will speak, and he will declare to you the things that are to come.  He will glorify me, for he will take what is mine and declare it to you</a:t>
            </a:r>
            <a:r>
              <a:rPr lang="en-US" sz="8600" dirty="0" smtClean="0"/>
              <a:t>. </a:t>
            </a:r>
            <a:r>
              <a:rPr lang="en-US" sz="9600" dirty="0" smtClean="0"/>
              <a:t>John 16:13-14</a:t>
            </a:r>
          </a:p>
          <a:p>
            <a:endParaRPr lang="en-US" dirty="0"/>
          </a:p>
          <a:p>
            <a:pPr marL="0" indent="0">
              <a:buNone/>
            </a:pPr>
            <a:r>
              <a:rPr lang="en-US" sz="11200" b="1" dirty="0"/>
              <a:t>T</a:t>
            </a:r>
            <a:r>
              <a:rPr lang="en-US" sz="11200" b="1" dirty="0" smtClean="0"/>
              <a:t>hese things </a:t>
            </a:r>
            <a:r>
              <a:rPr lang="en-US" sz="11200" b="1" dirty="0"/>
              <a:t>G</a:t>
            </a:r>
            <a:r>
              <a:rPr lang="en-US" sz="11200" b="1" dirty="0" smtClean="0"/>
              <a:t>od has revealed to us through the Spirit. For the Spirit searches everything, even the depths of God. For who knows a person's thoughts except the spirit of that person, which is in him? So also no one comprehends the thoughts of God except the Spirit of God.  Now we have received not the spirit of the world, but the Spirit who is from God, that we might understand the things freely given us by God.</a:t>
            </a:r>
            <a:r>
              <a:rPr lang="en-US" sz="11200" dirty="0" smtClean="0"/>
              <a:t> </a:t>
            </a:r>
            <a:r>
              <a:rPr lang="en-US" sz="9600" dirty="0" smtClean="0"/>
              <a:t>1 Corinthians 2:10-12</a:t>
            </a:r>
          </a:p>
          <a:p>
            <a:pPr marL="0" indent="0">
              <a:buNone/>
            </a:pPr>
            <a:endParaRPr lang="en-US" sz="9600" dirty="0"/>
          </a:p>
        </p:txBody>
      </p:sp>
    </p:spTree>
    <p:extLst>
      <p:ext uri="{BB962C8B-B14F-4D97-AF65-F5344CB8AC3E}">
        <p14:creationId xmlns:p14="http://schemas.microsoft.com/office/powerpoint/2010/main" val="23614612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The Big Picture</a:t>
            </a:r>
            <a:endParaRPr lang="en-US" b="1" dirty="0"/>
          </a:p>
        </p:txBody>
      </p:sp>
      <p:sp>
        <p:nvSpPr>
          <p:cNvPr id="3" name="Content Placeholder 2"/>
          <p:cNvSpPr>
            <a:spLocks noGrp="1"/>
          </p:cNvSpPr>
          <p:nvPr>
            <p:ph idx="1"/>
          </p:nvPr>
        </p:nvSpPr>
        <p:spPr>
          <a:xfrm>
            <a:off x="838200" y="1173892"/>
            <a:ext cx="10515600" cy="5566719"/>
          </a:xfrm>
          <a:solidFill>
            <a:srgbClr val="FFFFCC"/>
          </a:solidFill>
        </p:spPr>
        <p:txBody>
          <a:bodyPr>
            <a:normAutofit/>
          </a:bodyPr>
          <a:lstStyle/>
          <a:p>
            <a:r>
              <a:rPr lang="en-US" sz="4000" b="1" dirty="0">
                <a:solidFill>
                  <a:srgbClr val="0070C0"/>
                </a:solidFill>
              </a:rPr>
              <a:t>We </a:t>
            </a:r>
            <a:r>
              <a:rPr lang="en-US" sz="4000" b="1" dirty="0" smtClean="0">
                <a:solidFill>
                  <a:srgbClr val="0070C0"/>
                </a:solidFill>
              </a:rPr>
              <a:t>seek to </a:t>
            </a:r>
            <a:r>
              <a:rPr lang="en-US" sz="4000" b="1" dirty="0" smtClean="0">
                <a:solidFill>
                  <a:srgbClr val="FF0000"/>
                </a:solidFill>
              </a:rPr>
              <a:t>become</a:t>
            </a:r>
            <a:r>
              <a:rPr lang="en-US" sz="4000" b="1" dirty="0" smtClean="0">
                <a:solidFill>
                  <a:srgbClr val="0070C0"/>
                </a:solidFill>
              </a:rPr>
              <a:t> and then </a:t>
            </a:r>
            <a:r>
              <a:rPr lang="en-US" sz="4000" b="1" dirty="0" smtClean="0">
                <a:solidFill>
                  <a:srgbClr val="FF0000"/>
                </a:solidFill>
              </a:rPr>
              <a:t>make</a:t>
            </a:r>
            <a:r>
              <a:rPr lang="en-US" sz="4000" b="1" dirty="0" smtClean="0">
                <a:solidFill>
                  <a:srgbClr val="0070C0"/>
                </a:solidFill>
              </a:rPr>
              <a:t> disciples (believing learners) by:</a:t>
            </a:r>
          </a:p>
          <a:p>
            <a:r>
              <a:rPr lang="en-US" sz="4000" b="1" dirty="0" smtClean="0">
                <a:solidFill>
                  <a:srgbClr val="0070C0"/>
                </a:solidFill>
              </a:rPr>
              <a:t>Knowing  </a:t>
            </a:r>
            <a:r>
              <a:rPr lang="en-US" sz="4000" b="1" dirty="0">
                <a:solidFill>
                  <a:srgbClr val="0070C0"/>
                </a:solidFill>
              </a:rPr>
              <a:t>what we </a:t>
            </a:r>
            <a:r>
              <a:rPr lang="en-US" sz="4000" b="1" dirty="0" smtClean="0">
                <a:solidFill>
                  <a:srgbClr val="0070C0"/>
                </a:solidFill>
              </a:rPr>
              <a:t>believe. </a:t>
            </a:r>
          </a:p>
          <a:p>
            <a:r>
              <a:rPr lang="en-US" sz="4000" b="1" dirty="0">
                <a:solidFill>
                  <a:srgbClr val="0070C0"/>
                </a:solidFill>
              </a:rPr>
              <a:t>W</a:t>
            </a:r>
            <a:r>
              <a:rPr lang="en-US" sz="4000" b="1" dirty="0" smtClean="0">
                <a:solidFill>
                  <a:srgbClr val="0070C0"/>
                </a:solidFill>
              </a:rPr>
              <a:t>hy </a:t>
            </a:r>
            <a:r>
              <a:rPr lang="en-US" sz="4000" b="1" dirty="0">
                <a:solidFill>
                  <a:srgbClr val="0070C0"/>
                </a:solidFill>
              </a:rPr>
              <a:t>we believe </a:t>
            </a:r>
            <a:r>
              <a:rPr lang="en-US" sz="4000" b="1" dirty="0" smtClean="0">
                <a:solidFill>
                  <a:srgbClr val="0070C0"/>
                </a:solidFill>
              </a:rPr>
              <a:t>it. </a:t>
            </a:r>
          </a:p>
          <a:p>
            <a:r>
              <a:rPr lang="en-US" sz="4000" b="1" dirty="0">
                <a:solidFill>
                  <a:srgbClr val="0070C0"/>
                </a:solidFill>
              </a:rPr>
              <a:t>B</a:t>
            </a:r>
            <a:r>
              <a:rPr lang="en-US" sz="4000" b="1" dirty="0" smtClean="0">
                <a:solidFill>
                  <a:srgbClr val="0070C0"/>
                </a:solidFill>
              </a:rPr>
              <a:t>eing </a:t>
            </a:r>
            <a:r>
              <a:rPr lang="en-US" sz="4000" b="1" dirty="0">
                <a:solidFill>
                  <a:srgbClr val="0070C0"/>
                </a:solidFill>
              </a:rPr>
              <a:t>able to communicate what we believe and why in an effective, winsome manner to fulfill the commands for all Christians in Matthew 28:18-20 and 1 Peter 3:15-16.</a:t>
            </a:r>
          </a:p>
          <a:p>
            <a:endParaRPr lang="en-US" sz="4000" b="1" dirty="0" smtClean="0">
              <a:solidFill>
                <a:srgbClr val="0070C0"/>
              </a:solidFill>
            </a:endParaRPr>
          </a:p>
          <a:p>
            <a:endParaRPr lang="en-US" sz="4000" b="1" dirty="0">
              <a:solidFill>
                <a:srgbClr val="0070C0"/>
              </a:solidFill>
            </a:endParaRPr>
          </a:p>
          <a:p>
            <a:endParaRPr lang="en-US" sz="4000" b="1" dirty="0" smtClean="0">
              <a:solidFill>
                <a:srgbClr val="0070C0"/>
              </a:solidFill>
            </a:endParaRPr>
          </a:p>
          <a:p>
            <a:endParaRPr lang="en-US" sz="4000" b="1" dirty="0">
              <a:solidFill>
                <a:srgbClr val="0070C0"/>
              </a:solidFill>
            </a:endParaRPr>
          </a:p>
          <a:p>
            <a:pPr marL="0" indent="0">
              <a:buNone/>
            </a:pPr>
            <a:endParaRPr lang="en-US" b="1" dirty="0"/>
          </a:p>
          <a:p>
            <a:pPr marL="0" indent="0">
              <a:buNone/>
            </a:pPr>
            <a:endParaRPr lang="en-US" dirty="0"/>
          </a:p>
          <a:p>
            <a:pPr marL="0" indent="0">
              <a:buNone/>
            </a:pPr>
            <a:endParaRPr lang="en-US" dirty="0" smtClean="0"/>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28660141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3120"/>
            <a:ext cx="10515600" cy="803918"/>
          </a:xfrm>
          <a:solidFill>
            <a:srgbClr val="FFFFCC"/>
          </a:solidFill>
        </p:spPr>
        <p:txBody>
          <a:bodyPr>
            <a:normAutofit/>
          </a:bodyPr>
          <a:lstStyle/>
          <a:p>
            <a:r>
              <a:rPr lang="en-US" b="1" dirty="0" smtClean="0"/>
              <a:t>History of the Bible </a:t>
            </a:r>
            <a:r>
              <a:rPr lang="en-US" sz="3200" b="1" dirty="0" smtClean="0"/>
              <a:t>(post reformation A.D. 1517)</a:t>
            </a:r>
            <a:endParaRPr lang="en-US" sz="3200" b="1" dirty="0"/>
          </a:p>
        </p:txBody>
      </p:sp>
      <p:sp>
        <p:nvSpPr>
          <p:cNvPr id="3" name="Content Placeholder 2"/>
          <p:cNvSpPr>
            <a:spLocks noGrp="1"/>
          </p:cNvSpPr>
          <p:nvPr>
            <p:ph idx="1"/>
          </p:nvPr>
        </p:nvSpPr>
        <p:spPr>
          <a:xfrm>
            <a:off x="837235" y="1113781"/>
            <a:ext cx="10515600" cy="5587961"/>
          </a:xfrm>
          <a:solidFill>
            <a:srgbClr val="FFFFCC"/>
          </a:solidFill>
        </p:spPr>
        <p:txBody>
          <a:bodyPr>
            <a:normAutofit fontScale="92500" lnSpcReduction="20000"/>
          </a:bodyPr>
          <a:lstStyle/>
          <a:p>
            <a:pPr marL="0" indent="0">
              <a:buNone/>
            </a:pPr>
            <a:r>
              <a:rPr lang="en-US" sz="3000" b="1" dirty="0" smtClean="0">
                <a:solidFill>
                  <a:srgbClr val="FF0000"/>
                </a:solidFill>
              </a:rPr>
              <a:t>1516 </a:t>
            </a:r>
            <a:r>
              <a:rPr lang="en-US" sz="3000" b="1" dirty="0">
                <a:solidFill>
                  <a:srgbClr val="FF0000"/>
                </a:solidFill>
              </a:rPr>
              <a:t>Erasmus compilation of Greek NT</a:t>
            </a:r>
          </a:p>
          <a:p>
            <a:pPr marL="0" indent="0">
              <a:buNone/>
            </a:pPr>
            <a:r>
              <a:rPr lang="en-US" sz="3000" b="1" dirty="0" smtClean="0"/>
              <a:t>1522 Luther’s German NT</a:t>
            </a:r>
          </a:p>
          <a:p>
            <a:pPr marL="0" indent="0">
              <a:buNone/>
            </a:pPr>
            <a:r>
              <a:rPr lang="en-US" sz="3000" b="1" dirty="0" smtClean="0"/>
              <a:t>1526 Tyndale NT</a:t>
            </a:r>
          </a:p>
          <a:p>
            <a:pPr marL="0" indent="0">
              <a:buNone/>
            </a:pPr>
            <a:r>
              <a:rPr lang="en-US" sz="3000" b="1" dirty="0" smtClean="0"/>
              <a:t>1534 Luther’s Complete German OT and NT</a:t>
            </a:r>
          </a:p>
          <a:p>
            <a:pPr marL="0" indent="0">
              <a:buNone/>
            </a:pPr>
            <a:r>
              <a:rPr lang="en-US" sz="3000" b="1" dirty="0" smtClean="0"/>
              <a:t>1560 Geneva Bible</a:t>
            </a:r>
          </a:p>
          <a:p>
            <a:pPr marL="0" indent="0">
              <a:buNone/>
            </a:pPr>
            <a:r>
              <a:rPr lang="en-US" sz="3000" b="1" dirty="0" smtClean="0"/>
              <a:t>1611 King James Bible</a:t>
            </a:r>
          </a:p>
          <a:p>
            <a:pPr marL="0" indent="0">
              <a:buNone/>
            </a:pPr>
            <a:r>
              <a:rPr lang="en-US" sz="3000" b="1" dirty="0" smtClean="0"/>
              <a:t>1881/1885 English Revised Version</a:t>
            </a:r>
          </a:p>
          <a:p>
            <a:pPr marL="0" indent="0">
              <a:buNone/>
            </a:pPr>
            <a:r>
              <a:rPr lang="en-US" sz="3000" b="1" dirty="0" smtClean="0"/>
              <a:t>1901 American Standard Version</a:t>
            </a:r>
          </a:p>
          <a:p>
            <a:pPr marL="0" indent="0">
              <a:buNone/>
            </a:pPr>
            <a:r>
              <a:rPr lang="en-US" sz="3000" b="1" dirty="0" smtClean="0"/>
              <a:t>1952 Revised Standard Version</a:t>
            </a:r>
          </a:p>
          <a:p>
            <a:pPr marL="0" indent="0">
              <a:buNone/>
            </a:pPr>
            <a:r>
              <a:rPr lang="en-US" sz="3000" b="1" dirty="0" smtClean="0"/>
              <a:t>1971 New American Standard Version</a:t>
            </a:r>
          </a:p>
          <a:p>
            <a:pPr marL="0" indent="0">
              <a:buNone/>
            </a:pPr>
            <a:r>
              <a:rPr lang="en-US" sz="3000" b="1" dirty="0" smtClean="0"/>
              <a:t>1973 New International Version</a:t>
            </a:r>
          </a:p>
          <a:p>
            <a:pPr marL="0" indent="0">
              <a:buNone/>
            </a:pPr>
            <a:r>
              <a:rPr lang="en-US" sz="3000" b="1" dirty="0" smtClean="0"/>
              <a:t>1979/1982 New King James Version</a:t>
            </a:r>
          </a:p>
          <a:p>
            <a:pPr marL="0" indent="0">
              <a:buNone/>
            </a:pPr>
            <a:r>
              <a:rPr lang="en-US" sz="3000" b="1" dirty="0" smtClean="0"/>
              <a:t>2001 English Standard Version</a:t>
            </a:r>
          </a:p>
          <a:p>
            <a:pPr marL="0" indent="0">
              <a:buNone/>
            </a:pPr>
            <a:endParaRPr lang="en-US" dirty="0"/>
          </a:p>
        </p:txBody>
      </p:sp>
    </p:spTree>
    <p:extLst>
      <p:ext uri="{BB962C8B-B14F-4D97-AF65-F5344CB8AC3E}">
        <p14:creationId xmlns:p14="http://schemas.microsoft.com/office/powerpoint/2010/main" val="26779377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7991"/>
            <a:ext cx="10515600" cy="1018832"/>
          </a:xfrm>
          <a:solidFill>
            <a:srgbClr val="FFFFCC"/>
          </a:solidFill>
        </p:spPr>
        <p:txBody>
          <a:bodyPr>
            <a:normAutofit fontScale="90000"/>
          </a:bodyPr>
          <a:lstStyle/>
          <a:p>
            <a:r>
              <a:rPr lang="en-US" b="1" dirty="0" smtClean="0"/>
              <a:t/>
            </a:r>
            <a:br>
              <a:rPr lang="en-US" b="1" dirty="0" smtClean="0"/>
            </a:br>
            <a:r>
              <a:rPr lang="en-US" b="1" dirty="0" smtClean="0"/>
              <a:t>Variants in Greek New Testament Manuscripts</a:t>
            </a:r>
            <a:br>
              <a:rPr lang="en-US" b="1" dirty="0" smtClean="0"/>
            </a:br>
            <a:endParaRPr lang="en-US" b="1" dirty="0"/>
          </a:p>
        </p:txBody>
      </p:sp>
      <p:sp>
        <p:nvSpPr>
          <p:cNvPr id="3" name="Content Placeholder 2"/>
          <p:cNvSpPr>
            <a:spLocks noGrp="1"/>
          </p:cNvSpPr>
          <p:nvPr>
            <p:ph idx="1"/>
          </p:nvPr>
        </p:nvSpPr>
        <p:spPr>
          <a:xfrm>
            <a:off x="838200" y="1254212"/>
            <a:ext cx="10515600" cy="5449330"/>
          </a:xfrm>
          <a:solidFill>
            <a:srgbClr val="FFFFCC"/>
          </a:solidFill>
        </p:spPr>
        <p:txBody>
          <a:bodyPr>
            <a:normAutofit fontScale="62500" lnSpcReduction="20000"/>
          </a:bodyPr>
          <a:lstStyle/>
          <a:p>
            <a:pPr marL="0" indent="0">
              <a:buNone/>
            </a:pPr>
            <a:r>
              <a:rPr lang="en-US" sz="4500" b="1" dirty="0" smtClean="0"/>
              <a:t>The Greek NT contains about 138,000 words. Of the 5700 Greek NT manuscripts there are about 400,000 textual variants divided into 5 categories.</a:t>
            </a:r>
          </a:p>
          <a:p>
            <a:pPr marL="514350" indent="-514350">
              <a:buFont typeface="+mj-lt"/>
              <a:buAutoNum type="arabicPeriod"/>
            </a:pPr>
            <a:r>
              <a:rPr lang="en-US" sz="4500" b="1" dirty="0" smtClean="0">
                <a:solidFill>
                  <a:srgbClr val="0070C0"/>
                </a:solidFill>
              </a:rPr>
              <a:t>Spelling or nonsense errors make up the largest group and do not affect meaning.</a:t>
            </a:r>
          </a:p>
          <a:p>
            <a:pPr marL="514350" indent="-514350">
              <a:buFont typeface="+mj-lt"/>
              <a:buAutoNum type="arabicPeriod"/>
            </a:pPr>
            <a:r>
              <a:rPr lang="en-US" sz="4500" b="1" dirty="0" smtClean="0">
                <a:solidFill>
                  <a:srgbClr val="0070C0"/>
                </a:solidFill>
              </a:rPr>
              <a:t>The second largest group involve minor changes and synonyms that do not affect meaning.</a:t>
            </a:r>
          </a:p>
          <a:p>
            <a:pPr marL="514350" indent="-514350">
              <a:buFont typeface="+mj-lt"/>
              <a:buAutoNum type="arabicPeriod"/>
            </a:pPr>
            <a:r>
              <a:rPr lang="en-US" sz="4500" b="1" dirty="0" smtClean="0">
                <a:solidFill>
                  <a:srgbClr val="0070C0"/>
                </a:solidFill>
              </a:rPr>
              <a:t>The third largest group are variants that have some possibility of reflecting the original text: </a:t>
            </a:r>
            <a:r>
              <a:rPr lang="en-US" sz="4500" b="1" i="1" dirty="0" smtClean="0"/>
              <a:t>The gospel of God versus the gospel of Christ</a:t>
            </a:r>
            <a:r>
              <a:rPr lang="en-US" sz="4500" dirty="0" smtClean="0"/>
              <a:t> 1 Thessalonians 2:9</a:t>
            </a:r>
          </a:p>
          <a:p>
            <a:pPr marL="514350" indent="-514350">
              <a:buFont typeface="+mj-lt"/>
              <a:buAutoNum type="arabicPeriod"/>
            </a:pPr>
            <a:r>
              <a:rPr lang="en-US" sz="4500" b="1" dirty="0" smtClean="0">
                <a:solidFill>
                  <a:srgbClr val="0070C0"/>
                </a:solidFill>
              </a:rPr>
              <a:t>Less than 1% of the variants changes the meaning to some degree: </a:t>
            </a:r>
            <a:r>
              <a:rPr lang="en-US" sz="4500" b="1" i="1" dirty="0" smtClean="0"/>
              <a:t>we have peace versus let us have peace</a:t>
            </a:r>
            <a:r>
              <a:rPr lang="en-US" sz="4500" dirty="0" smtClean="0"/>
              <a:t> Romans 5:1</a:t>
            </a:r>
          </a:p>
          <a:p>
            <a:pPr marL="514350" indent="-514350">
              <a:buFont typeface="+mj-lt"/>
              <a:buAutoNum type="arabicPeriod"/>
            </a:pPr>
            <a:r>
              <a:rPr lang="en-US" sz="4500" b="1" dirty="0" smtClean="0">
                <a:solidFill>
                  <a:srgbClr val="0070C0"/>
                </a:solidFill>
              </a:rPr>
              <a:t>The earliest and best manuscripts lack Mark 16:9-20 and John 7:53-8:11.</a:t>
            </a:r>
          </a:p>
          <a:p>
            <a:pPr marL="0" indent="0">
              <a:buNone/>
            </a:pPr>
            <a:r>
              <a:rPr lang="en-US" b="1" u="sng" dirty="0" smtClean="0">
                <a:solidFill>
                  <a:srgbClr val="0070C0"/>
                </a:solidFill>
              </a:rPr>
              <a:t> </a:t>
            </a:r>
          </a:p>
        </p:txBody>
      </p:sp>
    </p:spTree>
    <p:extLst>
      <p:ext uri="{BB962C8B-B14F-4D97-AF65-F5344CB8AC3E}">
        <p14:creationId xmlns:p14="http://schemas.microsoft.com/office/powerpoint/2010/main" val="30765603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2756"/>
            <a:ext cx="10515600" cy="738535"/>
          </a:xfrm>
          <a:solidFill>
            <a:srgbClr val="FFFFCC"/>
          </a:solidFill>
        </p:spPr>
        <p:txBody>
          <a:bodyPr>
            <a:normAutofit fontScale="90000"/>
          </a:bodyPr>
          <a:lstStyle/>
          <a:p>
            <a:r>
              <a:rPr lang="en-US" b="1" dirty="0" smtClean="0"/>
              <a:t/>
            </a:r>
            <a:br>
              <a:rPr lang="en-US" b="1" dirty="0" smtClean="0"/>
            </a:br>
            <a:r>
              <a:rPr lang="en-US" b="1" dirty="0" smtClean="0"/>
              <a:t>Variants in Greek New Testament Manuscripts</a:t>
            </a:r>
            <a:br>
              <a:rPr lang="en-US" b="1" dirty="0" smtClean="0"/>
            </a:br>
            <a:endParaRPr lang="en-US" b="1" dirty="0"/>
          </a:p>
        </p:txBody>
      </p:sp>
      <p:sp>
        <p:nvSpPr>
          <p:cNvPr id="3" name="Content Placeholder 2"/>
          <p:cNvSpPr>
            <a:spLocks noGrp="1"/>
          </p:cNvSpPr>
          <p:nvPr>
            <p:ph idx="1"/>
          </p:nvPr>
        </p:nvSpPr>
        <p:spPr>
          <a:xfrm>
            <a:off x="838200" y="897038"/>
            <a:ext cx="10515600" cy="5806504"/>
          </a:xfrm>
          <a:solidFill>
            <a:srgbClr val="FFFFCC"/>
          </a:solidFill>
        </p:spPr>
        <p:txBody>
          <a:bodyPr>
            <a:normAutofit lnSpcReduction="10000"/>
          </a:bodyPr>
          <a:lstStyle/>
          <a:p>
            <a:pPr marL="0" indent="0">
              <a:buNone/>
            </a:pPr>
            <a:r>
              <a:rPr lang="en-US" b="1" dirty="0" smtClean="0"/>
              <a:t>Three Greek Texts have been primarily used by Protestants.</a:t>
            </a:r>
          </a:p>
          <a:p>
            <a:pPr marL="514350" indent="-514350">
              <a:buFont typeface="+mj-lt"/>
              <a:buAutoNum type="arabicPeriod"/>
            </a:pPr>
            <a:r>
              <a:rPr lang="en-US" b="1" i="1" u="sng" dirty="0" err="1" smtClean="0">
                <a:solidFill>
                  <a:srgbClr val="0070C0"/>
                </a:solidFill>
              </a:rPr>
              <a:t>Textus</a:t>
            </a:r>
            <a:r>
              <a:rPr lang="en-US" b="1" i="1" u="sng" dirty="0" smtClean="0">
                <a:solidFill>
                  <a:srgbClr val="0070C0"/>
                </a:solidFill>
              </a:rPr>
              <a:t> </a:t>
            </a:r>
            <a:r>
              <a:rPr lang="en-US" b="1" i="1" u="sng" dirty="0" err="1" smtClean="0">
                <a:solidFill>
                  <a:srgbClr val="0070C0"/>
                </a:solidFill>
              </a:rPr>
              <a:t>Receptus</a:t>
            </a:r>
            <a:r>
              <a:rPr lang="en-US" b="1" u="sng" dirty="0" smtClean="0">
                <a:solidFill>
                  <a:srgbClr val="0070C0"/>
                </a:solidFill>
              </a:rPr>
              <a:t> </a:t>
            </a:r>
            <a:r>
              <a:rPr lang="en-US" b="1" dirty="0" smtClean="0">
                <a:solidFill>
                  <a:srgbClr val="0070C0"/>
                </a:solidFill>
              </a:rPr>
              <a:t>(Latin for the received text)</a:t>
            </a:r>
          </a:p>
          <a:p>
            <a:pPr marL="971550" lvl="1" indent="-514350">
              <a:buFont typeface="+mj-lt"/>
              <a:buAutoNum type="alphaLcParenR"/>
            </a:pPr>
            <a:r>
              <a:rPr lang="en-US" sz="2800" b="1" dirty="0" smtClean="0">
                <a:solidFill>
                  <a:srgbClr val="0070C0"/>
                </a:solidFill>
              </a:rPr>
              <a:t>First collated by </a:t>
            </a:r>
            <a:r>
              <a:rPr lang="en-US" sz="2800" b="1" dirty="0" smtClean="0">
                <a:solidFill>
                  <a:srgbClr val="0070C0"/>
                </a:solidFill>
              </a:rPr>
              <a:t>Erasmus</a:t>
            </a:r>
            <a:endParaRPr lang="en-US" sz="2800" b="1" dirty="0" smtClean="0">
              <a:solidFill>
                <a:srgbClr val="0070C0"/>
              </a:solidFill>
            </a:endParaRPr>
          </a:p>
          <a:p>
            <a:pPr marL="971550" lvl="1" indent="-514350">
              <a:buFont typeface="+mj-lt"/>
              <a:buAutoNum type="alphaLcParenR"/>
            </a:pPr>
            <a:r>
              <a:rPr lang="en-US" sz="2800" b="1" dirty="0" smtClean="0">
                <a:solidFill>
                  <a:srgbClr val="0070C0"/>
                </a:solidFill>
              </a:rPr>
              <a:t>Basis for Tyndale, Geneva Bible, and King James</a:t>
            </a:r>
          </a:p>
          <a:p>
            <a:pPr marL="514350" indent="-514350">
              <a:buFont typeface="+mj-lt"/>
              <a:buAutoNum type="arabicPeriod"/>
            </a:pPr>
            <a:r>
              <a:rPr lang="en-US" b="1" dirty="0" smtClean="0">
                <a:solidFill>
                  <a:srgbClr val="0070C0"/>
                </a:solidFill>
              </a:rPr>
              <a:t> </a:t>
            </a:r>
            <a:r>
              <a:rPr lang="en-US" b="1" i="1" u="sng" dirty="0" smtClean="0">
                <a:solidFill>
                  <a:srgbClr val="0070C0"/>
                </a:solidFill>
              </a:rPr>
              <a:t>Majority Text</a:t>
            </a:r>
            <a:r>
              <a:rPr lang="en-US" b="1" i="1" dirty="0" smtClean="0">
                <a:solidFill>
                  <a:srgbClr val="0070C0"/>
                </a:solidFill>
              </a:rPr>
              <a:t> </a:t>
            </a:r>
            <a:r>
              <a:rPr lang="en-US" b="1" dirty="0" smtClean="0">
                <a:solidFill>
                  <a:srgbClr val="0070C0"/>
                </a:solidFill>
              </a:rPr>
              <a:t>based</a:t>
            </a:r>
            <a:r>
              <a:rPr lang="en-US" b="1" i="1" dirty="0" smtClean="0">
                <a:solidFill>
                  <a:srgbClr val="0070C0"/>
                </a:solidFill>
              </a:rPr>
              <a:t> </a:t>
            </a:r>
            <a:r>
              <a:rPr lang="en-US" b="1" dirty="0" smtClean="0">
                <a:solidFill>
                  <a:srgbClr val="0070C0"/>
                </a:solidFill>
              </a:rPr>
              <a:t>on majority of all available copies of the Greek NT</a:t>
            </a:r>
          </a:p>
          <a:p>
            <a:pPr marL="514350" indent="-514350">
              <a:buFont typeface="+mj-lt"/>
              <a:buAutoNum type="arabicPeriod"/>
            </a:pPr>
            <a:r>
              <a:rPr lang="en-US" b="1" i="1" u="sng" dirty="0" smtClean="0">
                <a:solidFill>
                  <a:srgbClr val="0070C0"/>
                </a:solidFill>
              </a:rPr>
              <a:t>Critical Text </a:t>
            </a:r>
            <a:r>
              <a:rPr lang="en-US" b="1" dirty="0" smtClean="0">
                <a:solidFill>
                  <a:srgbClr val="0070C0"/>
                </a:solidFill>
              </a:rPr>
              <a:t> </a:t>
            </a:r>
          </a:p>
          <a:p>
            <a:pPr marL="971550" lvl="1" indent="-514350">
              <a:buFont typeface="+mj-lt"/>
              <a:buAutoNum type="alphaLcParenR"/>
            </a:pPr>
            <a:r>
              <a:rPr lang="en-US" sz="2800" b="1" dirty="0" smtClean="0">
                <a:solidFill>
                  <a:srgbClr val="0070C0"/>
                </a:solidFill>
              </a:rPr>
              <a:t>First release in 1881 using the oldest available manuscripts</a:t>
            </a:r>
          </a:p>
          <a:p>
            <a:pPr marL="971550" lvl="1" indent="-514350">
              <a:buFont typeface="+mj-lt"/>
              <a:buAutoNum type="alphaLcParenR"/>
            </a:pPr>
            <a:r>
              <a:rPr lang="en-US" sz="2800" b="1" dirty="0">
                <a:solidFill>
                  <a:srgbClr val="0070C0"/>
                </a:solidFill>
              </a:rPr>
              <a:t>b</a:t>
            </a:r>
            <a:r>
              <a:rPr lang="en-US" sz="2800" b="1" dirty="0" smtClean="0">
                <a:solidFill>
                  <a:srgbClr val="0070C0"/>
                </a:solidFill>
              </a:rPr>
              <a:t>ased on less than 20% of available documents</a:t>
            </a:r>
          </a:p>
          <a:p>
            <a:pPr marL="971550" lvl="1" indent="-514350">
              <a:buFont typeface="+mj-lt"/>
              <a:buAutoNum type="alphaLcParenR"/>
            </a:pPr>
            <a:r>
              <a:rPr lang="en-US" sz="2800" b="1" dirty="0" smtClean="0">
                <a:solidFill>
                  <a:srgbClr val="0070C0"/>
                </a:solidFill>
              </a:rPr>
              <a:t>Basis for: Revised Standard Version and New Revised Standard Version</a:t>
            </a:r>
          </a:p>
          <a:p>
            <a:pPr marL="971550" lvl="1" indent="-514350">
              <a:buFont typeface="+mj-lt"/>
              <a:buAutoNum type="alphaLcParenR"/>
            </a:pPr>
            <a:r>
              <a:rPr lang="en-US" sz="2800" b="1" dirty="0" smtClean="0">
                <a:solidFill>
                  <a:srgbClr val="0070C0"/>
                </a:solidFill>
              </a:rPr>
              <a:t>American Standard Version and New American Standard Version</a:t>
            </a:r>
          </a:p>
          <a:p>
            <a:pPr marL="971550" lvl="1" indent="-514350">
              <a:buFont typeface="+mj-lt"/>
              <a:buAutoNum type="alphaLcParenR"/>
            </a:pPr>
            <a:r>
              <a:rPr lang="en-US" sz="2800" b="1" dirty="0" smtClean="0">
                <a:solidFill>
                  <a:srgbClr val="0070C0"/>
                </a:solidFill>
              </a:rPr>
              <a:t>NIV and ESV</a:t>
            </a:r>
          </a:p>
          <a:p>
            <a:pPr marL="971550" lvl="1" indent="-514350">
              <a:buFont typeface="+mj-lt"/>
              <a:buAutoNum type="alphaLcParenR"/>
            </a:pPr>
            <a:endParaRPr lang="en-US" b="1" dirty="0" smtClean="0">
              <a:solidFill>
                <a:srgbClr val="0070C0"/>
              </a:solidFill>
            </a:endParaRPr>
          </a:p>
        </p:txBody>
      </p:sp>
    </p:spTree>
    <p:extLst>
      <p:ext uri="{BB962C8B-B14F-4D97-AF65-F5344CB8AC3E}">
        <p14:creationId xmlns:p14="http://schemas.microsoft.com/office/powerpoint/2010/main" val="22828245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267"/>
            <a:ext cx="10515600" cy="709599"/>
          </a:xfrm>
          <a:solidFill>
            <a:srgbClr val="FFFFCC"/>
          </a:solidFill>
        </p:spPr>
        <p:txBody>
          <a:bodyPr>
            <a:normAutofit fontScale="90000"/>
          </a:bodyPr>
          <a:lstStyle/>
          <a:p>
            <a:r>
              <a:rPr lang="en-US" b="1" dirty="0" smtClean="0"/>
              <a:t/>
            </a:r>
            <a:br>
              <a:rPr lang="en-US" b="1" dirty="0" smtClean="0"/>
            </a:br>
            <a:r>
              <a:rPr lang="en-US" b="1" dirty="0" smtClean="0"/>
              <a:t>Variants in Greek New Testament Manuscripts</a:t>
            </a:r>
            <a:br>
              <a:rPr lang="en-US" b="1" dirty="0" smtClean="0"/>
            </a:br>
            <a:endParaRPr lang="en-US" b="1" dirty="0"/>
          </a:p>
        </p:txBody>
      </p:sp>
      <p:sp>
        <p:nvSpPr>
          <p:cNvPr id="3" name="Content Placeholder 2"/>
          <p:cNvSpPr>
            <a:spLocks noGrp="1"/>
          </p:cNvSpPr>
          <p:nvPr>
            <p:ph idx="1"/>
          </p:nvPr>
        </p:nvSpPr>
        <p:spPr>
          <a:xfrm>
            <a:off x="838200" y="924332"/>
            <a:ext cx="10515600" cy="5771621"/>
          </a:xfrm>
          <a:solidFill>
            <a:srgbClr val="FFFFCC"/>
          </a:solidFill>
        </p:spPr>
        <p:txBody>
          <a:bodyPr>
            <a:normAutofit fontScale="92500" lnSpcReduction="10000"/>
          </a:bodyPr>
          <a:lstStyle/>
          <a:p>
            <a:pPr marL="0" indent="0">
              <a:buNone/>
            </a:pPr>
            <a:r>
              <a:rPr lang="en-US" b="1" dirty="0" smtClean="0"/>
              <a:t>NT Scholars recognize about 60 cases where the </a:t>
            </a:r>
            <a:r>
              <a:rPr lang="en-US" b="1" i="1" u="sng" dirty="0" err="1" smtClean="0"/>
              <a:t>Textus</a:t>
            </a:r>
            <a:r>
              <a:rPr lang="en-US" b="1" i="1" u="sng" dirty="0" smtClean="0"/>
              <a:t> </a:t>
            </a:r>
            <a:r>
              <a:rPr lang="en-US" b="1" i="1" u="sng" dirty="0" err="1" smtClean="0"/>
              <a:t>Receptus</a:t>
            </a:r>
            <a:r>
              <a:rPr lang="en-US" b="1" dirty="0" smtClean="0"/>
              <a:t> and the </a:t>
            </a:r>
            <a:r>
              <a:rPr lang="en-US" b="1" i="1" u="sng" dirty="0" smtClean="0"/>
              <a:t>Majority Text</a:t>
            </a:r>
            <a:r>
              <a:rPr lang="en-US" b="1" dirty="0" smtClean="0"/>
              <a:t> agree but are “significantly” different from the </a:t>
            </a:r>
            <a:r>
              <a:rPr lang="en-US" b="1" i="1" u="sng" dirty="0" smtClean="0"/>
              <a:t>Critical Text.</a:t>
            </a:r>
          </a:p>
          <a:p>
            <a:pPr marL="514350" indent="-514350">
              <a:buFont typeface="+mj-lt"/>
              <a:buAutoNum type="alphaLcParenR"/>
            </a:pPr>
            <a:r>
              <a:rPr lang="en-US" b="1" dirty="0" smtClean="0"/>
              <a:t>30 occur in Gospels, 7 in Acts, 5 in Romans, 3 in 1 Corinthians and 1 John. The remaining 12 are spread over 10 Books.</a:t>
            </a:r>
          </a:p>
          <a:p>
            <a:pPr marL="514350" indent="-514350">
              <a:buFont typeface="+mj-lt"/>
              <a:buAutoNum type="alphaLcParenR"/>
            </a:pPr>
            <a:r>
              <a:rPr lang="en-US" b="1" dirty="0" smtClean="0"/>
              <a:t>Generally the </a:t>
            </a:r>
            <a:r>
              <a:rPr lang="en-US" b="1" i="1" u="sng" dirty="0" err="1" smtClean="0"/>
              <a:t>Textus</a:t>
            </a:r>
            <a:r>
              <a:rPr lang="en-US" b="1" i="1" u="sng" dirty="0" smtClean="0"/>
              <a:t> </a:t>
            </a:r>
            <a:r>
              <a:rPr lang="en-US" b="1" i="1" u="sng" dirty="0" err="1" smtClean="0"/>
              <a:t>Receptus</a:t>
            </a:r>
            <a:r>
              <a:rPr lang="en-US" b="1" i="1" u="sng" dirty="0" smtClean="0"/>
              <a:t> </a:t>
            </a:r>
            <a:r>
              <a:rPr lang="en-US" b="1" dirty="0" smtClean="0"/>
              <a:t>and </a:t>
            </a:r>
            <a:r>
              <a:rPr lang="en-US" b="1" i="1" u="sng" dirty="0" smtClean="0"/>
              <a:t>Majority Text </a:t>
            </a:r>
            <a:r>
              <a:rPr lang="en-US" b="1" dirty="0" smtClean="0"/>
              <a:t>have added something not in the </a:t>
            </a:r>
            <a:r>
              <a:rPr lang="en-US" b="1" i="1" u="sng" dirty="0" smtClean="0"/>
              <a:t>Critical Text </a:t>
            </a:r>
            <a:r>
              <a:rPr lang="en-US" b="1" dirty="0" smtClean="0"/>
              <a:t>that is not necessarily untrue and sometimes occurs in another passage.</a:t>
            </a:r>
          </a:p>
          <a:p>
            <a:pPr marL="514350" indent="-514350">
              <a:buFont typeface="+mj-lt"/>
              <a:buAutoNum type="alphaLcParenR"/>
            </a:pPr>
            <a:r>
              <a:rPr lang="en-US" b="1" dirty="0" smtClean="0"/>
              <a:t>Example: Matthew 17:21 is omitted in the Critical Text. The literal translation is: </a:t>
            </a:r>
            <a:r>
              <a:rPr lang="en-US" b="1" dirty="0">
                <a:solidFill>
                  <a:srgbClr val="0070C0"/>
                </a:solidFill>
              </a:rPr>
              <a:t>However, this kind does not go out except by prayer and fasting</a:t>
            </a:r>
            <a:r>
              <a:rPr lang="en-US" b="1" dirty="0" smtClean="0">
                <a:solidFill>
                  <a:srgbClr val="0070C0"/>
                </a:solidFill>
              </a:rPr>
              <a:t>. </a:t>
            </a:r>
            <a:r>
              <a:rPr lang="en-US" b="1" dirty="0" smtClean="0"/>
              <a:t>Note: Mark 9:29 ESV says, “</a:t>
            </a:r>
            <a:r>
              <a:rPr lang="en-US" b="1" dirty="0" smtClean="0">
                <a:solidFill>
                  <a:srgbClr val="FF0000"/>
                </a:solidFill>
              </a:rPr>
              <a:t>this </a:t>
            </a:r>
            <a:r>
              <a:rPr lang="en-US" b="1" dirty="0">
                <a:solidFill>
                  <a:srgbClr val="FF0000"/>
                </a:solidFill>
              </a:rPr>
              <a:t>kind does not go out except by </a:t>
            </a:r>
            <a:r>
              <a:rPr lang="en-US" b="1" dirty="0" smtClean="0">
                <a:solidFill>
                  <a:srgbClr val="FF0000"/>
                </a:solidFill>
              </a:rPr>
              <a:t>prayer” </a:t>
            </a:r>
          </a:p>
          <a:p>
            <a:pPr marL="0" indent="0">
              <a:buNone/>
            </a:pPr>
            <a:r>
              <a:rPr lang="en-US" b="1" dirty="0" smtClean="0"/>
              <a:t>In the ESV </a:t>
            </a:r>
            <a:r>
              <a:rPr lang="en-US" b="1" dirty="0" smtClean="0">
                <a:solidFill>
                  <a:srgbClr val="FF0000"/>
                </a:solidFill>
              </a:rPr>
              <a:t>17:20</a:t>
            </a:r>
            <a:r>
              <a:rPr lang="en-US" b="1" dirty="0" smtClean="0">
                <a:solidFill>
                  <a:srgbClr val="0070C0"/>
                </a:solidFill>
              </a:rPr>
              <a:t> He </a:t>
            </a:r>
            <a:r>
              <a:rPr lang="en-US" b="1" dirty="0">
                <a:solidFill>
                  <a:srgbClr val="0070C0"/>
                </a:solidFill>
              </a:rPr>
              <a:t>said to them, </a:t>
            </a:r>
            <a:r>
              <a:rPr lang="en-US" b="1" dirty="0" smtClean="0">
                <a:solidFill>
                  <a:srgbClr val="0070C0"/>
                </a:solidFill>
              </a:rPr>
              <a:t>“</a:t>
            </a:r>
            <a:r>
              <a:rPr lang="en-US" b="1" dirty="0">
                <a:solidFill>
                  <a:srgbClr val="0070C0"/>
                </a:solidFill>
              </a:rPr>
              <a:t>Because of your little faith. For </a:t>
            </a:r>
            <a:r>
              <a:rPr lang="en-US" b="1" dirty="0" smtClean="0">
                <a:solidFill>
                  <a:srgbClr val="0070C0"/>
                </a:solidFill>
              </a:rPr>
              <a:t>truly</a:t>
            </a:r>
            <a:r>
              <a:rPr lang="en-US" b="1" dirty="0">
                <a:solidFill>
                  <a:srgbClr val="0070C0"/>
                </a:solidFill>
              </a:rPr>
              <a:t>, I say to you, i</a:t>
            </a:r>
            <a:r>
              <a:rPr lang="en-US" b="1" dirty="0" smtClean="0">
                <a:solidFill>
                  <a:srgbClr val="0070C0"/>
                </a:solidFill>
              </a:rPr>
              <a:t>f </a:t>
            </a:r>
            <a:r>
              <a:rPr lang="en-US" b="1" dirty="0">
                <a:solidFill>
                  <a:srgbClr val="0070C0"/>
                </a:solidFill>
              </a:rPr>
              <a:t>you have faith like a grain of mustard seed, </a:t>
            </a:r>
            <a:r>
              <a:rPr lang="en-US" b="1" dirty="0" smtClean="0">
                <a:solidFill>
                  <a:srgbClr val="0070C0"/>
                </a:solidFill>
              </a:rPr>
              <a:t>you </a:t>
            </a:r>
            <a:r>
              <a:rPr lang="en-US" b="1" dirty="0">
                <a:solidFill>
                  <a:srgbClr val="0070C0"/>
                </a:solidFill>
              </a:rPr>
              <a:t>will say to this mountain, ‘Move from here to there,’ and it will move, and </a:t>
            </a:r>
            <a:r>
              <a:rPr lang="en-US" b="1" dirty="0" smtClean="0">
                <a:solidFill>
                  <a:srgbClr val="0070C0"/>
                </a:solidFill>
              </a:rPr>
              <a:t>nothing </a:t>
            </a:r>
            <a:r>
              <a:rPr lang="en-US" b="1" dirty="0">
                <a:solidFill>
                  <a:srgbClr val="0070C0"/>
                </a:solidFill>
              </a:rPr>
              <a:t>will be impossible for you</a:t>
            </a:r>
            <a:r>
              <a:rPr lang="en-US" b="1" dirty="0" smtClean="0">
                <a:solidFill>
                  <a:srgbClr val="0070C0"/>
                </a:solidFill>
              </a:rPr>
              <a:t>.” </a:t>
            </a:r>
            <a:r>
              <a:rPr lang="en-US" b="1" dirty="0" smtClean="0">
                <a:solidFill>
                  <a:srgbClr val="FF0000"/>
                </a:solidFill>
              </a:rPr>
              <a:t>17:22</a:t>
            </a:r>
            <a:r>
              <a:rPr lang="en-US" dirty="0"/>
              <a:t> </a:t>
            </a:r>
            <a:r>
              <a:rPr lang="en-US" b="1" dirty="0" smtClean="0">
                <a:solidFill>
                  <a:srgbClr val="0070C0"/>
                </a:solidFill>
              </a:rPr>
              <a:t>As </a:t>
            </a:r>
            <a:r>
              <a:rPr lang="en-US" b="1" dirty="0">
                <a:solidFill>
                  <a:srgbClr val="0070C0"/>
                </a:solidFill>
              </a:rPr>
              <a:t>they were </a:t>
            </a:r>
            <a:r>
              <a:rPr lang="en-US" b="1" dirty="0" smtClean="0">
                <a:solidFill>
                  <a:srgbClr val="0070C0"/>
                </a:solidFill>
              </a:rPr>
              <a:t>gathering </a:t>
            </a:r>
            <a:r>
              <a:rPr lang="en-US" b="1" dirty="0">
                <a:solidFill>
                  <a:srgbClr val="0070C0"/>
                </a:solidFill>
              </a:rPr>
              <a:t>in Galilee, Jesus said to them, “The Son of Man is about to be delivered into the hands of men,</a:t>
            </a:r>
          </a:p>
          <a:p>
            <a:pPr marL="514350" indent="-514350">
              <a:buFont typeface="+mj-lt"/>
              <a:buAutoNum type="alphaLcParenR"/>
            </a:pPr>
            <a:endParaRPr lang="en-US" b="1" dirty="0" smtClean="0">
              <a:solidFill>
                <a:srgbClr val="0070C0"/>
              </a:solidFill>
            </a:endParaRPr>
          </a:p>
          <a:p>
            <a:pPr marL="971550" lvl="1" indent="-514350">
              <a:buFont typeface="+mj-lt"/>
              <a:buAutoNum type="alphaLcParenR"/>
            </a:pPr>
            <a:endParaRPr lang="en-US" b="1" dirty="0" smtClean="0">
              <a:solidFill>
                <a:srgbClr val="0070C0"/>
              </a:solidFill>
            </a:endParaRPr>
          </a:p>
        </p:txBody>
      </p:sp>
    </p:spTree>
    <p:extLst>
      <p:ext uri="{BB962C8B-B14F-4D97-AF65-F5344CB8AC3E}">
        <p14:creationId xmlns:p14="http://schemas.microsoft.com/office/powerpoint/2010/main" val="18280325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267"/>
            <a:ext cx="10515600" cy="709599"/>
          </a:xfrm>
          <a:solidFill>
            <a:srgbClr val="FFFFCC"/>
          </a:solidFill>
        </p:spPr>
        <p:txBody>
          <a:bodyPr>
            <a:normAutofit fontScale="90000"/>
          </a:bodyPr>
          <a:lstStyle/>
          <a:p>
            <a:r>
              <a:rPr lang="en-US" b="1" dirty="0" smtClean="0"/>
              <a:t/>
            </a:r>
            <a:br>
              <a:rPr lang="en-US" b="1" dirty="0" smtClean="0"/>
            </a:br>
            <a:r>
              <a:rPr lang="en-US" b="1" dirty="0" smtClean="0"/>
              <a:t>Variants in Greek New Testament Manuscripts</a:t>
            </a:r>
            <a:br>
              <a:rPr lang="en-US" b="1" dirty="0" smtClean="0"/>
            </a:br>
            <a:endParaRPr lang="en-US" b="1" dirty="0"/>
          </a:p>
        </p:txBody>
      </p:sp>
      <p:sp>
        <p:nvSpPr>
          <p:cNvPr id="3" name="Content Placeholder 2"/>
          <p:cNvSpPr>
            <a:spLocks noGrp="1"/>
          </p:cNvSpPr>
          <p:nvPr>
            <p:ph idx="1"/>
          </p:nvPr>
        </p:nvSpPr>
        <p:spPr>
          <a:xfrm>
            <a:off x="838200" y="924332"/>
            <a:ext cx="10515600" cy="5771621"/>
          </a:xfrm>
          <a:solidFill>
            <a:srgbClr val="FFFFCC"/>
          </a:solidFill>
        </p:spPr>
        <p:txBody>
          <a:bodyPr>
            <a:normAutofit/>
          </a:bodyPr>
          <a:lstStyle/>
          <a:p>
            <a:pPr marL="0" indent="0">
              <a:buNone/>
            </a:pPr>
            <a:r>
              <a:rPr lang="en-US" b="1" dirty="0" smtClean="0"/>
              <a:t>NT Scholars recognize about 22 cases where the </a:t>
            </a:r>
            <a:r>
              <a:rPr lang="en-US" b="1" i="1" u="sng" dirty="0"/>
              <a:t>Critical </a:t>
            </a:r>
            <a:r>
              <a:rPr lang="en-US" b="1" i="1" u="sng" dirty="0" smtClean="0"/>
              <a:t>Text </a:t>
            </a:r>
            <a:r>
              <a:rPr lang="en-US" b="1" dirty="0" smtClean="0"/>
              <a:t> and </a:t>
            </a:r>
            <a:r>
              <a:rPr lang="en-US" b="1" i="1" u="sng" dirty="0" smtClean="0"/>
              <a:t>Majority Text</a:t>
            </a:r>
            <a:r>
              <a:rPr lang="en-US" b="1" dirty="0" smtClean="0"/>
              <a:t> agree but are “significantly” different from the </a:t>
            </a:r>
            <a:r>
              <a:rPr lang="en-US" b="1" i="1" u="sng" dirty="0" err="1" smtClean="0"/>
              <a:t>Textus</a:t>
            </a:r>
            <a:r>
              <a:rPr lang="en-US" b="1" i="1" u="sng" dirty="0" smtClean="0"/>
              <a:t> </a:t>
            </a:r>
            <a:r>
              <a:rPr lang="en-US" b="1" i="1" u="sng" dirty="0" err="1"/>
              <a:t>Receptus</a:t>
            </a:r>
            <a:r>
              <a:rPr lang="en-US" b="1" dirty="0"/>
              <a:t> </a:t>
            </a:r>
            <a:r>
              <a:rPr lang="en-US" b="1" i="1" u="sng" dirty="0" smtClean="0"/>
              <a:t>.</a:t>
            </a:r>
          </a:p>
          <a:p>
            <a:pPr marL="514350" indent="-514350">
              <a:buFont typeface="+mj-lt"/>
              <a:buAutoNum type="alphaLcParenR"/>
            </a:pPr>
            <a:r>
              <a:rPr lang="en-US" b="1" dirty="0" smtClean="0"/>
              <a:t>11 occur In Revelation, 5 in Acts and the remaining 6 are spread over 5 Books</a:t>
            </a:r>
          </a:p>
          <a:p>
            <a:pPr marL="514350" indent="-514350">
              <a:buFont typeface="+mj-lt"/>
              <a:buAutoNum type="alphaLcParenR"/>
            </a:pPr>
            <a:r>
              <a:rPr lang="en-US" b="1" dirty="0" smtClean="0"/>
              <a:t>Example: The literal translation of </a:t>
            </a:r>
            <a:r>
              <a:rPr lang="en-US" b="1" dirty="0"/>
              <a:t>Matthew 27:35 </a:t>
            </a:r>
            <a:r>
              <a:rPr lang="en-US" b="1" dirty="0" smtClean="0"/>
              <a:t>is: </a:t>
            </a:r>
          </a:p>
          <a:p>
            <a:pPr marL="457200" lvl="1" indent="0">
              <a:buNone/>
            </a:pPr>
            <a:r>
              <a:rPr lang="en-US" sz="2800" b="1" dirty="0" smtClean="0"/>
              <a:t>TR</a:t>
            </a:r>
            <a:r>
              <a:rPr lang="en-US" sz="2800" dirty="0"/>
              <a:t>: </a:t>
            </a:r>
            <a:r>
              <a:rPr lang="en-US" sz="2800" b="1" dirty="0">
                <a:solidFill>
                  <a:srgbClr val="0070C0"/>
                </a:solidFill>
              </a:rPr>
              <a:t>Then they crucified Him, and divided His garments, casting lots, that it might be fulfilled which was spoken by the prophet: “They divided My garments among them, And for My clothing they cast lots</a:t>
            </a:r>
            <a:r>
              <a:rPr lang="en-US" sz="2800" b="1" dirty="0" smtClean="0">
                <a:solidFill>
                  <a:srgbClr val="0070C0"/>
                </a:solidFill>
              </a:rPr>
              <a:t>.” </a:t>
            </a:r>
            <a:r>
              <a:rPr lang="en-US" sz="2800" b="1" dirty="0" smtClean="0">
                <a:solidFill>
                  <a:srgbClr val="FF0000"/>
                </a:solidFill>
              </a:rPr>
              <a:t>KJV</a:t>
            </a:r>
            <a:endParaRPr lang="en-US" sz="2800" b="1" dirty="0" smtClean="0">
              <a:solidFill>
                <a:srgbClr val="0070C0"/>
              </a:solidFill>
            </a:endParaRPr>
          </a:p>
          <a:p>
            <a:pPr marL="457200" lvl="1" indent="0">
              <a:buNone/>
            </a:pPr>
            <a:r>
              <a:rPr lang="en-US" sz="2800" b="1" dirty="0"/>
              <a:t>MT/CT: </a:t>
            </a:r>
            <a:r>
              <a:rPr lang="en-US" sz="2800" b="1" dirty="0">
                <a:solidFill>
                  <a:srgbClr val="0070C0"/>
                </a:solidFill>
              </a:rPr>
              <a:t>Then they crucified Him, and divided His garments, casting lots</a:t>
            </a:r>
            <a:r>
              <a:rPr lang="en-US" sz="2800" b="1" dirty="0" smtClean="0">
                <a:solidFill>
                  <a:srgbClr val="0070C0"/>
                </a:solidFill>
              </a:rPr>
              <a:t>. </a:t>
            </a:r>
            <a:r>
              <a:rPr lang="en-US" sz="2800" b="1" dirty="0" smtClean="0">
                <a:solidFill>
                  <a:srgbClr val="FF0000"/>
                </a:solidFill>
              </a:rPr>
              <a:t>ESV</a:t>
            </a:r>
            <a:endParaRPr lang="en-US" sz="2800" b="1" dirty="0" smtClean="0">
              <a:solidFill>
                <a:srgbClr val="0070C0"/>
              </a:solidFill>
            </a:endParaRPr>
          </a:p>
          <a:p>
            <a:pPr marL="457200" lvl="1" indent="0">
              <a:buNone/>
            </a:pPr>
            <a:endParaRPr lang="en-US" b="1" dirty="0" smtClean="0">
              <a:solidFill>
                <a:srgbClr val="0070C0"/>
              </a:solidFill>
            </a:endParaRPr>
          </a:p>
          <a:p>
            <a:pPr marL="457200" lvl="1" indent="0">
              <a:buNone/>
            </a:pPr>
            <a:endParaRPr lang="en-US" b="1" dirty="0" smtClean="0">
              <a:solidFill>
                <a:srgbClr val="0070C0"/>
              </a:solidFill>
            </a:endParaRPr>
          </a:p>
        </p:txBody>
      </p:sp>
    </p:spTree>
    <p:extLst>
      <p:ext uri="{BB962C8B-B14F-4D97-AF65-F5344CB8AC3E}">
        <p14:creationId xmlns:p14="http://schemas.microsoft.com/office/powerpoint/2010/main" val="12652844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267"/>
            <a:ext cx="10515600" cy="709599"/>
          </a:xfrm>
          <a:solidFill>
            <a:srgbClr val="FFFFCC"/>
          </a:solidFill>
        </p:spPr>
        <p:txBody>
          <a:bodyPr>
            <a:normAutofit fontScale="90000"/>
          </a:bodyPr>
          <a:lstStyle/>
          <a:p>
            <a:r>
              <a:rPr lang="en-US" b="1" dirty="0" smtClean="0"/>
              <a:t/>
            </a:r>
            <a:br>
              <a:rPr lang="en-US" b="1" dirty="0" smtClean="0"/>
            </a:br>
            <a:r>
              <a:rPr lang="en-US" b="1" dirty="0" smtClean="0"/>
              <a:t>Variants in Greek New Testament Manuscripts</a:t>
            </a:r>
            <a:br>
              <a:rPr lang="en-US" b="1" dirty="0" smtClean="0"/>
            </a:br>
            <a:endParaRPr lang="en-US" b="1" dirty="0"/>
          </a:p>
        </p:txBody>
      </p:sp>
      <p:sp>
        <p:nvSpPr>
          <p:cNvPr id="3" name="Content Placeholder 2"/>
          <p:cNvSpPr>
            <a:spLocks noGrp="1"/>
          </p:cNvSpPr>
          <p:nvPr>
            <p:ph idx="1"/>
          </p:nvPr>
        </p:nvSpPr>
        <p:spPr>
          <a:xfrm>
            <a:off x="838200" y="924332"/>
            <a:ext cx="10515600" cy="5771621"/>
          </a:xfrm>
          <a:solidFill>
            <a:srgbClr val="FFFFCC"/>
          </a:solidFill>
        </p:spPr>
        <p:txBody>
          <a:bodyPr>
            <a:normAutofit/>
          </a:bodyPr>
          <a:lstStyle/>
          <a:p>
            <a:pPr marL="457200" lvl="1" indent="0">
              <a:buNone/>
            </a:pPr>
            <a:r>
              <a:rPr lang="en-US" sz="3200" b="1" dirty="0">
                <a:solidFill>
                  <a:srgbClr val="0070C0"/>
                </a:solidFill>
              </a:rPr>
              <a:t>“nothing we believe to be doctrinally true, and nothing we are commanded to do, is in any way jeopardized by the variants. This is true for any textual tradition. The interpretation of individual passages may well be called in question; but never is a doctrine affected</a:t>
            </a:r>
            <a:r>
              <a:rPr lang="en-US" sz="3200" b="1" dirty="0" smtClean="0">
                <a:solidFill>
                  <a:srgbClr val="0070C0"/>
                </a:solidFill>
              </a:rPr>
              <a:t>.” </a:t>
            </a:r>
            <a:r>
              <a:rPr lang="en-US" sz="3200" b="1" dirty="0" smtClean="0"/>
              <a:t>D.A. Carson</a:t>
            </a:r>
            <a:endParaRPr lang="en-US" sz="3200" b="1" dirty="0" smtClean="0">
              <a:solidFill>
                <a:srgbClr val="0070C0"/>
              </a:solidFill>
            </a:endParaRPr>
          </a:p>
          <a:p>
            <a:pPr marL="457200" lvl="1" indent="0">
              <a:buNone/>
            </a:pPr>
            <a:endParaRPr lang="en-US" b="1" dirty="0" smtClean="0">
              <a:solidFill>
                <a:srgbClr val="0070C0"/>
              </a:solidFill>
            </a:endParaRPr>
          </a:p>
        </p:txBody>
      </p:sp>
    </p:spTree>
    <p:extLst>
      <p:ext uri="{BB962C8B-B14F-4D97-AF65-F5344CB8AC3E}">
        <p14:creationId xmlns:p14="http://schemas.microsoft.com/office/powerpoint/2010/main" val="35096907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4694"/>
            <a:ext cx="10515600" cy="1325563"/>
          </a:xfrm>
          <a:solidFill>
            <a:srgbClr val="FFFFCC"/>
          </a:solidFill>
        </p:spPr>
        <p:txBody>
          <a:bodyPr/>
          <a:lstStyle/>
          <a:p>
            <a:r>
              <a:rPr lang="en-US" b="1" dirty="0" smtClean="0"/>
              <a:t>1689 London Baptist Confession of Faith 1:1</a:t>
            </a:r>
            <a:endParaRPr lang="en-US" b="1" dirty="0"/>
          </a:p>
        </p:txBody>
      </p:sp>
      <p:sp>
        <p:nvSpPr>
          <p:cNvPr id="3" name="Content Placeholder 2"/>
          <p:cNvSpPr>
            <a:spLocks noGrp="1"/>
          </p:cNvSpPr>
          <p:nvPr>
            <p:ph idx="1"/>
          </p:nvPr>
        </p:nvSpPr>
        <p:spPr>
          <a:xfrm>
            <a:off x="838200" y="1238491"/>
            <a:ext cx="10515600" cy="5573210"/>
          </a:xfrm>
          <a:solidFill>
            <a:srgbClr val="FFFFCC"/>
          </a:solidFill>
        </p:spPr>
        <p:txBody>
          <a:bodyPr>
            <a:normAutofit fontScale="85000" lnSpcReduction="20000"/>
          </a:bodyPr>
          <a:lstStyle/>
          <a:p>
            <a:pPr marL="0" indent="0">
              <a:buNone/>
            </a:pPr>
            <a:r>
              <a:rPr lang="en-US" sz="3300" b="1" dirty="0" smtClean="0">
                <a:solidFill>
                  <a:srgbClr val="0070C0"/>
                </a:solidFill>
                <a:latin typeface="Arial" panose="020B0604020202020204" pitchFamily="34" charset="0"/>
                <a:cs typeface="Arial" panose="020B0604020202020204" pitchFamily="34" charset="0"/>
              </a:rPr>
              <a:t>The </a:t>
            </a:r>
            <a:r>
              <a:rPr lang="en-US" sz="3300" b="1" dirty="0">
                <a:solidFill>
                  <a:srgbClr val="0070C0"/>
                </a:solidFill>
                <a:latin typeface="Arial" panose="020B0604020202020204" pitchFamily="34" charset="0"/>
                <a:cs typeface="Arial" panose="020B0604020202020204" pitchFamily="34" charset="0"/>
              </a:rPr>
              <a:t>Holy Scripture is the only sufficient, certain, and infallible rule of all saving knowledge, faith, and obedience, although the light of nature, and the works of creation and providence do so far manifest the goodness, wisdom, and power of God, as to leave men inexcusable; yet are they not sufficient to give that knowledge of God and his will which is necessary unto salvation. Therefore it pleased the Lord at sundry times and in </a:t>
            </a:r>
            <a:r>
              <a:rPr lang="en-US" sz="3300" b="1" dirty="0" smtClean="0">
                <a:solidFill>
                  <a:srgbClr val="0070C0"/>
                </a:solidFill>
                <a:latin typeface="Arial" panose="020B0604020202020204" pitchFamily="34" charset="0"/>
                <a:cs typeface="Arial" panose="020B0604020202020204" pitchFamily="34" charset="0"/>
              </a:rPr>
              <a:t>diverse </a:t>
            </a:r>
            <a:r>
              <a:rPr lang="en-US" sz="3300" b="1" dirty="0">
                <a:solidFill>
                  <a:srgbClr val="0070C0"/>
                </a:solidFill>
                <a:latin typeface="Arial" panose="020B0604020202020204" pitchFamily="34" charset="0"/>
                <a:cs typeface="Arial" panose="020B0604020202020204" pitchFamily="34" charset="0"/>
              </a:rPr>
              <a:t>manners to reveal himself, and to declare that his will unto his church; and afterward for the better preserving and propagating of the truth, and for the more sure establishment and comfort of the church against the corruption of the flesh, and the malice of Satan, and of the world, to commit the same wholly unto writing; which </a:t>
            </a:r>
            <a:r>
              <a:rPr lang="en-US" sz="3300" b="1" dirty="0" err="1">
                <a:solidFill>
                  <a:srgbClr val="0070C0"/>
                </a:solidFill>
                <a:latin typeface="Arial" panose="020B0604020202020204" pitchFamily="34" charset="0"/>
                <a:cs typeface="Arial" panose="020B0604020202020204" pitchFamily="34" charset="0"/>
              </a:rPr>
              <a:t>maketh</a:t>
            </a:r>
            <a:r>
              <a:rPr lang="en-US" sz="3300" b="1" dirty="0">
                <a:solidFill>
                  <a:srgbClr val="0070C0"/>
                </a:solidFill>
                <a:latin typeface="Arial" panose="020B0604020202020204" pitchFamily="34" charset="0"/>
                <a:cs typeface="Arial" panose="020B0604020202020204" pitchFamily="34" charset="0"/>
              </a:rPr>
              <a:t> the Holy Scriptures to be most necessary, those former ways of God's revealing his will unto his people being now ceased.</a:t>
            </a:r>
            <a:r>
              <a:rPr lang="en-US" dirty="0"/>
              <a:t/>
            </a:r>
            <a:br>
              <a:rPr lang="en-US" dirty="0"/>
            </a:br>
            <a:endParaRPr lang="en-US" dirty="0"/>
          </a:p>
        </p:txBody>
      </p:sp>
    </p:spTree>
    <p:extLst>
      <p:ext uri="{BB962C8B-B14F-4D97-AF65-F5344CB8AC3E}">
        <p14:creationId xmlns:p14="http://schemas.microsoft.com/office/powerpoint/2010/main" val="59482541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4987</TotalTime>
  <Words>1480</Words>
  <Application>Microsoft Office PowerPoint</Application>
  <PresentationFormat>Widescreen</PresentationFormat>
  <Paragraphs>86</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Discipleship:  An  Introduction to  Systematic Theology and  Apologetics</vt:lpstr>
      <vt:lpstr>The Big Picture</vt:lpstr>
      <vt:lpstr>History of the Bible (post reformation A.D. 1517)</vt:lpstr>
      <vt:lpstr> Variants in Greek New Testament Manuscripts </vt:lpstr>
      <vt:lpstr> Variants in Greek New Testament Manuscripts </vt:lpstr>
      <vt:lpstr> Variants in Greek New Testament Manuscripts </vt:lpstr>
      <vt:lpstr> Variants in Greek New Testament Manuscripts </vt:lpstr>
      <vt:lpstr> Variants in Greek New Testament Manuscripts </vt:lpstr>
      <vt:lpstr>1689 London Baptist Confession of Faith 1:1</vt:lpstr>
      <vt:lpstr>New Hampshire Baptist Confession of Faith   A.D. 1833          I. OF THE SCRIPTURES</vt:lpstr>
      <vt:lpstr>Bethlehem Elder Affirmation of Faith</vt:lpstr>
      <vt:lpstr>Bethlehem Elder Affirmation of Faith</vt:lpstr>
      <vt:lpstr>Bethlehem Elder Affirmation of Faith</vt:lpstr>
      <vt:lpstr>The Heights Church Affirmation of Faith</vt:lpstr>
      <vt:lpstr>Ultimately How do we know the Bible is true?</vt:lpstr>
      <vt:lpstr>Ultimately How do we know the Bible is true?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carl schmuland</dc:creator>
  <cp:lastModifiedBy>carl schmuland</cp:lastModifiedBy>
  <cp:revision>75</cp:revision>
  <dcterms:created xsi:type="dcterms:W3CDTF">2015-08-06T23:01:52Z</dcterms:created>
  <dcterms:modified xsi:type="dcterms:W3CDTF">2015-10-25T01:33:23Z</dcterms:modified>
</cp:coreProperties>
</file>