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99" autoAdjust="0"/>
    <p:restoredTop sz="94660"/>
  </p:normalViewPr>
  <p:slideViewPr>
    <p:cSldViewPr snapToGrid="0">
      <p:cViewPr varScale="1">
        <p:scale>
          <a:sx n="80" d="100"/>
          <a:sy n="80" d="100"/>
        </p:scale>
        <p:origin x="96" y="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F889945-0561-4FC7-843A-3AEF64DEB42D}" type="datetimeFigureOut">
              <a:rPr lang="en-US" smtClean="0"/>
              <a:t>11/1/2015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6C2575-763B-4E8B-9303-5562165BF7B4}" type="slidenum">
              <a:rPr lang="en-US" smtClean="0"/>
              <a:t>‹#›</a:t>
            </a:fld>
            <a:endParaRPr lang="en-US"/>
          </a:p>
        </p:txBody>
      </p:sp>
    </p:spTree>
    <p:extLst>
      <p:ext uri="{BB962C8B-B14F-4D97-AF65-F5344CB8AC3E}">
        <p14:creationId xmlns:p14="http://schemas.microsoft.com/office/powerpoint/2010/main" val="23232353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889945-0561-4FC7-843A-3AEF64DEB42D}" type="datetimeFigureOut">
              <a:rPr lang="en-US" smtClean="0"/>
              <a:t>11/1/2015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6C2575-763B-4E8B-9303-5562165BF7B4}" type="slidenum">
              <a:rPr lang="en-US" smtClean="0"/>
              <a:t>‹#›</a:t>
            </a:fld>
            <a:endParaRPr lang="en-US"/>
          </a:p>
        </p:txBody>
      </p:sp>
    </p:spTree>
    <p:extLst>
      <p:ext uri="{BB962C8B-B14F-4D97-AF65-F5344CB8AC3E}">
        <p14:creationId xmlns:p14="http://schemas.microsoft.com/office/powerpoint/2010/main" val="29696878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889945-0561-4FC7-843A-3AEF64DEB42D}" type="datetimeFigureOut">
              <a:rPr lang="en-US" smtClean="0"/>
              <a:t>11/1/2015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6C2575-763B-4E8B-9303-5562165BF7B4}" type="slidenum">
              <a:rPr lang="en-US" smtClean="0"/>
              <a:t>‹#›</a:t>
            </a:fld>
            <a:endParaRPr lang="en-US"/>
          </a:p>
        </p:txBody>
      </p:sp>
    </p:spTree>
    <p:extLst>
      <p:ext uri="{BB962C8B-B14F-4D97-AF65-F5344CB8AC3E}">
        <p14:creationId xmlns:p14="http://schemas.microsoft.com/office/powerpoint/2010/main" val="3676806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889945-0561-4FC7-843A-3AEF64DEB42D}" type="datetimeFigureOut">
              <a:rPr lang="en-US" smtClean="0"/>
              <a:t>11/1/2015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6C2575-763B-4E8B-9303-5562165BF7B4}" type="slidenum">
              <a:rPr lang="en-US" smtClean="0"/>
              <a:t>‹#›</a:t>
            </a:fld>
            <a:endParaRPr lang="en-US"/>
          </a:p>
        </p:txBody>
      </p:sp>
    </p:spTree>
    <p:extLst>
      <p:ext uri="{BB962C8B-B14F-4D97-AF65-F5344CB8AC3E}">
        <p14:creationId xmlns:p14="http://schemas.microsoft.com/office/powerpoint/2010/main" val="42723092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889945-0561-4FC7-843A-3AEF64DEB42D}" type="datetimeFigureOut">
              <a:rPr lang="en-US" smtClean="0"/>
              <a:t>11/1/2015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6C2575-763B-4E8B-9303-5562165BF7B4}" type="slidenum">
              <a:rPr lang="en-US" smtClean="0"/>
              <a:t>‹#›</a:t>
            </a:fld>
            <a:endParaRPr lang="en-US"/>
          </a:p>
        </p:txBody>
      </p:sp>
    </p:spTree>
    <p:extLst>
      <p:ext uri="{BB962C8B-B14F-4D97-AF65-F5344CB8AC3E}">
        <p14:creationId xmlns:p14="http://schemas.microsoft.com/office/powerpoint/2010/main" val="23735023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F889945-0561-4FC7-843A-3AEF64DEB42D}" type="datetimeFigureOut">
              <a:rPr lang="en-US" smtClean="0"/>
              <a:t>11/1/2015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6C2575-763B-4E8B-9303-5562165BF7B4}" type="slidenum">
              <a:rPr lang="en-US" smtClean="0"/>
              <a:t>‹#›</a:t>
            </a:fld>
            <a:endParaRPr lang="en-US"/>
          </a:p>
        </p:txBody>
      </p:sp>
    </p:spTree>
    <p:extLst>
      <p:ext uri="{BB962C8B-B14F-4D97-AF65-F5344CB8AC3E}">
        <p14:creationId xmlns:p14="http://schemas.microsoft.com/office/powerpoint/2010/main" val="10586446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F889945-0561-4FC7-843A-3AEF64DEB42D}" type="datetimeFigureOut">
              <a:rPr lang="en-US" smtClean="0"/>
              <a:t>11/1/2015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66C2575-763B-4E8B-9303-5562165BF7B4}" type="slidenum">
              <a:rPr lang="en-US" smtClean="0"/>
              <a:t>‹#›</a:t>
            </a:fld>
            <a:endParaRPr lang="en-US"/>
          </a:p>
        </p:txBody>
      </p:sp>
    </p:spTree>
    <p:extLst>
      <p:ext uri="{BB962C8B-B14F-4D97-AF65-F5344CB8AC3E}">
        <p14:creationId xmlns:p14="http://schemas.microsoft.com/office/powerpoint/2010/main" val="1038619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F889945-0561-4FC7-843A-3AEF64DEB42D}" type="datetimeFigureOut">
              <a:rPr lang="en-US" smtClean="0"/>
              <a:t>11/1/2015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66C2575-763B-4E8B-9303-5562165BF7B4}" type="slidenum">
              <a:rPr lang="en-US" smtClean="0"/>
              <a:t>‹#›</a:t>
            </a:fld>
            <a:endParaRPr lang="en-US"/>
          </a:p>
        </p:txBody>
      </p:sp>
    </p:spTree>
    <p:extLst>
      <p:ext uri="{BB962C8B-B14F-4D97-AF65-F5344CB8AC3E}">
        <p14:creationId xmlns:p14="http://schemas.microsoft.com/office/powerpoint/2010/main" val="33399469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889945-0561-4FC7-843A-3AEF64DEB42D}" type="datetimeFigureOut">
              <a:rPr lang="en-US" smtClean="0"/>
              <a:t>11/1/2015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66C2575-763B-4E8B-9303-5562165BF7B4}" type="slidenum">
              <a:rPr lang="en-US" smtClean="0"/>
              <a:t>‹#›</a:t>
            </a:fld>
            <a:endParaRPr lang="en-US"/>
          </a:p>
        </p:txBody>
      </p:sp>
    </p:spTree>
    <p:extLst>
      <p:ext uri="{BB962C8B-B14F-4D97-AF65-F5344CB8AC3E}">
        <p14:creationId xmlns:p14="http://schemas.microsoft.com/office/powerpoint/2010/main" val="34738138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889945-0561-4FC7-843A-3AEF64DEB42D}" type="datetimeFigureOut">
              <a:rPr lang="en-US" smtClean="0"/>
              <a:t>11/1/2015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6C2575-763B-4E8B-9303-5562165BF7B4}" type="slidenum">
              <a:rPr lang="en-US" smtClean="0"/>
              <a:t>‹#›</a:t>
            </a:fld>
            <a:endParaRPr lang="en-US"/>
          </a:p>
        </p:txBody>
      </p:sp>
    </p:spTree>
    <p:extLst>
      <p:ext uri="{BB962C8B-B14F-4D97-AF65-F5344CB8AC3E}">
        <p14:creationId xmlns:p14="http://schemas.microsoft.com/office/powerpoint/2010/main" val="41978441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889945-0561-4FC7-843A-3AEF64DEB42D}" type="datetimeFigureOut">
              <a:rPr lang="en-US" smtClean="0"/>
              <a:t>11/1/2015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6C2575-763B-4E8B-9303-5562165BF7B4}" type="slidenum">
              <a:rPr lang="en-US" smtClean="0"/>
              <a:t>‹#›</a:t>
            </a:fld>
            <a:endParaRPr lang="en-US"/>
          </a:p>
        </p:txBody>
      </p:sp>
    </p:spTree>
    <p:extLst>
      <p:ext uri="{BB962C8B-B14F-4D97-AF65-F5344CB8AC3E}">
        <p14:creationId xmlns:p14="http://schemas.microsoft.com/office/powerpoint/2010/main" val="38744227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889945-0561-4FC7-843A-3AEF64DEB42D}" type="datetimeFigureOut">
              <a:rPr lang="en-US" smtClean="0"/>
              <a:t>11/1/2015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6C2575-763B-4E8B-9303-5562165BF7B4}" type="slidenum">
              <a:rPr lang="en-US" smtClean="0"/>
              <a:t>‹#›</a:t>
            </a:fld>
            <a:endParaRPr lang="en-US"/>
          </a:p>
        </p:txBody>
      </p:sp>
    </p:spTree>
    <p:extLst>
      <p:ext uri="{BB962C8B-B14F-4D97-AF65-F5344CB8AC3E}">
        <p14:creationId xmlns:p14="http://schemas.microsoft.com/office/powerpoint/2010/main" val="42323865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24000" y="416689"/>
            <a:ext cx="9144000" cy="4213184"/>
          </a:xfrm>
          <a:solidFill>
            <a:srgbClr val="FFFFCC"/>
          </a:solidFill>
        </p:spPr>
        <p:txBody>
          <a:bodyPr>
            <a:noAutofit/>
          </a:bodyPr>
          <a:lstStyle/>
          <a:p>
            <a:r>
              <a:rPr lang="en-US" b="1" dirty="0" smtClean="0">
                <a:solidFill>
                  <a:srgbClr val="0070C0"/>
                </a:solidFill>
              </a:rPr>
              <a:t>Discipleship: </a:t>
            </a:r>
            <a:br>
              <a:rPr lang="en-US" b="1" dirty="0" smtClean="0">
                <a:solidFill>
                  <a:srgbClr val="0070C0"/>
                </a:solidFill>
              </a:rPr>
            </a:br>
            <a:r>
              <a:rPr lang="en-US" b="1" dirty="0" smtClean="0">
                <a:solidFill>
                  <a:srgbClr val="0070C0"/>
                </a:solidFill>
              </a:rPr>
              <a:t>An </a:t>
            </a:r>
            <a:br>
              <a:rPr lang="en-US" b="1" dirty="0" smtClean="0">
                <a:solidFill>
                  <a:srgbClr val="0070C0"/>
                </a:solidFill>
              </a:rPr>
            </a:br>
            <a:r>
              <a:rPr lang="en-US" b="1" dirty="0" smtClean="0">
                <a:solidFill>
                  <a:srgbClr val="0070C0"/>
                </a:solidFill>
              </a:rPr>
              <a:t>Introduction to </a:t>
            </a:r>
            <a:br>
              <a:rPr lang="en-US" b="1" dirty="0" smtClean="0">
                <a:solidFill>
                  <a:srgbClr val="0070C0"/>
                </a:solidFill>
              </a:rPr>
            </a:br>
            <a:r>
              <a:rPr lang="en-US" b="1" dirty="0" smtClean="0">
                <a:solidFill>
                  <a:srgbClr val="0070C0"/>
                </a:solidFill>
              </a:rPr>
              <a:t>Systematic Theology and </a:t>
            </a:r>
            <a:br>
              <a:rPr lang="en-US" b="1" dirty="0" smtClean="0">
                <a:solidFill>
                  <a:srgbClr val="0070C0"/>
                </a:solidFill>
              </a:rPr>
            </a:br>
            <a:r>
              <a:rPr lang="en-US" b="1" dirty="0" smtClean="0">
                <a:solidFill>
                  <a:srgbClr val="0070C0"/>
                </a:solidFill>
              </a:rPr>
              <a:t>Apologetics</a:t>
            </a:r>
            <a:endParaRPr lang="en-US" b="1" dirty="0">
              <a:solidFill>
                <a:srgbClr val="0070C0"/>
              </a:solidFill>
            </a:endParaRPr>
          </a:p>
        </p:txBody>
      </p:sp>
      <p:sp>
        <p:nvSpPr>
          <p:cNvPr id="5" name="Subtitle 4"/>
          <p:cNvSpPr>
            <a:spLocks noGrp="1"/>
          </p:cNvSpPr>
          <p:nvPr>
            <p:ph type="subTitle" idx="1"/>
          </p:nvPr>
        </p:nvSpPr>
        <p:spPr>
          <a:xfrm>
            <a:off x="1587660" y="4956276"/>
            <a:ext cx="9144000" cy="1655762"/>
          </a:xfrm>
          <a:solidFill>
            <a:srgbClr val="FFFFCC"/>
          </a:solidFill>
        </p:spPr>
        <p:txBody>
          <a:bodyPr>
            <a:normAutofit/>
          </a:bodyPr>
          <a:lstStyle/>
          <a:p>
            <a:r>
              <a:rPr lang="en-US" sz="3600" dirty="0" smtClean="0"/>
              <a:t>The Doctrine of God:  </a:t>
            </a:r>
            <a:r>
              <a:rPr lang="en-US" sz="2800" dirty="0" smtClean="0"/>
              <a:t>The Attributes of God Part 1</a:t>
            </a:r>
          </a:p>
          <a:p>
            <a:r>
              <a:rPr lang="en-US" dirty="0" smtClean="0">
                <a:solidFill>
                  <a:srgbClr val="0070C0"/>
                </a:solidFill>
              </a:rPr>
              <a:t>The Heights Church November 1, 2015</a:t>
            </a:r>
            <a:endParaRPr lang="en-US" dirty="0">
              <a:solidFill>
                <a:srgbClr val="0070C0"/>
              </a:solidFill>
            </a:endParaRPr>
          </a:p>
        </p:txBody>
      </p:sp>
    </p:spTree>
    <p:extLst>
      <p:ext uri="{BB962C8B-B14F-4D97-AF65-F5344CB8AC3E}">
        <p14:creationId xmlns:p14="http://schemas.microsoft.com/office/powerpoint/2010/main" val="5999467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lstStyle/>
          <a:p>
            <a:r>
              <a:rPr lang="en-US" b="1" dirty="0" smtClean="0"/>
              <a:t>God’s Incommunicable Attributes</a:t>
            </a:r>
            <a:endParaRPr lang="en-US" b="1" dirty="0"/>
          </a:p>
        </p:txBody>
      </p:sp>
      <p:sp>
        <p:nvSpPr>
          <p:cNvPr id="3" name="Content Placeholder 2"/>
          <p:cNvSpPr>
            <a:spLocks noGrp="1"/>
          </p:cNvSpPr>
          <p:nvPr>
            <p:ph idx="1"/>
          </p:nvPr>
        </p:nvSpPr>
        <p:spPr>
          <a:xfrm>
            <a:off x="838200" y="1825624"/>
            <a:ext cx="10515600" cy="4674029"/>
          </a:xfrm>
          <a:solidFill>
            <a:srgbClr val="FFFFCC"/>
          </a:solidFill>
        </p:spPr>
        <p:txBody>
          <a:bodyPr>
            <a:normAutofit lnSpcReduction="10000"/>
          </a:bodyPr>
          <a:lstStyle/>
          <a:p>
            <a:pPr marL="0" indent="0">
              <a:buNone/>
            </a:pPr>
            <a:r>
              <a:rPr lang="en-US" sz="2800" b="1" u="sng" dirty="0" smtClean="0">
                <a:solidFill>
                  <a:srgbClr val="0070C0"/>
                </a:solidFill>
              </a:rPr>
              <a:t>1.   Independence (self-existence):</a:t>
            </a:r>
            <a:r>
              <a:rPr lang="en-US" sz="2800" b="1" dirty="0" smtClean="0">
                <a:solidFill>
                  <a:srgbClr val="0070C0"/>
                </a:solidFill>
              </a:rPr>
              <a:t> </a:t>
            </a:r>
            <a:r>
              <a:rPr lang="en-US" sz="2800" b="1" i="1" dirty="0" smtClean="0">
                <a:solidFill>
                  <a:srgbClr val="0070C0"/>
                </a:solidFill>
              </a:rPr>
              <a:t>God</a:t>
            </a:r>
            <a:r>
              <a:rPr lang="en-US" sz="2800" b="1" dirty="0" smtClean="0">
                <a:solidFill>
                  <a:srgbClr val="0070C0"/>
                </a:solidFill>
              </a:rPr>
              <a:t>  </a:t>
            </a:r>
            <a:r>
              <a:rPr lang="en-US" sz="2800" b="1" i="1" dirty="0" smtClean="0">
                <a:solidFill>
                  <a:srgbClr val="0070C0"/>
                </a:solidFill>
              </a:rPr>
              <a:t>does not need us or the rest of creation for any reason and exists by virtue of his very nature.</a:t>
            </a:r>
          </a:p>
          <a:p>
            <a:r>
              <a:rPr lang="en-US" b="1" dirty="0" smtClean="0">
                <a:solidFill>
                  <a:srgbClr val="0070C0"/>
                </a:solidFill>
              </a:rPr>
              <a:t>God who made the world and everything in it, being Lord of heaven and earth, does not live in temples made by man, nor is he served by human hands, as though he needed anything, since he himself gives to all mankind life and breath and everything.  </a:t>
            </a:r>
            <a:r>
              <a:rPr lang="en-US" dirty="0" smtClean="0">
                <a:solidFill>
                  <a:srgbClr val="0070C0"/>
                </a:solidFill>
              </a:rPr>
              <a:t>Acts17:24-25</a:t>
            </a:r>
          </a:p>
          <a:p>
            <a:r>
              <a:rPr lang="en-US" b="1" dirty="0" smtClean="0">
                <a:solidFill>
                  <a:srgbClr val="0070C0"/>
                </a:solidFill>
              </a:rPr>
              <a:t>God said to Moses, “I am who I am.” And he said, “Say this to the people of Israel, I am has sent me to you.” </a:t>
            </a:r>
            <a:r>
              <a:rPr lang="en-US" dirty="0" smtClean="0">
                <a:solidFill>
                  <a:srgbClr val="0070C0"/>
                </a:solidFill>
              </a:rPr>
              <a:t>Exodus 3:14</a:t>
            </a:r>
            <a:endParaRPr lang="en-US" b="1" dirty="0" smtClean="0">
              <a:solidFill>
                <a:srgbClr val="0070C0"/>
              </a:solidFill>
            </a:endParaRPr>
          </a:p>
          <a:p>
            <a:r>
              <a:rPr lang="en-US" b="1" dirty="0" smtClean="0"/>
              <a:t>Before the mountains were brought forth, or ever you had formed the earth and the world, from everlasting to everlasting you are God. </a:t>
            </a:r>
            <a:r>
              <a:rPr lang="en-US" dirty="0" smtClean="0"/>
              <a:t>Psalm 90:2</a:t>
            </a:r>
          </a:p>
          <a:p>
            <a:endParaRPr lang="en-US" sz="2800" b="1" i="1" dirty="0">
              <a:solidFill>
                <a:srgbClr val="0070C0"/>
              </a:solidFill>
            </a:endParaRPr>
          </a:p>
        </p:txBody>
      </p:sp>
    </p:spTree>
    <p:extLst>
      <p:ext uri="{BB962C8B-B14F-4D97-AF65-F5344CB8AC3E}">
        <p14:creationId xmlns:p14="http://schemas.microsoft.com/office/powerpoint/2010/main" val="39962392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lstStyle/>
          <a:p>
            <a:r>
              <a:rPr lang="en-US" b="1" dirty="0" smtClean="0"/>
              <a:t>God’s Incommunicable Attributes</a:t>
            </a:r>
            <a:endParaRPr lang="en-US" b="1" dirty="0"/>
          </a:p>
        </p:txBody>
      </p:sp>
      <p:sp>
        <p:nvSpPr>
          <p:cNvPr id="3" name="Content Placeholder 2"/>
          <p:cNvSpPr>
            <a:spLocks noGrp="1"/>
          </p:cNvSpPr>
          <p:nvPr>
            <p:ph idx="1"/>
          </p:nvPr>
        </p:nvSpPr>
        <p:spPr>
          <a:xfrm>
            <a:off x="838200" y="1825624"/>
            <a:ext cx="10515600" cy="4896452"/>
          </a:xfrm>
          <a:solidFill>
            <a:srgbClr val="FFFFCC"/>
          </a:solidFill>
        </p:spPr>
        <p:txBody>
          <a:bodyPr>
            <a:normAutofit/>
          </a:bodyPr>
          <a:lstStyle/>
          <a:p>
            <a:pPr marL="0" indent="0">
              <a:buNone/>
            </a:pPr>
            <a:r>
              <a:rPr lang="en-US" sz="3300" b="1" u="sng" dirty="0">
                <a:solidFill>
                  <a:srgbClr val="0070C0"/>
                </a:solidFill>
              </a:rPr>
              <a:t>2</a:t>
            </a:r>
            <a:r>
              <a:rPr lang="en-US" sz="3300" b="1" u="sng" dirty="0" smtClean="0">
                <a:solidFill>
                  <a:srgbClr val="0070C0"/>
                </a:solidFill>
              </a:rPr>
              <a:t>.   Eternity: </a:t>
            </a:r>
            <a:r>
              <a:rPr lang="en-US" sz="3300" b="1" i="1" dirty="0" smtClean="0">
                <a:solidFill>
                  <a:srgbClr val="0070C0"/>
                </a:solidFill>
              </a:rPr>
              <a:t>God</a:t>
            </a:r>
            <a:r>
              <a:rPr lang="en-US" sz="3300" b="1" dirty="0" smtClean="0">
                <a:solidFill>
                  <a:srgbClr val="0070C0"/>
                </a:solidFill>
              </a:rPr>
              <a:t>  </a:t>
            </a:r>
            <a:r>
              <a:rPr lang="en-US" sz="3300" b="1" i="1" dirty="0" smtClean="0">
                <a:solidFill>
                  <a:srgbClr val="0070C0"/>
                </a:solidFill>
              </a:rPr>
              <a:t>has no beginning, end, </a:t>
            </a:r>
            <a:r>
              <a:rPr lang="en-US" sz="3300" b="1" i="1" dirty="0" smtClean="0">
                <a:solidFill>
                  <a:srgbClr val="FF0000"/>
                </a:solidFill>
              </a:rPr>
              <a:t>or succession of moments in his own being, and sees all time equally vividly,</a:t>
            </a:r>
            <a:r>
              <a:rPr lang="en-US" sz="3300" b="1" i="1" dirty="0" smtClean="0">
                <a:solidFill>
                  <a:srgbClr val="0070C0"/>
                </a:solidFill>
              </a:rPr>
              <a:t> yet God sees events in time and acts in time. </a:t>
            </a:r>
          </a:p>
          <a:p>
            <a:pPr marL="0" indent="0">
              <a:buNone/>
            </a:pPr>
            <a:r>
              <a:rPr lang="en-US" sz="3000" b="1" dirty="0" smtClean="0"/>
              <a:t>But </a:t>
            </a:r>
            <a:r>
              <a:rPr lang="en-US" sz="3000" b="1" dirty="0"/>
              <a:t>do not overlook this one fact, beloved, that with the Lord one day is as a thousand years, and </a:t>
            </a:r>
            <a:r>
              <a:rPr lang="en-US" sz="3000" b="1" dirty="0" smtClean="0"/>
              <a:t>a </a:t>
            </a:r>
            <a:r>
              <a:rPr lang="en-US" sz="3000" b="1" dirty="0"/>
              <a:t>thousand years as one day</a:t>
            </a:r>
            <a:r>
              <a:rPr lang="en-US" sz="3000" b="1" dirty="0" smtClean="0"/>
              <a:t>.</a:t>
            </a:r>
            <a:r>
              <a:rPr lang="en-US" sz="3000" dirty="0" smtClean="0"/>
              <a:t> 2 Peter 3:8</a:t>
            </a:r>
          </a:p>
          <a:p>
            <a:r>
              <a:rPr lang="en-US" sz="3000" b="1" dirty="0" smtClean="0">
                <a:solidFill>
                  <a:srgbClr val="0070C0"/>
                </a:solidFill>
              </a:rPr>
              <a:t>Thus God sees events in time and acts in time, but events from long ago are in God’s perspective as if they had just happened and events that just happened seem to God to last forever.</a:t>
            </a:r>
          </a:p>
          <a:p>
            <a:pPr marL="0" indent="0">
              <a:buNone/>
            </a:pPr>
            <a:endParaRPr lang="en-US" sz="2800" b="1" i="1" dirty="0" smtClean="0">
              <a:solidFill>
                <a:srgbClr val="0070C0"/>
              </a:solidFill>
            </a:endParaRPr>
          </a:p>
          <a:p>
            <a:pPr marL="0" indent="0">
              <a:buNone/>
            </a:pPr>
            <a:endParaRPr lang="en-US" sz="2800" b="1" dirty="0">
              <a:solidFill>
                <a:srgbClr val="0070C0"/>
              </a:solidFill>
            </a:endParaRPr>
          </a:p>
        </p:txBody>
      </p:sp>
    </p:spTree>
    <p:extLst>
      <p:ext uri="{BB962C8B-B14F-4D97-AF65-F5344CB8AC3E}">
        <p14:creationId xmlns:p14="http://schemas.microsoft.com/office/powerpoint/2010/main" val="7527917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lstStyle/>
          <a:p>
            <a:r>
              <a:rPr lang="en-US" b="1" dirty="0" smtClean="0"/>
              <a:t>God’s Incommunicable Attributes</a:t>
            </a:r>
            <a:endParaRPr lang="en-US" b="1" dirty="0"/>
          </a:p>
        </p:txBody>
      </p:sp>
      <p:sp>
        <p:nvSpPr>
          <p:cNvPr id="3" name="Content Placeholder 2"/>
          <p:cNvSpPr>
            <a:spLocks noGrp="1"/>
          </p:cNvSpPr>
          <p:nvPr>
            <p:ph idx="1"/>
          </p:nvPr>
        </p:nvSpPr>
        <p:spPr>
          <a:xfrm>
            <a:off x="838200" y="1825624"/>
            <a:ext cx="10515600" cy="4896452"/>
          </a:xfrm>
          <a:solidFill>
            <a:srgbClr val="FFFFCC"/>
          </a:solidFill>
        </p:spPr>
        <p:txBody>
          <a:bodyPr>
            <a:normAutofit fontScale="92500" lnSpcReduction="10000"/>
          </a:bodyPr>
          <a:lstStyle/>
          <a:p>
            <a:pPr marL="0" indent="0">
              <a:buNone/>
            </a:pPr>
            <a:r>
              <a:rPr lang="en-US" sz="3300" b="1" u="sng" dirty="0" smtClean="0">
                <a:solidFill>
                  <a:srgbClr val="0070C0"/>
                </a:solidFill>
              </a:rPr>
              <a:t>2.   Eternity: </a:t>
            </a:r>
            <a:r>
              <a:rPr lang="en-US" sz="3300" b="1" i="1" dirty="0" smtClean="0">
                <a:solidFill>
                  <a:srgbClr val="0070C0"/>
                </a:solidFill>
              </a:rPr>
              <a:t>God</a:t>
            </a:r>
            <a:r>
              <a:rPr lang="en-US" sz="3300" b="1" dirty="0" smtClean="0">
                <a:solidFill>
                  <a:srgbClr val="0070C0"/>
                </a:solidFill>
              </a:rPr>
              <a:t>  </a:t>
            </a:r>
            <a:r>
              <a:rPr lang="en-US" sz="3300" b="1" i="1" dirty="0" smtClean="0">
                <a:solidFill>
                  <a:srgbClr val="0070C0"/>
                </a:solidFill>
              </a:rPr>
              <a:t>has no beginning, end, or succession of moments in his own being, and sees all time equally vividly, </a:t>
            </a:r>
            <a:r>
              <a:rPr lang="en-US" sz="3300" b="1" i="1" dirty="0" smtClean="0">
                <a:solidFill>
                  <a:srgbClr val="FF0000"/>
                </a:solidFill>
              </a:rPr>
              <a:t>yet God sees events in time and acts in time. </a:t>
            </a:r>
          </a:p>
          <a:p>
            <a:r>
              <a:rPr lang="en-US" sz="3000" b="1" dirty="0" smtClean="0"/>
              <a:t>But when </a:t>
            </a:r>
            <a:r>
              <a:rPr lang="en-US" sz="3000" b="1" dirty="0"/>
              <a:t>the fullness of time had come, God sent forth his Son, </a:t>
            </a:r>
            <a:r>
              <a:rPr lang="en-US" sz="3000" b="1" dirty="0" smtClean="0"/>
              <a:t>born of </a:t>
            </a:r>
            <a:r>
              <a:rPr lang="en-US" sz="3000" b="1" dirty="0"/>
              <a:t>woman, born </a:t>
            </a:r>
            <a:r>
              <a:rPr lang="en-US" sz="3000" b="1" dirty="0" smtClean="0"/>
              <a:t>under </a:t>
            </a:r>
            <a:r>
              <a:rPr lang="en-US" sz="3000" b="1" dirty="0"/>
              <a:t>the law, </a:t>
            </a:r>
            <a:r>
              <a:rPr lang="en-US" sz="3000" b="1" dirty="0" smtClean="0"/>
              <a:t>to </a:t>
            </a:r>
            <a:r>
              <a:rPr lang="en-US" sz="3000" b="1" dirty="0"/>
              <a:t>redeem those who were under the law, so that we might receive </a:t>
            </a:r>
            <a:r>
              <a:rPr lang="en-US" sz="3000" b="1" dirty="0" smtClean="0"/>
              <a:t>adoption </a:t>
            </a:r>
            <a:r>
              <a:rPr lang="en-US" sz="3000" b="1" dirty="0"/>
              <a:t>as sons</a:t>
            </a:r>
            <a:r>
              <a:rPr lang="en-US" sz="3000" b="1" dirty="0" smtClean="0"/>
              <a:t>. </a:t>
            </a:r>
            <a:r>
              <a:rPr lang="en-US" sz="3000" dirty="0" smtClean="0"/>
              <a:t>Galatians 4:4-5</a:t>
            </a:r>
          </a:p>
          <a:p>
            <a:r>
              <a:rPr lang="en-US" sz="3000" b="1" dirty="0"/>
              <a:t>The times of ignorance </a:t>
            </a:r>
            <a:r>
              <a:rPr lang="en-US" sz="3000" b="1" dirty="0" smtClean="0"/>
              <a:t>God </a:t>
            </a:r>
            <a:r>
              <a:rPr lang="en-US" sz="3000" b="1" dirty="0"/>
              <a:t>overlooked, but </a:t>
            </a:r>
            <a:r>
              <a:rPr lang="en-US" sz="3000" b="1" dirty="0" smtClean="0"/>
              <a:t>now </a:t>
            </a:r>
            <a:r>
              <a:rPr lang="en-US" sz="3000" b="1" dirty="0"/>
              <a:t>he </a:t>
            </a:r>
            <a:r>
              <a:rPr lang="en-US" sz="3000" b="1" dirty="0" smtClean="0"/>
              <a:t>commands </a:t>
            </a:r>
            <a:r>
              <a:rPr lang="en-US" sz="3000" b="1" dirty="0"/>
              <a:t>all people everywhere to repent, </a:t>
            </a:r>
            <a:r>
              <a:rPr lang="en-US" sz="3000" b="1" dirty="0" smtClean="0"/>
              <a:t>because </a:t>
            </a:r>
            <a:r>
              <a:rPr lang="en-US" sz="3000" b="1" dirty="0"/>
              <a:t>he has fixed </a:t>
            </a:r>
            <a:r>
              <a:rPr lang="en-US" sz="3000" b="1" dirty="0" smtClean="0"/>
              <a:t>a </a:t>
            </a:r>
            <a:r>
              <a:rPr lang="en-US" sz="3000" b="1" dirty="0"/>
              <a:t>day on which </a:t>
            </a:r>
            <a:r>
              <a:rPr lang="en-US" sz="3000" b="1" dirty="0" smtClean="0"/>
              <a:t>he </a:t>
            </a:r>
            <a:r>
              <a:rPr lang="en-US" sz="3000" b="1" dirty="0"/>
              <a:t>will judge the world </a:t>
            </a:r>
            <a:r>
              <a:rPr lang="en-US" sz="3000" b="1" dirty="0" smtClean="0"/>
              <a:t>in </a:t>
            </a:r>
            <a:r>
              <a:rPr lang="en-US" sz="3000" b="1" dirty="0"/>
              <a:t>righteousness by a man whom he has appointed; and </a:t>
            </a:r>
            <a:r>
              <a:rPr lang="en-US" sz="3000" b="1" dirty="0" smtClean="0"/>
              <a:t>of </a:t>
            </a:r>
            <a:r>
              <a:rPr lang="en-US" sz="3000" b="1" dirty="0"/>
              <a:t>this he has given assurance to all </a:t>
            </a:r>
            <a:r>
              <a:rPr lang="en-US" sz="3000" b="1" dirty="0" smtClean="0"/>
              <a:t>by </a:t>
            </a:r>
            <a:r>
              <a:rPr lang="en-US" sz="3000" b="1" dirty="0"/>
              <a:t>raising him from the dead</a:t>
            </a:r>
            <a:r>
              <a:rPr lang="en-US" sz="3000" b="1" dirty="0" smtClean="0"/>
              <a:t>.” </a:t>
            </a:r>
            <a:r>
              <a:rPr lang="en-US" sz="3000" dirty="0" smtClean="0"/>
              <a:t>Acts 17:30-31</a:t>
            </a:r>
          </a:p>
          <a:p>
            <a:endParaRPr lang="en-US" sz="2800" b="1" i="1" dirty="0" smtClean="0">
              <a:solidFill>
                <a:srgbClr val="0070C0"/>
              </a:solidFill>
            </a:endParaRPr>
          </a:p>
          <a:p>
            <a:pPr marL="0" indent="0">
              <a:buNone/>
            </a:pPr>
            <a:endParaRPr lang="en-US" sz="2800" b="1" dirty="0">
              <a:solidFill>
                <a:srgbClr val="0070C0"/>
              </a:solidFill>
            </a:endParaRPr>
          </a:p>
        </p:txBody>
      </p:sp>
    </p:spTree>
    <p:extLst>
      <p:ext uri="{BB962C8B-B14F-4D97-AF65-F5344CB8AC3E}">
        <p14:creationId xmlns:p14="http://schemas.microsoft.com/office/powerpoint/2010/main" val="41127524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4741"/>
            <a:ext cx="10515600" cy="1325563"/>
          </a:xfrm>
          <a:solidFill>
            <a:srgbClr val="FFFFCC"/>
          </a:solidFill>
        </p:spPr>
        <p:txBody>
          <a:bodyPr/>
          <a:lstStyle/>
          <a:p>
            <a:r>
              <a:rPr lang="en-US" b="1" dirty="0" smtClean="0"/>
              <a:t>God’s Incommunicable Attributes</a:t>
            </a:r>
            <a:endParaRPr lang="en-US" b="1" dirty="0"/>
          </a:p>
        </p:txBody>
      </p:sp>
      <p:sp>
        <p:nvSpPr>
          <p:cNvPr id="3" name="Content Placeholder 2"/>
          <p:cNvSpPr>
            <a:spLocks noGrp="1"/>
          </p:cNvSpPr>
          <p:nvPr>
            <p:ph idx="1"/>
          </p:nvPr>
        </p:nvSpPr>
        <p:spPr>
          <a:xfrm>
            <a:off x="848497" y="1597024"/>
            <a:ext cx="10515600" cy="5137408"/>
          </a:xfrm>
          <a:solidFill>
            <a:srgbClr val="FFFFCC"/>
          </a:solidFill>
        </p:spPr>
        <p:txBody>
          <a:bodyPr>
            <a:normAutofit/>
          </a:bodyPr>
          <a:lstStyle/>
          <a:p>
            <a:pPr marL="0" indent="0">
              <a:buNone/>
            </a:pPr>
            <a:r>
              <a:rPr lang="en-US" sz="3300" b="1" u="sng" dirty="0" smtClean="0">
                <a:solidFill>
                  <a:srgbClr val="0070C0"/>
                </a:solidFill>
              </a:rPr>
              <a:t>2.   Eternity:</a:t>
            </a:r>
            <a:endParaRPr lang="en-US" sz="3300" b="1" i="1" dirty="0" smtClean="0">
              <a:solidFill>
                <a:srgbClr val="0070C0"/>
              </a:solidFill>
            </a:endParaRPr>
          </a:p>
          <a:p>
            <a:pPr marL="0" indent="0">
              <a:buNone/>
            </a:pPr>
            <a:r>
              <a:rPr lang="en-US" sz="3000" b="1" dirty="0" smtClean="0">
                <a:solidFill>
                  <a:srgbClr val="0070C0"/>
                </a:solidFill>
              </a:rPr>
              <a:t>We are finite creatures and will never be like God, always experiencing events one after another even in the New Heaven and New Earth.</a:t>
            </a:r>
            <a:r>
              <a:rPr lang="en-US" sz="3000" dirty="0"/>
              <a:t> </a:t>
            </a:r>
            <a:endParaRPr lang="en-US" sz="3000" dirty="0" smtClean="0"/>
          </a:p>
          <a:p>
            <a:r>
              <a:rPr lang="en-US" b="1" dirty="0" smtClean="0"/>
              <a:t>They </a:t>
            </a:r>
            <a:r>
              <a:rPr lang="en-US" b="1" dirty="0"/>
              <a:t>cast </a:t>
            </a:r>
            <a:r>
              <a:rPr lang="en-US" b="1" dirty="0" smtClean="0"/>
              <a:t>their </a:t>
            </a:r>
            <a:r>
              <a:rPr lang="en-US" b="1" dirty="0"/>
              <a:t>crowns before the throne</a:t>
            </a:r>
            <a:r>
              <a:rPr lang="en-US" b="1" dirty="0" smtClean="0"/>
              <a:t>, </a:t>
            </a:r>
            <a:r>
              <a:rPr lang="en-US" dirty="0" smtClean="0"/>
              <a:t>Revelation 4:10</a:t>
            </a:r>
          </a:p>
          <a:p>
            <a:r>
              <a:rPr lang="en-US" b="1" dirty="0"/>
              <a:t>the tree of </a:t>
            </a:r>
            <a:r>
              <a:rPr lang="en-US" b="1" dirty="0" smtClean="0"/>
              <a:t>life with </a:t>
            </a:r>
            <a:r>
              <a:rPr lang="en-US" b="1" dirty="0"/>
              <a:t>its twelve kinds of fruit, yielding its fruit each </a:t>
            </a:r>
            <a:r>
              <a:rPr lang="en-US" b="1" dirty="0" smtClean="0"/>
              <a:t>month </a:t>
            </a:r>
            <a:r>
              <a:rPr lang="en-US" dirty="0" smtClean="0"/>
              <a:t>Revelation 22:2</a:t>
            </a:r>
          </a:p>
          <a:p>
            <a:endParaRPr lang="en-US" sz="2800" b="1" dirty="0" smtClean="0">
              <a:solidFill>
                <a:srgbClr val="0070C0"/>
              </a:solidFill>
            </a:endParaRPr>
          </a:p>
          <a:p>
            <a:endParaRPr lang="en-US" sz="2800" b="1" dirty="0" smtClean="0">
              <a:solidFill>
                <a:srgbClr val="0070C0"/>
              </a:solidFill>
            </a:endParaRPr>
          </a:p>
          <a:p>
            <a:pPr marL="0" indent="0">
              <a:buNone/>
            </a:pPr>
            <a:endParaRPr lang="en-US" sz="2800" b="1" dirty="0">
              <a:solidFill>
                <a:srgbClr val="0070C0"/>
              </a:solidFill>
            </a:endParaRPr>
          </a:p>
        </p:txBody>
      </p:sp>
    </p:spTree>
    <p:extLst>
      <p:ext uri="{BB962C8B-B14F-4D97-AF65-F5344CB8AC3E}">
        <p14:creationId xmlns:p14="http://schemas.microsoft.com/office/powerpoint/2010/main" val="9780668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The Big Picture</a:t>
            </a:r>
            <a:endParaRPr lang="en-US" b="1" dirty="0"/>
          </a:p>
        </p:txBody>
      </p:sp>
      <p:sp>
        <p:nvSpPr>
          <p:cNvPr id="3" name="Content Placeholder 2"/>
          <p:cNvSpPr>
            <a:spLocks noGrp="1"/>
          </p:cNvSpPr>
          <p:nvPr>
            <p:ph idx="1"/>
          </p:nvPr>
        </p:nvSpPr>
        <p:spPr>
          <a:xfrm>
            <a:off x="838200" y="1173892"/>
            <a:ext cx="10515600" cy="5566719"/>
          </a:xfrm>
          <a:solidFill>
            <a:srgbClr val="FFFFCC"/>
          </a:solidFill>
        </p:spPr>
        <p:txBody>
          <a:bodyPr>
            <a:normAutofit/>
          </a:bodyPr>
          <a:lstStyle/>
          <a:p>
            <a:r>
              <a:rPr lang="en-US" sz="4000" b="1" dirty="0">
                <a:solidFill>
                  <a:srgbClr val="0070C0"/>
                </a:solidFill>
              </a:rPr>
              <a:t>We </a:t>
            </a:r>
            <a:r>
              <a:rPr lang="en-US" sz="4000" b="1" dirty="0" smtClean="0">
                <a:solidFill>
                  <a:srgbClr val="0070C0"/>
                </a:solidFill>
              </a:rPr>
              <a:t>seek to </a:t>
            </a:r>
            <a:r>
              <a:rPr lang="en-US" sz="4000" b="1" dirty="0" smtClean="0">
                <a:solidFill>
                  <a:srgbClr val="FF0000"/>
                </a:solidFill>
              </a:rPr>
              <a:t>become</a:t>
            </a:r>
            <a:r>
              <a:rPr lang="en-US" sz="4000" b="1" dirty="0" smtClean="0">
                <a:solidFill>
                  <a:srgbClr val="0070C0"/>
                </a:solidFill>
              </a:rPr>
              <a:t> and then </a:t>
            </a:r>
            <a:r>
              <a:rPr lang="en-US" sz="4000" b="1" dirty="0" smtClean="0">
                <a:solidFill>
                  <a:srgbClr val="FF0000"/>
                </a:solidFill>
              </a:rPr>
              <a:t>make</a:t>
            </a:r>
            <a:r>
              <a:rPr lang="en-US" sz="4000" b="1" dirty="0" smtClean="0">
                <a:solidFill>
                  <a:srgbClr val="0070C0"/>
                </a:solidFill>
              </a:rPr>
              <a:t> disciples (believing learners) by:</a:t>
            </a:r>
          </a:p>
          <a:p>
            <a:r>
              <a:rPr lang="en-US" sz="4000" b="1" dirty="0" smtClean="0">
                <a:solidFill>
                  <a:srgbClr val="0070C0"/>
                </a:solidFill>
              </a:rPr>
              <a:t>Knowing  </a:t>
            </a:r>
            <a:r>
              <a:rPr lang="en-US" sz="4000" b="1" dirty="0">
                <a:solidFill>
                  <a:srgbClr val="0070C0"/>
                </a:solidFill>
              </a:rPr>
              <a:t>what we </a:t>
            </a:r>
            <a:r>
              <a:rPr lang="en-US" sz="4000" b="1" dirty="0" smtClean="0">
                <a:solidFill>
                  <a:srgbClr val="0070C0"/>
                </a:solidFill>
              </a:rPr>
              <a:t>believe. </a:t>
            </a:r>
          </a:p>
          <a:p>
            <a:r>
              <a:rPr lang="en-US" sz="4000" b="1" dirty="0">
                <a:solidFill>
                  <a:srgbClr val="0070C0"/>
                </a:solidFill>
              </a:rPr>
              <a:t>W</a:t>
            </a:r>
            <a:r>
              <a:rPr lang="en-US" sz="4000" b="1" dirty="0" smtClean="0">
                <a:solidFill>
                  <a:srgbClr val="0070C0"/>
                </a:solidFill>
              </a:rPr>
              <a:t>hy </a:t>
            </a:r>
            <a:r>
              <a:rPr lang="en-US" sz="4000" b="1" dirty="0">
                <a:solidFill>
                  <a:srgbClr val="0070C0"/>
                </a:solidFill>
              </a:rPr>
              <a:t>we believe </a:t>
            </a:r>
            <a:r>
              <a:rPr lang="en-US" sz="4000" b="1" dirty="0" smtClean="0">
                <a:solidFill>
                  <a:srgbClr val="0070C0"/>
                </a:solidFill>
              </a:rPr>
              <a:t>it. </a:t>
            </a:r>
          </a:p>
          <a:p>
            <a:r>
              <a:rPr lang="en-US" sz="4000" b="1" dirty="0">
                <a:solidFill>
                  <a:srgbClr val="0070C0"/>
                </a:solidFill>
              </a:rPr>
              <a:t>B</a:t>
            </a:r>
            <a:r>
              <a:rPr lang="en-US" sz="4000" b="1" dirty="0" smtClean="0">
                <a:solidFill>
                  <a:srgbClr val="0070C0"/>
                </a:solidFill>
              </a:rPr>
              <a:t>eing </a:t>
            </a:r>
            <a:r>
              <a:rPr lang="en-US" sz="4000" b="1" dirty="0">
                <a:solidFill>
                  <a:srgbClr val="0070C0"/>
                </a:solidFill>
              </a:rPr>
              <a:t>able to communicate what we believe and why in an effective, winsome manner to fulfill the commands for all Christians in Matthew 28:18-20 and 1 Peter 3:15-16.</a:t>
            </a:r>
          </a:p>
          <a:p>
            <a:endParaRPr lang="en-US" sz="4000" b="1" dirty="0" smtClean="0">
              <a:solidFill>
                <a:srgbClr val="0070C0"/>
              </a:solidFill>
            </a:endParaRPr>
          </a:p>
          <a:p>
            <a:endParaRPr lang="en-US" sz="4000" b="1" dirty="0">
              <a:solidFill>
                <a:srgbClr val="0070C0"/>
              </a:solidFill>
            </a:endParaRPr>
          </a:p>
          <a:p>
            <a:endParaRPr lang="en-US" sz="4000" b="1" dirty="0" smtClean="0">
              <a:solidFill>
                <a:srgbClr val="0070C0"/>
              </a:solidFill>
            </a:endParaRPr>
          </a:p>
          <a:p>
            <a:endParaRPr lang="en-US" sz="4000" b="1" dirty="0">
              <a:solidFill>
                <a:srgbClr val="0070C0"/>
              </a:solidFill>
            </a:endParaRPr>
          </a:p>
          <a:p>
            <a:pPr marL="0" indent="0">
              <a:buNone/>
            </a:pPr>
            <a:endParaRPr lang="en-US" b="1" dirty="0"/>
          </a:p>
          <a:p>
            <a:pPr marL="0" indent="0">
              <a:buNone/>
            </a:pPr>
            <a:endParaRPr lang="en-US" dirty="0"/>
          </a:p>
          <a:p>
            <a:pPr marL="0" indent="0">
              <a:buNone/>
            </a:pPr>
            <a:endParaRPr lang="en-US" dirty="0" smtClean="0"/>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14783590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1685588"/>
          </a:xfrm>
          <a:solidFill>
            <a:srgbClr val="FFFFCC"/>
          </a:solidFill>
        </p:spPr>
        <p:txBody>
          <a:bodyPr>
            <a:normAutofit fontScale="90000"/>
          </a:bodyPr>
          <a:lstStyle/>
          <a:p>
            <a:r>
              <a:rPr lang="en-US" b="1" dirty="0" smtClean="0"/>
              <a:t>Reformation Day commemorates Martin Luther nailing his 95 theses on the </a:t>
            </a:r>
            <a:r>
              <a:rPr lang="en-US" b="1" dirty="0" err="1" smtClean="0"/>
              <a:t>Wittenburg</a:t>
            </a:r>
            <a:r>
              <a:rPr lang="en-US" b="1" dirty="0" smtClean="0"/>
              <a:t> church door October 31, 1517.</a:t>
            </a:r>
            <a:endParaRPr lang="en-US" b="1" dirty="0"/>
          </a:p>
        </p:txBody>
      </p:sp>
      <p:sp>
        <p:nvSpPr>
          <p:cNvPr id="3" name="Content Placeholder 2"/>
          <p:cNvSpPr>
            <a:spLocks noGrp="1"/>
          </p:cNvSpPr>
          <p:nvPr>
            <p:ph idx="1"/>
          </p:nvPr>
        </p:nvSpPr>
        <p:spPr>
          <a:xfrm>
            <a:off x="763044" y="1937981"/>
            <a:ext cx="10515600" cy="4807286"/>
          </a:xfrm>
          <a:solidFill>
            <a:srgbClr val="FFFFCC"/>
          </a:solidFill>
        </p:spPr>
        <p:txBody>
          <a:bodyPr>
            <a:normAutofit/>
          </a:bodyPr>
          <a:lstStyle/>
          <a:p>
            <a:pPr marL="0" indent="0">
              <a:buNone/>
            </a:pPr>
            <a:r>
              <a:rPr lang="en-US" b="1" u="sng" dirty="0" smtClean="0">
                <a:solidFill>
                  <a:srgbClr val="0070C0"/>
                </a:solidFill>
              </a:rPr>
              <a:t>Martin </a:t>
            </a:r>
            <a:r>
              <a:rPr lang="en-US" b="1" u="sng" dirty="0">
                <a:solidFill>
                  <a:srgbClr val="0070C0"/>
                </a:solidFill>
              </a:rPr>
              <a:t>L</a:t>
            </a:r>
            <a:r>
              <a:rPr lang="en-US" b="1" u="sng" dirty="0" smtClean="0">
                <a:solidFill>
                  <a:srgbClr val="0070C0"/>
                </a:solidFill>
              </a:rPr>
              <a:t>uther’s first theses</a:t>
            </a:r>
          </a:p>
          <a:p>
            <a:pPr marL="0" indent="0">
              <a:buNone/>
            </a:pPr>
            <a:r>
              <a:rPr lang="en-US" b="1" dirty="0" smtClean="0">
                <a:solidFill>
                  <a:srgbClr val="0070C0"/>
                </a:solidFill>
              </a:rPr>
              <a:t>Our Lord and Master Jesus Christ, when he said repent willed that the whole life of believers should be repentance.</a:t>
            </a:r>
          </a:p>
          <a:p>
            <a:pPr marL="0" indent="0">
              <a:buNone/>
            </a:pPr>
            <a:r>
              <a:rPr lang="en-US" b="1" dirty="0" smtClean="0">
                <a:solidFill>
                  <a:srgbClr val="0070C0"/>
                </a:solidFill>
              </a:rPr>
              <a:t>When Luther read  the </a:t>
            </a:r>
            <a:r>
              <a:rPr lang="en-US" b="1" i="1" dirty="0" err="1" smtClean="0">
                <a:solidFill>
                  <a:srgbClr val="0070C0"/>
                </a:solidFill>
              </a:rPr>
              <a:t>Textus</a:t>
            </a:r>
            <a:r>
              <a:rPr lang="en-US" b="1" i="1" dirty="0" smtClean="0">
                <a:solidFill>
                  <a:srgbClr val="0070C0"/>
                </a:solidFill>
              </a:rPr>
              <a:t> </a:t>
            </a:r>
            <a:r>
              <a:rPr lang="en-US" b="1" i="1" dirty="0" err="1" smtClean="0">
                <a:solidFill>
                  <a:srgbClr val="0070C0"/>
                </a:solidFill>
              </a:rPr>
              <a:t>Receptus</a:t>
            </a:r>
            <a:r>
              <a:rPr lang="en-US" b="1" i="1" dirty="0" smtClean="0">
                <a:solidFill>
                  <a:srgbClr val="0070C0"/>
                </a:solidFill>
              </a:rPr>
              <a:t> </a:t>
            </a:r>
            <a:r>
              <a:rPr lang="en-US" b="1" dirty="0" smtClean="0">
                <a:solidFill>
                  <a:srgbClr val="0070C0"/>
                </a:solidFill>
              </a:rPr>
              <a:t>he discovered that Matthew 4:17 said,</a:t>
            </a:r>
            <a:endParaRPr lang="en-US" b="1" i="1" dirty="0">
              <a:solidFill>
                <a:srgbClr val="0070C0"/>
              </a:solidFill>
            </a:endParaRPr>
          </a:p>
          <a:p>
            <a:pPr marL="0" indent="0">
              <a:buNone/>
            </a:pPr>
            <a:r>
              <a:rPr lang="en-US" b="1" dirty="0" smtClean="0">
                <a:solidFill>
                  <a:srgbClr val="0070C0"/>
                </a:solidFill>
              </a:rPr>
              <a:t>“From </a:t>
            </a:r>
            <a:r>
              <a:rPr lang="en-US" b="1" dirty="0">
                <a:solidFill>
                  <a:srgbClr val="0070C0"/>
                </a:solidFill>
              </a:rPr>
              <a:t>that time Jesus began to preach, saying, </a:t>
            </a:r>
            <a:r>
              <a:rPr lang="en-US" b="1" dirty="0" smtClean="0">
                <a:solidFill>
                  <a:srgbClr val="0070C0"/>
                </a:solidFill>
              </a:rPr>
              <a:t>“</a:t>
            </a:r>
            <a:r>
              <a:rPr lang="en-US" b="1" dirty="0">
                <a:solidFill>
                  <a:srgbClr val="0070C0"/>
                </a:solidFill>
              </a:rPr>
              <a:t>Repent, for the kingdom of heaven is at hand</a:t>
            </a:r>
            <a:r>
              <a:rPr lang="en-US" b="1" dirty="0" smtClean="0">
                <a:solidFill>
                  <a:srgbClr val="0070C0"/>
                </a:solidFill>
              </a:rPr>
              <a:t>.”</a:t>
            </a:r>
          </a:p>
          <a:p>
            <a:pPr marL="0" indent="0">
              <a:buNone/>
            </a:pPr>
            <a:r>
              <a:rPr lang="en-US" b="1" dirty="0" smtClean="0">
                <a:solidFill>
                  <a:srgbClr val="0070C0"/>
                </a:solidFill>
              </a:rPr>
              <a:t>In the </a:t>
            </a:r>
            <a:r>
              <a:rPr lang="en-US" b="1" smtClean="0">
                <a:solidFill>
                  <a:srgbClr val="0070C0"/>
                </a:solidFill>
              </a:rPr>
              <a:t>Vulgate Matthew </a:t>
            </a:r>
            <a:r>
              <a:rPr lang="en-US" b="1" dirty="0" smtClean="0">
                <a:solidFill>
                  <a:srgbClr val="0070C0"/>
                </a:solidFill>
              </a:rPr>
              <a:t>4:17 says, “</a:t>
            </a:r>
            <a:r>
              <a:rPr lang="en-US" b="1" dirty="0" smtClean="0">
                <a:solidFill>
                  <a:srgbClr val="FF0000"/>
                </a:solidFill>
              </a:rPr>
              <a:t>Do penance </a:t>
            </a:r>
            <a:r>
              <a:rPr lang="en-US" b="1" dirty="0"/>
              <a:t>for the kingdom of heaven is at hand.”</a:t>
            </a:r>
            <a:endParaRPr lang="en-US" b="1" dirty="0" smtClean="0">
              <a:solidFill>
                <a:srgbClr val="0070C0"/>
              </a:solidFill>
            </a:endParaRPr>
          </a:p>
          <a:p>
            <a:endParaRPr lang="en-US" sz="4000" b="1" dirty="0">
              <a:solidFill>
                <a:srgbClr val="0070C0"/>
              </a:solidFill>
            </a:endParaRPr>
          </a:p>
          <a:p>
            <a:pPr marL="0" indent="0">
              <a:buNone/>
            </a:pPr>
            <a:endParaRPr lang="en-US" b="1" dirty="0"/>
          </a:p>
          <a:p>
            <a:pPr marL="0" indent="0">
              <a:buNone/>
            </a:pPr>
            <a:endParaRPr lang="en-US" dirty="0"/>
          </a:p>
          <a:p>
            <a:pPr marL="0" indent="0">
              <a:buNone/>
            </a:pPr>
            <a:endParaRPr lang="en-US" dirty="0" smtClean="0"/>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9472885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Be transformed by the renewal of your mind</a:t>
            </a:r>
            <a:endParaRPr lang="en-US" b="1" dirty="0"/>
          </a:p>
        </p:txBody>
      </p:sp>
      <p:sp>
        <p:nvSpPr>
          <p:cNvPr id="3" name="Content Placeholder 2"/>
          <p:cNvSpPr>
            <a:spLocks noGrp="1"/>
          </p:cNvSpPr>
          <p:nvPr>
            <p:ph idx="1"/>
          </p:nvPr>
        </p:nvSpPr>
        <p:spPr>
          <a:xfrm>
            <a:off x="838200" y="1173892"/>
            <a:ext cx="10515600" cy="5566719"/>
          </a:xfrm>
          <a:solidFill>
            <a:srgbClr val="FFFFCC"/>
          </a:solidFill>
        </p:spPr>
        <p:txBody>
          <a:bodyPr>
            <a:normAutofit/>
          </a:bodyPr>
          <a:lstStyle/>
          <a:p>
            <a:pPr marL="0" indent="0">
              <a:buNone/>
            </a:pPr>
            <a:r>
              <a:rPr lang="en-US" b="1" dirty="0" smtClean="0"/>
              <a:t>Do </a:t>
            </a:r>
            <a:r>
              <a:rPr lang="en-US" b="1" dirty="0"/>
              <a:t>not be conformed to this world</a:t>
            </a:r>
            <a:r>
              <a:rPr lang="en-US" b="1" dirty="0" smtClean="0"/>
              <a:t>, </a:t>
            </a:r>
            <a:r>
              <a:rPr lang="en-US" b="1" dirty="0"/>
              <a:t>but be transformed by </a:t>
            </a:r>
            <a:r>
              <a:rPr lang="en-US" b="1" dirty="0" smtClean="0"/>
              <a:t>the </a:t>
            </a:r>
            <a:r>
              <a:rPr lang="en-US" b="1" dirty="0"/>
              <a:t>renewal of your mind, that by testing you may </a:t>
            </a:r>
            <a:r>
              <a:rPr lang="en-US" b="1" dirty="0" smtClean="0"/>
              <a:t>discern </a:t>
            </a:r>
            <a:r>
              <a:rPr lang="en-US" b="1" dirty="0"/>
              <a:t>what is the will of God, what is good and acceptable and perfect</a:t>
            </a:r>
            <a:r>
              <a:rPr lang="en-US" b="1" dirty="0" smtClean="0"/>
              <a:t>. </a:t>
            </a:r>
            <a:r>
              <a:rPr lang="en-US" dirty="0" smtClean="0"/>
              <a:t>Romans 12:2</a:t>
            </a:r>
            <a:endParaRPr lang="en-US" b="1" dirty="0">
              <a:solidFill>
                <a:srgbClr val="0070C0"/>
              </a:solidFill>
            </a:endParaRPr>
          </a:p>
          <a:p>
            <a:r>
              <a:rPr lang="en-US" b="1" dirty="0" smtClean="0">
                <a:solidFill>
                  <a:srgbClr val="0070C0"/>
                </a:solidFill>
              </a:rPr>
              <a:t>God gives us the revelation of sacred Scripture in order for us to have our minds changed so we begin to think like Jesus. Sanctification and spiritual growth is all about this. If you just have it in your mind and you don’t have it in your heart, you don’t have it. </a:t>
            </a:r>
            <a:r>
              <a:rPr lang="en-US" b="1" dirty="0" smtClean="0">
                <a:solidFill>
                  <a:srgbClr val="FF0000"/>
                </a:solidFill>
              </a:rPr>
              <a:t>But you can’t have it in your heart without first having it in your mind. </a:t>
            </a:r>
            <a:r>
              <a:rPr lang="en-US" b="1" dirty="0" smtClean="0">
                <a:solidFill>
                  <a:srgbClr val="0070C0"/>
                </a:solidFill>
              </a:rPr>
              <a:t>We want to have a mind informed by the Word of God. </a:t>
            </a:r>
            <a:r>
              <a:rPr lang="en-US" dirty="0" err="1" smtClean="0"/>
              <a:t>R.C.Sproul</a:t>
            </a:r>
            <a:r>
              <a:rPr lang="en-US" dirty="0" smtClean="0"/>
              <a:t> on the naming of his radio program </a:t>
            </a:r>
            <a:r>
              <a:rPr lang="en-US" b="1" i="1" dirty="0" smtClean="0"/>
              <a:t>Renewing Your Mind</a:t>
            </a:r>
            <a:endParaRPr lang="en-US" dirty="0" smtClean="0"/>
          </a:p>
          <a:p>
            <a:endParaRPr lang="en-US" sz="4000" b="1" dirty="0" smtClean="0">
              <a:solidFill>
                <a:srgbClr val="0070C0"/>
              </a:solidFill>
            </a:endParaRPr>
          </a:p>
          <a:p>
            <a:endParaRPr lang="en-US" sz="4000" b="1" dirty="0">
              <a:solidFill>
                <a:srgbClr val="0070C0"/>
              </a:solidFill>
            </a:endParaRPr>
          </a:p>
          <a:p>
            <a:endParaRPr lang="en-US" sz="4000" b="1" dirty="0" smtClean="0">
              <a:solidFill>
                <a:srgbClr val="0070C0"/>
              </a:solidFill>
            </a:endParaRPr>
          </a:p>
          <a:p>
            <a:endParaRPr lang="en-US" sz="4000" b="1" dirty="0">
              <a:solidFill>
                <a:srgbClr val="0070C0"/>
              </a:solidFill>
            </a:endParaRPr>
          </a:p>
          <a:p>
            <a:pPr marL="0" indent="0">
              <a:buNone/>
            </a:pPr>
            <a:endParaRPr lang="en-US" b="1" dirty="0"/>
          </a:p>
          <a:p>
            <a:pPr marL="0" indent="0">
              <a:buNone/>
            </a:pPr>
            <a:endParaRPr lang="en-US" dirty="0"/>
          </a:p>
          <a:p>
            <a:pPr marL="0" indent="0">
              <a:buNone/>
            </a:pPr>
            <a:endParaRPr lang="en-US" dirty="0" smtClean="0"/>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26089431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Be transformed by the renewal of your mind</a:t>
            </a:r>
            <a:endParaRPr lang="en-US" b="1" dirty="0"/>
          </a:p>
        </p:txBody>
      </p:sp>
      <p:sp>
        <p:nvSpPr>
          <p:cNvPr id="3" name="Content Placeholder 2"/>
          <p:cNvSpPr>
            <a:spLocks noGrp="1"/>
          </p:cNvSpPr>
          <p:nvPr>
            <p:ph idx="1"/>
          </p:nvPr>
        </p:nvSpPr>
        <p:spPr>
          <a:xfrm>
            <a:off x="838200" y="1173892"/>
            <a:ext cx="10515600" cy="5566719"/>
          </a:xfrm>
          <a:solidFill>
            <a:srgbClr val="FFFFCC"/>
          </a:solidFill>
        </p:spPr>
        <p:txBody>
          <a:bodyPr>
            <a:normAutofit lnSpcReduction="10000"/>
          </a:bodyPr>
          <a:lstStyle/>
          <a:p>
            <a:pPr marL="0" indent="0">
              <a:buNone/>
            </a:pPr>
            <a:r>
              <a:rPr lang="en-US" b="1" dirty="0" smtClean="0"/>
              <a:t>Do </a:t>
            </a:r>
            <a:r>
              <a:rPr lang="en-US" b="1" dirty="0"/>
              <a:t>not be conformed to this world</a:t>
            </a:r>
            <a:r>
              <a:rPr lang="en-US" b="1" dirty="0" smtClean="0"/>
              <a:t>, </a:t>
            </a:r>
            <a:r>
              <a:rPr lang="en-US" b="1" dirty="0"/>
              <a:t>but be transformed by </a:t>
            </a:r>
            <a:r>
              <a:rPr lang="en-US" b="1" dirty="0" smtClean="0"/>
              <a:t>the </a:t>
            </a:r>
            <a:r>
              <a:rPr lang="en-US" b="1" dirty="0"/>
              <a:t>renewal of your mind, that by testing you may </a:t>
            </a:r>
            <a:r>
              <a:rPr lang="en-US" b="1" dirty="0" smtClean="0"/>
              <a:t>discern </a:t>
            </a:r>
            <a:r>
              <a:rPr lang="en-US" b="1" dirty="0"/>
              <a:t>what is the will of God, what is good and acceptable and perfect</a:t>
            </a:r>
            <a:r>
              <a:rPr lang="en-US" b="1" dirty="0" smtClean="0"/>
              <a:t>. </a:t>
            </a:r>
            <a:r>
              <a:rPr lang="en-US" dirty="0" smtClean="0"/>
              <a:t>Romans 12:2</a:t>
            </a:r>
            <a:endParaRPr lang="en-US" b="1" dirty="0">
              <a:solidFill>
                <a:srgbClr val="0070C0"/>
              </a:solidFill>
            </a:endParaRPr>
          </a:p>
          <a:p>
            <a:r>
              <a:rPr lang="en-US" b="1" dirty="0" smtClean="0">
                <a:solidFill>
                  <a:srgbClr val="0070C0"/>
                </a:solidFill>
              </a:rPr>
              <a:t>The key method Paul underscores as the means to the transformed life is by the “renewal of the mind.” This means nothing more and nothing less than education. Serious education. In-depth education. Disciplined education in the things of God. It calls for mastery of the Word of God. We need to be people whose lives have been changed because our minds have been changed. </a:t>
            </a:r>
            <a:r>
              <a:rPr lang="en-US" i="1" dirty="0" smtClean="0"/>
              <a:t>The Holiness of God </a:t>
            </a:r>
            <a:r>
              <a:rPr lang="en-US" dirty="0" smtClean="0"/>
              <a:t>by R.C. Sproul</a:t>
            </a:r>
          </a:p>
          <a:p>
            <a:r>
              <a:rPr lang="en-US" b="1" dirty="0" smtClean="0">
                <a:solidFill>
                  <a:srgbClr val="0070C0"/>
                </a:solidFill>
              </a:rPr>
              <a:t>Burning hearts are not nourished by empty minds. </a:t>
            </a:r>
            <a:r>
              <a:rPr lang="en-US" dirty="0" smtClean="0"/>
              <a:t>R.C. Sproul</a:t>
            </a:r>
          </a:p>
          <a:p>
            <a:r>
              <a:rPr lang="en-US" b="1" dirty="0" smtClean="0">
                <a:solidFill>
                  <a:srgbClr val="FF0000"/>
                </a:solidFill>
              </a:rPr>
              <a:t>If you don’t know who God truly is you will invent a “</a:t>
            </a:r>
            <a:r>
              <a:rPr lang="en-US" b="1" i="1" dirty="0" smtClean="0">
                <a:solidFill>
                  <a:srgbClr val="FF0000"/>
                </a:solidFill>
              </a:rPr>
              <a:t>god</a:t>
            </a:r>
            <a:r>
              <a:rPr lang="en-US" b="1" dirty="0" smtClean="0">
                <a:solidFill>
                  <a:srgbClr val="FF0000"/>
                </a:solidFill>
              </a:rPr>
              <a:t>.” </a:t>
            </a:r>
            <a:endParaRPr lang="en-US" b="1" dirty="0">
              <a:solidFill>
                <a:srgbClr val="FF0000"/>
              </a:solidFill>
            </a:endParaRPr>
          </a:p>
          <a:p>
            <a:r>
              <a:rPr lang="en-US" b="1" dirty="0" smtClean="0">
                <a:solidFill>
                  <a:srgbClr val="FF0000"/>
                </a:solidFill>
              </a:rPr>
              <a:t>You cannot truly love God if you don’t know who he really is!</a:t>
            </a:r>
            <a:endParaRPr lang="en-US" b="1" dirty="0">
              <a:solidFill>
                <a:srgbClr val="FF0000"/>
              </a:solidFill>
            </a:endParaRPr>
          </a:p>
          <a:p>
            <a:endParaRPr lang="en-US" sz="4000" b="1" dirty="0" smtClean="0">
              <a:solidFill>
                <a:srgbClr val="0070C0"/>
              </a:solidFill>
            </a:endParaRPr>
          </a:p>
          <a:p>
            <a:endParaRPr lang="en-US" sz="4000" b="1" dirty="0">
              <a:solidFill>
                <a:srgbClr val="0070C0"/>
              </a:solidFill>
            </a:endParaRPr>
          </a:p>
          <a:p>
            <a:endParaRPr lang="en-US" sz="4000" b="1" dirty="0" smtClean="0">
              <a:solidFill>
                <a:srgbClr val="0070C0"/>
              </a:solidFill>
            </a:endParaRPr>
          </a:p>
          <a:p>
            <a:endParaRPr lang="en-US" sz="4000" b="1" dirty="0">
              <a:solidFill>
                <a:srgbClr val="0070C0"/>
              </a:solidFill>
            </a:endParaRPr>
          </a:p>
          <a:p>
            <a:pPr marL="0" indent="0">
              <a:buNone/>
            </a:pPr>
            <a:endParaRPr lang="en-US" b="1" dirty="0"/>
          </a:p>
          <a:p>
            <a:pPr marL="0" indent="0">
              <a:buNone/>
            </a:pPr>
            <a:endParaRPr lang="en-US" dirty="0"/>
          </a:p>
          <a:p>
            <a:pPr marL="0" indent="0">
              <a:buNone/>
            </a:pPr>
            <a:endParaRPr lang="en-US" dirty="0" smtClean="0"/>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30636464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lstStyle/>
          <a:p>
            <a:r>
              <a:rPr lang="en-US" b="1" dirty="0" smtClean="0"/>
              <a:t>God’s Character Attributes</a:t>
            </a:r>
            <a:endParaRPr lang="en-US" b="1" dirty="0"/>
          </a:p>
        </p:txBody>
      </p:sp>
      <p:sp>
        <p:nvSpPr>
          <p:cNvPr id="3" name="Content Placeholder 2"/>
          <p:cNvSpPr>
            <a:spLocks noGrp="1"/>
          </p:cNvSpPr>
          <p:nvPr>
            <p:ph idx="1"/>
          </p:nvPr>
        </p:nvSpPr>
        <p:spPr>
          <a:xfrm>
            <a:off x="838200" y="1825624"/>
            <a:ext cx="10515600" cy="4831959"/>
          </a:xfrm>
          <a:solidFill>
            <a:srgbClr val="FFFFCC"/>
          </a:solidFill>
        </p:spPr>
        <p:txBody>
          <a:bodyPr>
            <a:normAutofit lnSpcReduction="10000"/>
          </a:bodyPr>
          <a:lstStyle/>
          <a:p>
            <a:r>
              <a:rPr lang="en-US" b="1" dirty="0" smtClean="0">
                <a:solidFill>
                  <a:srgbClr val="0070C0"/>
                </a:solidFill>
              </a:rPr>
              <a:t>We can never fully understand God or even any single thing about God.</a:t>
            </a:r>
          </a:p>
          <a:p>
            <a:r>
              <a:rPr lang="en-US" b="1" dirty="0"/>
              <a:t>Such knowledge is </a:t>
            </a:r>
            <a:r>
              <a:rPr lang="en-US" b="1" dirty="0" smtClean="0"/>
              <a:t>too </a:t>
            </a:r>
            <a:r>
              <a:rPr lang="en-US" b="1" dirty="0"/>
              <a:t>wonderful for </a:t>
            </a:r>
            <a:r>
              <a:rPr lang="en-US" b="1" dirty="0" smtClean="0"/>
              <a:t>me; it </a:t>
            </a:r>
            <a:r>
              <a:rPr lang="en-US" b="1" dirty="0"/>
              <a:t>is high; I cannot attain it</a:t>
            </a:r>
            <a:r>
              <a:rPr lang="en-US" b="1" dirty="0" smtClean="0"/>
              <a:t>. </a:t>
            </a:r>
            <a:r>
              <a:rPr lang="en-US" dirty="0" smtClean="0"/>
              <a:t>Psalm 139:6</a:t>
            </a:r>
            <a:endParaRPr lang="en-US" dirty="0"/>
          </a:p>
          <a:p>
            <a:r>
              <a:rPr lang="en-US" b="1" dirty="0" smtClean="0"/>
              <a:t>Great </a:t>
            </a:r>
            <a:r>
              <a:rPr lang="en-US" b="1" dirty="0"/>
              <a:t>is the Lord, and greatly to be </a:t>
            </a:r>
            <a:r>
              <a:rPr lang="en-US" b="1" dirty="0" smtClean="0"/>
              <a:t>praised, and </a:t>
            </a:r>
            <a:r>
              <a:rPr lang="en-US" b="1" dirty="0"/>
              <a:t>his </a:t>
            </a:r>
            <a:r>
              <a:rPr lang="en-US" b="1" dirty="0" smtClean="0"/>
              <a:t>greatness </a:t>
            </a:r>
            <a:r>
              <a:rPr lang="en-US" b="1" dirty="0"/>
              <a:t>is unsearchable</a:t>
            </a:r>
            <a:r>
              <a:rPr lang="en-US" b="1" dirty="0" smtClean="0"/>
              <a:t>. </a:t>
            </a:r>
            <a:r>
              <a:rPr lang="en-US" dirty="0" smtClean="0"/>
              <a:t>Psalm 145:3</a:t>
            </a:r>
          </a:p>
          <a:p>
            <a:r>
              <a:rPr lang="en-US" b="1" dirty="0"/>
              <a:t>Great is our Lord, and </a:t>
            </a:r>
            <a:r>
              <a:rPr lang="en-US" b="1" dirty="0" smtClean="0"/>
              <a:t>abundant </a:t>
            </a:r>
            <a:r>
              <a:rPr lang="en-US" b="1" dirty="0"/>
              <a:t>in </a:t>
            </a:r>
            <a:r>
              <a:rPr lang="en-US" b="1" dirty="0" smtClean="0"/>
              <a:t>power; his </a:t>
            </a:r>
            <a:r>
              <a:rPr lang="en-US" b="1" dirty="0"/>
              <a:t>understanding is beyond measure</a:t>
            </a:r>
            <a:r>
              <a:rPr lang="en-US" b="1" dirty="0" smtClean="0"/>
              <a:t>. </a:t>
            </a:r>
            <a:r>
              <a:rPr lang="en-US" dirty="0" smtClean="0"/>
              <a:t>Psalm 147:5</a:t>
            </a:r>
          </a:p>
          <a:p>
            <a:r>
              <a:rPr lang="en-US" b="1" dirty="0"/>
              <a:t>Oh, the depth of the riches and </a:t>
            </a:r>
            <a:r>
              <a:rPr lang="en-US" b="1" dirty="0" smtClean="0"/>
              <a:t>wisdom </a:t>
            </a:r>
            <a:r>
              <a:rPr lang="en-US" b="1" dirty="0"/>
              <a:t>and knowledge of God! </a:t>
            </a:r>
            <a:r>
              <a:rPr lang="en-US" b="1" dirty="0" smtClean="0"/>
              <a:t>How </a:t>
            </a:r>
            <a:r>
              <a:rPr lang="en-US" b="1" dirty="0"/>
              <a:t>unsearchable are his judgments and how inscrutable his ways</a:t>
            </a:r>
            <a:r>
              <a:rPr lang="en-US" b="1" dirty="0" smtClean="0"/>
              <a:t>! “For who </a:t>
            </a:r>
            <a:r>
              <a:rPr lang="en-US" b="1" dirty="0"/>
              <a:t>has known the mind of the </a:t>
            </a:r>
            <a:r>
              <a:rPr lang="en-US" b="1" dirty="0" smtClean="0"/>
              <a:t>Lord or who </a:t>
            </a:r>
            <a:r>
              <a:rPr lang="en-US" b="1" dirty="0"/>
              <a:t>has been his counselor</a:t>
            </a:r>
            <a:r>
              <a:rPr lang="en-US" b="1" dirty="0" smtClean="0"/>
              <a:t>?” </a:t>
            </a:r>
            <a:r>
              <a:rPr lang="en-US" dirty="0" smtClean="0"/>
              <a:t>Romans 11:33-34</a:t>
            </a:r>
            <a:endParaRPr lang="en-US" dirty="0"/>
          </a:p>
          <a:p>
            <a:endParaRPr lang="en-US" dirty="0"/>
          </a:p>
          <a:p>
            <a:endParaRPr lang="en-US" dirty="0"/>
          </a:p>
          <a:p>
            <a:endParaRPr lang="en-US" b="1" dirty="0" smtClean="0">
              <a:solidFill>
                <a:srgbClr val="0070C0"/>
              </a:solidFill>
            </a:endParaRPr>
          </a:p>
        </p:txBody>
      </p:sp>
    </p:spTree>
    <p:extLst>
      <p:ext uri="{BB962C8B-B14F-4D97-AF65-F5344CB8AC3E}">
        <p14:creationId xmlns:p14="http://schemas.microsoft.com/office/powerpoint/2010/main" val="28959264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lstStyle/>
          <a:p>
            <a:r>
              <a:rPr lang="en-US" b="1" dirty="0" smtClean="0"/>
              <a:t>God’s Character Attributes</a:t>
            </a:r>
            <a:endParaRPr lang="en-US" b="1" dirty="0"/>
          </a:p>
        </p:txBody>
      </p:sp>
      <p:sp>
        <p:nvSpPr>
          <p:cNvPr id="3" name="Content Placeholder 2"/>
          <p:cNvSpPr>
            <a:spLocks noGrp="1"/>
          </p:cNvSpPr>
          <p:nvPr>
            <p:ph idx="1"/>
          </p:nvPr>
        </p:nvSpPr>
        <p:spPr>
          <a:xfrm>
            <a:off x="838200" y="1825624"/>
            <a:ext cx="10515600" cy="4831959"/>
          </a:xfrm>
          <a:solidFill>
            <a:srgbClr val="FFFFCC"/>
          </a:solidFill>
        </p:spPr>
        <p:txBody>
          <a:bodyPr>
            <a:normAutofit lnSpcReduction="10000"/>
          </a:bodyPr>
          <a:lstStyle/>
          <a:p>
            <a:r>
              <a:rPr lang="en-US" b="1" dirty="0" smtClean="0">
                <a:solidFill>
                  <a:srgbClr val="0070C0"/>
                </a:solidFill>
              </a:rPr>
              <a:t>On the other hand we can know something about God’s love or power and so forth. </a:t>
            </a:r>
          </a:p>
          <a:p>
            <a:r>
              <a:rPr lang="en-US" b="1" dirty="0" smtClean="0">
                <a:solidFill>
                  <a:srgbClr val="0070C0"/>
                </a:solidFill>
              </a:rPr>
              <a:t>Because we are finite and God is infinite we will never understand him fully. Nevertheless we can continually increase in our knowledge of him and increase in our delight in him throughout eternity.</a:t>
            </a:r>
          </a:p>
          <a:p>
            <a:pPr marL="0" indent="0">
              <a:buNone/>
            </a:pPr>
            <a:r>
              <a:rPr lang="en-US" b="1" dirty="0" smtClean="0"/>
              <a:t>How </a:t>
            </a:r>
            <a:r>
              <a:rPr lang="en-US" b="1" dirty="0"/>
              <a:t>precious to me are your </a:t>
            </a:r>
            <a:r>
              <a:rPr lang="en-US" b="1" dirty="0" smtClean="0"/>
              <a:t>thoughts</a:t>
            </a:r>
            <a:r>
              <a:rPr lang="en-US" b="1" dirty="0"/>
              <a:t>, O </a:t>
            </a:r>
            <a:r>
              <a:rPr lang="en-US" b="1" dirty="0" smtClean="0"/>
              <a:t>God! How vast is the sum of them! If </a:t>
            </a:r>
            <a:r>
              <a:rPr lang="en-US" b="1" dirty="0"/>
              <a:t>I would count them, they are more than </a:t>
            </a:r>
            <a:r>
              <a:rPr lang="en-US" b="1" dirty="0" smtClean="0"/>
              <a:t>the </a:t>
            </a:r>
            <a:r>
              <a:rPr lang="en-US" b="1" dirty="0"/>
              <a:t>sand</a:t>
            </a:r>
            <a:r>
              <a:rPr lang="en-US" b="1" dirty="0" smtClean="0"/>
              <a:t>. </a:t>
            </a:r>
            <a:r>
              <a:rPr lang="en-US" dirty="0" smtClean="0"/>
              <a:t>Psalm 139:17-18</a:t>
            </a:r>
          </a:p>
          <a:p>
            <a:pPr marL="0" indent="0">
              <a:buNone/>
            </a:pPr>
            <a:r>
              <a:rPr lang="en-US" b="1" dirty="0"/>
              <a:t>so as </a:t>
            </a:r>
            <a:r>
              <a:rPr lang="en-US" b="1" dirty="0" smtClean="0"/>
              <a:t>to </a:t>
            </a:r>
            <a:r>
              <a:rPr lang="en-US" b="1" dirty="0"/>
              <a:t>walk in a manner worthy of the Lord, </a:t>
            </a:r>
            <a:r>
              <a:rPr lang="en-US" b="1" dirty="0" smtClean="0"/>
              <a:t>fully </a:t>
            </a:r>
            <a:r>
              <a:rPr lang="en-US" b="1" dirty="0"/>
              <a:t>pleasing to him, </a:t>
            </a:r>
            <a:r>
              <a:rPr lang="en-US" b="1" dirty="0" smtClean="0"/>
              <a:t>bearing </a:t>
            </a:r>
            <a:r>
              <a:rPr lang="en-US" b="1" dirty="0"/>
              <a:t>fruit in every good work and increasing in the knowledge of God</a:t>
            </a:r>
            <a:r>
              <a:rPr lang="en-US" b="1" dirty="0" smtClean="0"/>
              <a:t>. </a:t>
            </a:r>
            <a:r>
              <a:rPr lang="en-US" dirty="0" smtClean="0"/>
              <a:t>Colossians 1:10</a:t>
            </a:r>
            <a:endParaRPr lang="en-US" dirty="0"/>
          </a:p>
          <a:p>
            <a:endParaRPr lang="en-US" dirty="0"/>
          </a:p>
          <a:p>
            <a:endParaRPr lang="en-US" dirty="0"/>
          </a:p>
          <a:p>
            <a:endParaRPr lang="en-US" b="1" dirty="0" smtClean="0">
              <a:solidFill>
                <a:srgbClr val="0070C0"/>
              </a:solidFill>
            </a:endParaRPr>
          </a:p>
        </p:txBody>
      </p:sp>
    </p:spTree>
    <p:extLst>
      <p:ext uri="{BB962C8B-B14F-4D97-AF65-F5344CB8AC3E}">
        <p14:creationId xmlns:p14="http://schemas.microsoft.com/office/powerpoint/2010/main" val="8205370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lstStyle/>
          <a:p>
            <a:r>
              <a:rPr lang="en-US" b="1" dirty="0" smtClean="0"/>
              <a:t>God’s Character Attributes</a:t>
            </a:r>
            <a:endParaRPr lang="en-US" b="1" dirty="0"/>
          </a:p>
        </p:txBody>
      </p:sp>
      <p:sp>
        <p:nvSpPr>
          <p:cNvPr id="3" name="Content Placeholder 2"/>
          <p:cNvSpPr>
            <a:spLocks noGrp="1"/>
          </p:cNvSpPr>
          <p:nvPr>
            <p:ph idx="1"/>
          </p:nvPr>
        </p:nvSpPr>
        <p:spPr>
          <a:xfrm>
            <a:off x="838200" y="1825624"/>
            <a:ext cx="10515600" cy="4831959"/>
          </a:xfrm>
          <a:solidFill>
            <a:srgbClr val="FFFFCC"/>
          </a:solidFill>
        </p:spPr>
        <p:txBody>
          <a:bodyPr>
            <a:normAutofit/>
          </a:bodyPr>
          <a:lstStyle/>
          <a:p>
            <a:r>
              <a:rPr lang="en-US" b="1" dirty="0" smtClean="0">
                <a:solidFill>
                  <a:srgbClr val="0070C0"/>
                </a:solidFill>
              </a:rPr>
              <a:t>We do know many true things about God. </a:t>
            </a:r>
          </a:p>
          <a:p>
            <a:pPr marL="0" indent="0">
              <a:buNone/>
            </a:pPr>
            <a:r>
              <a:rPr lang="en-US" b="1" dirty="0" smtClean="0">
                <a:solidFill>
                  <a:srgbClr val="0070C0"/>
                </a:solidFill>
              </a:rPr>
              <a:t>God is love (1 John 4:8), God is light (1 John 1:5), God is spirit (John 4:24), God is just or righteous (Romans 3:26) and so forth.</a:t>
            </a:r>
          </a:p>
          <a:p>
            <a:r>
              <a:rPr lang="en-US" b="1" dirty="0" smtClean="0">
                <a:solidFill>
                  <a:srgbClr val="0070C0"/>
                </a:solidFill>
              </a:rPr>
              <a:t>Best of all we actually know God as a person(s) not just facts about him.</a:t>
            </a:r>
          </a:p>
          <a:p>
            <a:pPr marL="0" indent="0">
              <a:buNone/>
            </a:pPr>
            <a:r>
              <a:rPr lang="en-US" b="1" dirty="0"/>
              <a:t>Thus says the Lord: </a:t>
            </a:r>
            <a:r>
              <a:rPr lang="en-US" b="1" dirty="0" smtClean="0"/>
              <a:t>“</a:t>
            </a:r>
            <a:r>
              <a:rPr lang="en-US" b="1" dirty="0"/>
              <a:t>Let not the wise man boast in his wisdom, let not the mighty man boast in his might, let not the rich man boast in his riches</a:t>
            </a:r>
            <a:r>
              <a:rPr lang="en-US" b="1" dirty="0" smtClean="0"/>
              <a:t>,</a:t>
            </a:r>
            <a:r>
              <a:rPr lang="en-US" b="1" dirty="0"/>
              <a:t> but </a:t>
            </a:r>
            <a:r>
              <a:rPr lang="en-US" b="1" dirty="0" smtClean="0"/>
              <a:t>let </a:t>
            </a:r>
            <a:r>
              <a:rPr lang="en-US" b="1" dirty="0"/>
              <a:t>him who boasts boast in this, that he understands and knows me, that I am the Lord who practices steadfast love, justice, and righteousness in the earth. </a:t>
            </a:r>
            <a:r>
              <a:rPr lang="en-US" b="1" dirty="0" smtClean="0"/>
              <a:t>For </a:t>
            </a:r>
            <a:r>
              <a:rPr lang="en-US" b="1" dirty="0"/>
              <a:t>in these things I delight, declares the Lord</a:t>
            </a:r>
            <a:r>
              <a:rPr lang="en-US" b="1" dirty="0" smtClean="0"/>
              <a:t>.” </a:t>
            </a:r>
            <a:r>
              <a:rPr lang="en-US" dirty="0" smtClean="0"/>
              <a:t>Jeremiah 9:23-24</a:t>
            </a:r>
            <a:endParaRPr lang="en-US" b="1" dirty="0" smtClean="0">
              <a:solidFill>
                <a:srgbClr val="0070C0"/>
              </a:solidFill>
            </a:endParaRPr>
          </a:p>
          <a:p>
            <a:endParaRPr lang="en-US" dirty="0"/>
          </a:p>
          <a:p>
            <a:endParaRPr lang="en-US" dirty="0"/>
          </a:p>
          <a:p>
            <a:endParaRPr lang="en-US" b="1" dirty="0" smtClean="0">
              <a:solidFill>
                <a:srgbClr val="0070C0"/>
              </a:solidFill>
            </a:endParaRPr>
          </a:p>
        </p:txBody>
      </p:sp>
    </p:spTree>
    <p:extLst>
      <p:ext uri="{BB962C8B-B14F-4D97-AF65-F5344CB8AC3E}">
        <p14:creationId xmlns:p14="http://schemas.microsoft.com/office/powerpoint/2010/main" val="10936486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lstStyle/>
          <a:p>
            <a:r>
              <a:rPr lang="en-US" b="1" dirty="0" smtClean="0"/>
              <a:t>God’s Character Attributes</a:t>
            </a:r>
            <a:endParaRPr lang="en-US" b="1" dirty="0"/>
          </a:p>
        </p:txBody>
      </p:sp>
      <p:sp>
        <p:nvSpPr>
          <p:cNvPr id="3" name="Content Placeholder 2"/>
          <p:cNvSpPr>
            <a:spLocks noGrp="1"/>
          </p:cNvSpPr>
          <p:nvPr>
            <p:ph idx="1"/>
          </p:nvPr>
        </p:nvSpPr>
        <p:spPr>
          <a:solidFill>
            <a:srgbClr val="FFFFCC"/>
          </a:solidFill>
        </p:spPr>
        <p:txBody>
          <a:bodyPr/>
          <a:lstStyle/>
          <a:p>
            <a:r>
              <a:rPr lang="en-US" b="1" dirty="0">
                <a:solidFill>
                  <a:srgbClr val="0070C0"/>
                </a:solidFill>
              </a:rPr>
              <a:t>Incommunicable attributes are those attributes of God that are less shared or </a:t>
            </a:r>
            <a:r>
              <a:rPr lang="en-US" b="1" dirty="0" smtClean="0">
                <a:solidFill>
                  <a:srgbClr val="0070C0"/>
                </a:solidFill>
              </a:rPr>
              <a:t>communicated </a:t>
            </a:r>
            <a:r>
              <a:rPr lang="en-US" b="1" dirty="0">
                <a:solidFill>
                  <a:srgbClr val="0070C0"/>
                </a:solidFill>
              </a:rPr>
              <a:t>to </a:t>
            </a:r>
            <a:r>
              <a:rPr lang="en-US" b="1" dirty="0" smtClean="0">
                <a:solidFill>
                  <a:srgbClr val="0070C0"/>
                </a:solidFill>
              </a:rPr>
              <a:t>others. </a:t>
            </a:r>
            <a:r>
              <a:rPr lang="en-US" b="1" dirty="0">
                <a:solidFill>
                  <a:srgbClr val="0070C0"/>
                </a:solidFill>
              </a:rPr>
              <a:t>Communicable </a:t>
            </a:r>
            <a:r>
              <a:rPr lang="en-US" b="1" dirty="0" smtClean="0">
                <a:solidFill>
                  <a:srgbClr val="0070C0"/>
                </a:solidFill>
              </a:rPr>
              <a:t>attributes are those attributes that God shares or communicates to others.</a:t>
            </a:r>
          </a:p>
          <a:p>
            <a:r>
              <a:rPr lang="en-US" b="1" dirty="0" smtClean="0">
                <a:solidFill>
                  <a:srgbClr val="0070C0"/>
                </a:solidFill>
              </a:rPr>
              <a:t>However, no attribute is completely incommunicable or completely communicable.</a:t>
            </a:r>
          </a:p>
          <a:p>
            <a:pPr marL="1371600" lvl="2" indent="-457200">
              <a:buFont typeface="+mj-lt"/>
              <a:buAutoNum type="arabicPeriod"/>
            </a:pPr>
            <a:r>
              <a:rPr lang="en-US" sz="2800" b="1" dirty="0" smtClean="0">
                <a:solidFill>
                  <a:srgbClr val="0070C0"/>
                </a:solidFill>
              </a:rPr>
              <a:t>God is unchangeable (incommunicable). We change but not completely .</a:t>
            </a:r>
          </a:p>
          <a:p>
            <a:pPr marL="1371600" lvl="2" indent="-457200">
              <a:buFont typeface="+mj-lt"/>
              <a:buAutoNum type="arabicPeriod"/>
            </a:pPr>
            <a:r>
              <a:rPr lang="en-US" sz="2800" b="1" dirty="0" smtClean="0">
                <a:solidFill>
                  <a:srgbClr val="0070C0"/>
                </a:solidFill>
              </a:rPr>
              <a:t>God’s wisdom is communicable but we will never be infinitely wise.</a:t>
            </a:r>
            <a:endParaRPr lang="en-US" sz="2800" b="1" dirty="0">
              <a:solidFill>
                <a:srgbClr val="0070C0"/>
              </a:solidFill>
            </a:endParaRPr>
          </a:p>
        </p:txBody>
      </p:sp>
    </p:spTree>
    <p:extLst>
      <p:ext uri="{BB962C8B-B14F-4D97-AF65-F5344CB8AC3E}">
        <p14:creationId xmlns:p14="http://schemas.microsoft.com/office/powerpoint/2010/main" val="20464795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1272</Words>
  <Application>Microsoft Office PowerPoint</Application>
  <PresentationFormat>Widescreen</PresentationFormat>
  <Paragraphs>91</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Discipleship:  An  Introduction to  Systematic Theology and  Apologetics</vt:lpstr>
      <vt:lpstr>The Big Picture</vt:lpstr>
      <vt:lpstr>Reformation Day commemorates Martin Luther nailing his 95 theses on the Wittenburg church door October 31, 1517.</vt:lpstr>
      <vt:lpstr>Be transformed by the renewal of your mind</vt:lpstr>
      <vt:lpstr>Be transformed by the renewal of your mind</vt:lpstr>
      <vt:lpstr>God’s Character Attributes</vt:lpstr>
      <vt:lpstr>God’s Character Attributes</vt:lpstr>
      <vt:lpstr>God’s Character Attributes</vt:lpstr>
      <vt:lpstr>God’s Character Attributes</vt:lpstr>
      <vt:lpstr>God’s Incommunicable Attributes</vt:lpstr>
      <vt:lpstr>God’s Incommunicable Attributes</vt:lpstr>
      <vt:lpstr>God’s Incommunicable Attributes</vt:lpstr>
      <vt:lpstr>God’s Incommunicable Attributes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carl schmuland</dc:creator>
  <cp:lastModifiedBy>carl schmuland</cp:lastModifiedBy>
  <cp:revision>3</cp:revision>
  <dcterms:created xsi:type="dcterms:W3CDTF">2015-11-01T23:52:54Z</dcterms:created>
  <dcterms:modified xsi:type="dcterms:W3CDTF">2015-11-02T00:00:29Z</dcterms:modified>
</cp:coreProperties>
</file>