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6" d="100"/>
          <a:sy n="66" d="100"/>
        </p:scale>
        <p:origin x="67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123EDD-616D-4FBB-8ACA-2A6EBF6528C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112905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123EDD-616D-4FBB-8ACA-2A6EBF6528C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3454241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123EDD-616D-4FBB-8ACA-2A6EBF6528C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1329870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123EDD-616D-4FBB-8ACA-2A6EBF6528C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50316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123EDD-616D-4FBB-8ACA-2A6EBF6528CE}" type="datetimeFigureOut">
              <a:rPr lang="en-US" smtClean="0"/>
              <a:t>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4079614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123EDD-616D-4FBB-8ACA-2A6EBF6528C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1846413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123EDD-616D-4FBB-8ACA-2A6EBF6528CE}" type="datetimeFigureOut">
              <a:rPr lang="en-US" smtClean="0"/>
              <a:t>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2027463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123EDD-616D-4FBB-8ACA-2A6EBF6528CE}" type="datetimeFigureOut">
              <a:rPr lang="en-US" smtClean="0"/>
              <a:t>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1261943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123EDD-616D-4FBB-8ACA-2A6EBF6528CE}" type="datetimeFigureOut">
              <a:rPr lang="en-US" smtClean="0"/>
              <a:t>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3107096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123EDD-616D-4FBB-8ACA-2A6EBF6528C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2205252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123EDD-616D-4FBB-8ACA-2A6EBF6528CE}" type="datetimeFigureOut">
              <a:rPr lang="en-US" smtClean="0"/>
              <a:t>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57F6-87B8-470C-971D-6291D30CC2B5}" type="slidenum">
              <a:rPr lang="en-US" smtClean="0"/>
              <a:t>‹#›</a:t>
            </a:fld>
            <a:endParaRPr lang="en-US"/>
          </a:p>
        </p:txBody>
      </p:sp>
    </p:spTree>
    <p:extLst>
      <p:ext uri="{BB962C8B-B14F-4D97-AF65-F5344CB8AC3E}">
        <p14:creationId xmlns:p14="http://schemas.microsoft.com/office/powerpoint/2010/main" val="3954975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23EDD-616D-4FBB-8ACA-2A6EBF6528CE}" type="datetimeFigureOut">
              <a:rPr lang="en-US" smtClean="0"/>
              <a:t>11/8/2015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757F6-87B8-470C-971D-6291D30CC2B5}" type="slidenum">
              <a:rPr lang="en-US" smtClean="0"/>
              <a:t>‹#›</a:t>
            </a:fld>
            <a:endParaRPr lang="en-US"/>
          </a:p>
        </p:txBody>
      </p:sp>
    </p:spTree>
    <p:extLst>
      <p:ext uri="{BB962C8B-B14F-4D97-AF65-F5344CB8AC3E}">
        <p14:creationId xmlns:p14="http://schemas.microsoft.com/office/powerpoint/2010/main" val="231943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Attributes of God Part 2</a:t>
            </a:r>
          </a:p>
          <a:p>
            <a:r>
              <a:rPr lang="en-US" dirty="0" smtClean="0">
                <a:solidFill>
                  <a:srgbClr val="0070C0"/>
                </a:solidFill>
              </a:rPr>
              <a:t>The Heights Church November 8, 2015</a:t>
            </a:r>
            <a:endParaRPr lang="en-US" dirty="0">
              <a:solidFill>
                <a:srgbClr val="0070C0"/>
              </a:solidFill>
            </a:endParaRPr>
          </a:p>
        </p:txBody>
      </p:sp>
    </p:spTree>
    <p:extLst>
      <p:ext uri="{BB962C8B-B14F-4D97-AF65-F5344CB8AC3E}">
        <p14:creationId xmlns:p14="http://schemas.microsoft.com/office/powerpoint/2010/main" val="16962350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fontScale="92500" lnSpcReduction="10000"/>
          </a:bodyPr>
          <a:lstStyle/>
          <a:p>
            <a:pPr marL="0" indent="0">
              <a:buNone/>
            </a:pPr>
            <a:r>
              <a:rPr lang="en-US" sz="3000" b="1" dirty="0" smtClean="0">
                <a:solidFill>
                  <a:srgbClr val="0070C0"/>
                </a:solidFill>
              </a:rPr>
              <a:t>In </a:t>
            </a:r>
            <a:r>
              <a:rPr lang="en-US" sz="3000" b="1" dirty="0">
                <a:solidFill>
                  <a:srgbClr val="0070C0"/>
                </a:solidFill>
              </a:rPr>
              <a:t>those days Hezekiah became </a:t>
            </a:r>
            <a:r>
              <a:rPr lang="en-US" sz="3000" b="1" dirty="0" smtClean="0">
                <a:solidFill>
                  <a:srgbClr val="0070C0"/>
                </a:solidFill>
              </a:rPr>
              <a:t>sick </a:t>
            </a:r>
            <a:r>
              <a:rPr lang="en-US" sz="3000" b="1" dirty="0">
                <a:solidFill>
                  <a:srgbClr val="0070C0"/>
                </a:solidFill>
              </a:rPr>
              <a:t>and was at the point of death. And </a:t>
            </a:r>
            <a:r>
              <a:rPr lang="en-US" sz="3000" b="1" dirty="0" smtClean="0">
                <a:solidFill>
                  <a:srgbClr val="0070C0"/>
                </a:solidFill>
              </a:rPr>
              <a:t>Isaiah </a:t>
            </a:r>
            <a:r>
              <a:rPr lang="en-US" sz="3000" b="1" dirty="0">
                <a:solidFill>
                  <a:srgbClr val="0070C0"/>
                </a:solidFill>
              </a:rPr>
              <a:t>the prophet the son of </a:t>
            </a:r>
            <a:r>
              <a:rPr lang="en-US" sz="3000" b="1" dirty="0" err="1">
                <a:solidFill>
                  <a:srgbClr val="0070C0"/>
                </a:solidFill>
              </a:rPr>
              <a:t>Amoz</a:t>
            </a:r>
            <a:r>
              <a:rPr lang="en-US" sz="3000" b="1" dirty="0">
                <a:solidFill>
                  <a:srgbClr val="0070C0"/>
                </a:solidFill>
              </a:rPr>
              <a:t> came to him, and said to him, “Thus says the Lord: Set your house in order, for you shall die, you shall not recover</a:t>
            </a:r>
            <a:r>
              <a:rPr lang="en-US" sz="3000" b="1" dirty="0" smtClean="0">
                <a:solidFill>
                  <a:srgbClr val="0070C0"/>
                </a:solidFill>
              </a:rPr>
              <a:t>.”</a:t>
            </a:r>
            <a:r>
              <a:rPr lang="en-US" sz="3000" b="1" dirty="0">
                <a:solidFill>
                  <a:srgbClr val="0070C0"/>
                </a:solidFill>
              </a:rPr>
              <a:t> Then Hezekiah turned his face to the wall and prayed to the Lord</a:t>
            </a:r>
            <a:r>
              <a:rPr lang="en-US" sz="3000" b="1" dirty="0" smtClean="0">
                <a:solidFill>
                  <a:srgbClr val="0070C0"/>
                </a:solidFill>
              </a:rPr>
              <a:t>,</a:t>
            </a:r>
            <a:r>
              <a:rPr lang="en-US" sz="3000" b="1" dirty="0">
                <a:solidFill>
                  <a:srgbClr val="0070C0"/>
                </a:solidFill>
              </a:rPr>
              <a:t> and said, “Please, O Lord, remember how </a:t>
            </a:r>
            <a:r>
              <a:rPr lang="en-US" sz="3000" b="1" dirty="0" smtClean="0">
                <a:solidFill>
                  <a:srgbClr val="0070C0"/>
                </a:solidFill>
              </a:rPr>
              <a:t>I </a:t>
            </a:r>
            <a:r>
              <a:rPr lang="en-US" sz="3000" b="1" dirty="0">
                <a:solidFill>
                  <a:srgbClr val="0070C0"/>
                </a:solidFill>
              </a:rPr>
              <a:t>have walked before you in faithfulness and with a whole heart, and have done what is good in your sight.” And Hezekiah wept bitterly.</a:t>
            </a:r>
          </a:p>
          <a:p>
            <a:pPr marL="0" indent="0">
              <a:buNone/>
            </a:pPr>
            <a:r>
              <a:rPr lang="en-US" sz="3000" b="1" dirty="0" smtClean="0">
                <a:solidFill>
                  <a:srgbClr val="0070C0"/>
                </a:solidFill>
              </a:rPr>
              <a:t>Then </a:t>
            </a:r>
            <a:r>
              <a:rPr lang="en-US" sz="3000" b="1" dirty="0">
                <a:solidFill>
                  <a:srgbClr val="0070C0"/>
                </a:solidFill>
              </a:rPr>
              <a:t>the word of the Lord came to Isaiah</a:t>
            </a:r>
            <a:r>
              <a:rPr lang="en-US" sz="3000" b="1" dirty="0" smtClean="0">
                <a:solidFill>
                  <a:srgbClr val="0070C0"/>
                </a:solidFill>
              </a:rPr>
              <a:t>:</a:t>
            </a:r>
            <a:r>
              <a:rPr lang="en-US" sz="3000" b="1" dirty="0">
                <a:solidFill>
                  <a:srgbClr val="0070C0"/>
                </a:solidFill>
              </a:rPr>
              <a:t> “Go and say to Hezekiah, Thus says the Lord, the God of David your father: I have heard your prayer; I have seen your tears. Behold, I will add </a:t>
            </a:r>
            <a:r>
              <a:rPr lang="en-US" sz="3000" b="1" dirty="0" smtClean="0">
                <a:solidFill>
                  <a:srgbClr val="0070C0"/>
                </a:solidFill>
              </a:rPr>
              <a:t>fifteen </a:t>
            </a:r>
            <a:r>
              <a:rPr lang="en-US" sz="3000" b="1" dirty="0">
                <a:solidFill>
                  <a:srgbClr val="0070C0"/>
                </a:solidFill>
              </a:rPr>
              <a:t>years to your </a:t>
            </a:r>
            <a:r>
              <a:rPr lang="en-US" sz="3000" b="1" dirty="0" smtClean="0">
                <a:solidFill>
                  <a:srgbClr val="0070C0"/>
                </a:solidFill>
              </a:rPr>
              <a:t>life. I </a:t>
            </a:r>
            <a:r>
              <a:rPr lang="en-US" sz="3000" b="1" dirty="0">
                <a:solidFill>
                  <a:srgbClr val="0070C0"/>
                </a:solidFill>
              </a:rPr>
              <a:t>will deliver you and this city out of the hand of the king of Assyria, and will defend this city</a:t>
            </a:r>
            <a:r>
              <a:rPr lang="en-US" sz="3000" b="1" dirty="0" smtClean="0">
                <a:solidFill>
                  <a:srgbClr val="0070C0"/>
                </a:solidFill>
              </a:rPr>
              <a:t>. </a:t>
            </a:r>
            <a:r>
              <a:rPr lang="en-US" sz="3000" dirty="0" smtClean="0"/>
              <a:t>Isaiah 38:1-6</a:t>
            </a:r>
            <a:endParaRPr lang="en-US" sz="3000" b="1" dirty="0">
              <a:solidFill>
                <a:srgbClr val="0070C0"/>
              </a:solidFill>
            </a:endParaRPr>
          </a:p>
          <a:p>
            <a:pPr marL="0" indent="0">
              <a:buNone/>
            </a:pPr>
            <a:endParaRPr lang="en-US" sz="2800" b="1" dirty="0">
              <a:solidFill>
                <a:srgbClr val="0070C0"/>
              </a:solidFill>
            </a:endParaRPr>
          </a:p>
        </p:txBody>
      </p:sp>
    </p:spTree>
    <p:extLst>
      <p:ext uri="{BB962C8B-B14F-4D97-AF65-F5344CB8AC3E}">
        <p14:creationId xmlns:p14="http://schemas.microsoft.com/office/powerpoint/2010/main" val="3335790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fontScale="92500" lnSpcReduction="20000"/>
          </a:bodyPr>
          <a:lstStyle/>
          <a:p>
            <a:pPr marL="0" indent="0">
              <a:buNone/>
            </a:pPr>
            <a:r>
              <a:rPr lang="en-US" b="1" dirty="0" smtClean="0">
                <a:solidFill>
                  <a:srgbClr val="0070C0"/>
                </a:solidFill>
              </a:rPr>
              <a:t>Jonah </a:t>
            </a:r>
            <a:r>
              <a:rPr lang="en-US" b="1" dirty="0">
                <a:solidFill>
                  <a:srgbClr val="0070C0"/>
                </a:solidFill>
              </a:rPr>
              <a:t>began to go into the city, going a day's journey. And he called out, “Yet forty days, and Nineveh shall be overthrown!” </a:t>
            </a:r>
            <a:r>
              <a:rPr lang="en-US" b="1" dirty="0" smtClean="0">
                <a:solidFill>
                  <a:srgbClr val="0070C0"/>
                </a:solidFill>
              </a:rPr>
              <a:t>And </a:t>
            </a:r>
            <a:r>
              <a:rPr lang="en-US" b="1" dirty="0">
                <a:solidFill>
                  <a:srgbClr val="0070C0"/>
                </a:solidFill>
              </a:rPr>
              <a:t>the people of Nineveh believed God. </a:t>
            </a:r>
            <a:r>
              <a:rPr lang="en-US" b="1" dirty="0" smtClean="0">
                <a:solidFill>
                  <a:srgbClr val="0070C0"/>
                </a:solidFill>
              </a:rPr>
              <a:t>They </a:t>
            </a:r>
            <a:r>
              <a:rPr lang="en-US" b="1" dirty="0">
                <a:solidFill>
                  <a:srgbClr val="0070C0"/>
                </a:solidFill>
              </a:rPr>
              <a:t>called for a fast and </a:t>
            </a:r>
            <a:r>
              <a:rPr lang="en-US" b="1" dirty="0" smtClean="0">
                <a:solidFill>
                  <a:srgbClr val="0070C0"/>
                </a:solidFill>
              </a:rPr>
              <a:t>put </a:t>
            </a:r>
            <a:r>
              <a:rPr lang="en-US" b="1" dirty="0">
                <a:solidFill>
                  <a:srgbClr val="0070C0"/>
                </a:solidFill>
              </a:rPr>
              <a:t>on sackcloth, from the greatest of them to the least of them. The word </a:t>
            </a:r>
            <a:r>
              <a:rPr lang="en-US" b="1" dirty="0" smtClean="0">
                <a:solidFill>
                  <a:srgbClr val="0070C0"/>
                </a:solidFill>
              </a:rPr>
              <a:t>reached </a:t>
            </a:r>
            <a:r>
              <a:rPr lang="en-US" b="1" dirty="0">
                <a:solidFill>
                  <a:srgbClr val="0070C0"/>
                </a:solidFill>
              </a:rPr>
              <a:t>the king of Nineveh, and </a:t>
            </a:r>
            <a:r>
              <a:rPr lang="en-US" b="1" dirty="0" smtClean="0">
                <a:solidFill>
                  <a:srgbClr val="0070C0"/>
                </a:solidFill>
              </a:rPr>
              <a:t>he </a:t>
            </a:r>
            <a:r>
              <a:rPr lang="en-US" b="1" dirty="0">
                <a:solidFill>
                  <a:srgbClr val="0070C0"/>
                </a:solidFill>
              </a:rPr>
              <a:t>arose from his throne, removed his robe, covered himself with sackcloth, </a:t>
            </a:r>
            <a:r>
              <a:rPr lang="en-US" b="1" dirty="0" smtClean="0">
                <a:solidFill>
                  <a:srgbClr val="0070C0"/>
                </a:solidFill>
              </a:rPr>
              <a:t>and </a:t>
            </a:r>
            <a:r>
              <a:rPr lang="en-US" b="1" dirty="0">
                <a:solidFill>
                  <a:srgbClr val="0070C0"/>
                </a:solidFill>
              </a:rPr>
              <a:t>sat in ashes</a:t>
            </a:r>
            <a:r>
              <a:rPr lang="en-US" b="1" dirty="0" smtClean="0">
                <a:solidFill>
                  <a:srgbClr val="0070C0"/>
                </a:solidFill>
              </a:rPr>
              <a:t>.</a:t>
            </a:r>
            <a:r>
              <a:rPr lang="en-US" b="1" dirty="0">
                <a:solidFill>
                  <a:srgbClr val="0070C0"/>
                </a:solidFill>
              </a:rPr>
              <a:t> And he issued a proclamation and published through Nineveh, </a:t>
            </a:r>
            <a:r>
              <a:rPr lang="en-US" b="1" dirty="0" smtClean="0">
                <a:solidFill>
                  <a:srgbClr val="0070C0"/>
                </a:solidFill>
              </a:rPr>
              <a:t>By </a:t>
            </a:r>
            <a:r>
              <a:rPr lang="en-US" b="1" dirty="0">
                <a:solidFill>
                  <a:srgbClr val="0070C0"/>
                </a:solidFill>
              </a:rPr>
              <a:t>the decree of the king and his nobles: Let neither man nor </a:t>
            </a:r>
            <a:r>
              <a:rPr lang="en-US" b="1" dirty="0" smtClean="0">
                <a:solidFill>
                  <a:srgbClr val="0070C0"/>
                </a:solidFill>
              </a:rPr>
              <a:t>beast</a:t>
            </a:r>
            <a:r>
              <a:rPr lang="en-US" b="1" dirty="0">
                <a:solidFill>
                  <a:srgbClr val="0070C0"/>
                </a:solidFill>
              </a:rPr>
              <a:t>, herd nor flock, taste anything. Let them not feed or drink water, </a:t>
            </a:r>
            <a:r>
              <a:rPr lang="en-US" b="1" dirty="0" smtClean="0">
                <a:solidFill>
                  <a:srgbClr val="0070C0"/>
                </a:solidFill>
              </a:rPr>
              <a:t>but </a:t>
            </a:r>
            <a:r>
              <a:rPr lang="en-US" b="1" dirty="0">
                <a:solidFill>
                  <a:srgbClr val="0070C0"/>
                </a:solidFill>
              </a:rPr>
              <a:t>let man and </a:t>
            </a:r>
            <a:r>
              <a:rPr lang="en-US" b="1" dirty="0" smtClean="0">
                <a:solidFill>
                  <a:srgbClr val="0070C0"/>
                </a:solidFill>
              </a:rPr>
              <a:t>beast </a:t>
            </a:r>
            <a:r>
              <a:rPr lang="en-US" b="1" dirty="0">
                <a:solidFill>
                  <a:srgbClr val="0070C0"/>
                </a:solidFill>
              </a:rPr>
              <a:t>be covered with sackcloth, and let them call out mightily to God. </a:t>
            </a:r>
            <a:r>
              <a:rPr lang="en-US" b="1" dirty="0" smtClean="0">
                <a:solidFill>
                  <a:srgbClr val="0070C0"/>
                </a:solidFill>
              </a:rPr>
              <a:t>Let </a:t>
            </a:r>
            <a:r>
              <a:rPr lang="en-US" b="1" dirty="0">
                <a:solidFill>
                  <a:srgbClr val="0070C0"/>
                </a:solidFill>
              </a:rPr>
              <a:t>everyone turn from his evil way and from </a:t>
            </a:r>
            <a:r>
              <a:rPr lang="en-US" b="1" dirty="0" smtClean="0">
                <a:solidFill>
                  <a:srgbClr val="0070C0"/>
                </a:solidFill>
              </a:rPr>
              <a:t>the </a:t>
            </a:r>
            <a:r>
              <a:rPr lang="en-US" b="1" dirty="0">
                <a:solidFill>
                  <a:srgbClr val="0070C0"/>
                </a:solidFill>
              </a:rPr>
              <a:t>violence that is in his hands. </a:t>
            </a:r>
            <a:r>
              <a:rPr lang="en-US" b="1" dirty="0" smtClean="0">
                <a:solidFill>
                  <a:srgbClr val="0070C0"/>
                </a:solidFill>
              </a:rPr>
              <a:t>Who </a:t>
            </a:r>
            <a:r>
              <a:rPr lang="en-US" b="1" dirty="0">
                <a:solidFill>
                  <a:srgbClr val="0070C0"/>
                </a:solidFill>
              </a:rPr>
              <a:t>knows? God may turn and relent </a:t>
            </a:r>
            <a:r>
              <a:rPr lang="en-US" b="1" dirty="0" smtClean="0">
                <a:solidFill>
                  <a:srgbClr val="0070C0"/>
                </a:solidFill>
              </a:rPr>
              <a:t>and </a:t>
            </a:r>
            <a:r>
              <a:rPr lang="en-US" b="1" dirty="0">
                <a:solidFill>
                  <a:srgbClr val="0070C0"/>
                </a:solidFill>
              </a:rPr>
              <a:t>turn from his fierce anger, so that we may not perish.”</a:t>
            </a:r>
          </a:p>
          <a:p>
            <a:pPr marL="0" indent="0">
              <a:buNone/>
            </a:pPr>
            <a:r>
              <a:rPr lang="en-US" b="1" dirty="0">
                <a:solidFill>
                  <a:srgbClr val="0070C0"/>
                </a:solidFill>
              </a:rPr>
              <a:t> When God saw what they did, </a:t>
            </a:r>
            <a:r>
              <a:rPr lang="en-US" b="1" dirty="0" smtClean="0">
                <a:solidFill>
                  <a:srgbClr val="0070C0"/>
                </a:solidFill>
              </a:rPr>
              <a:t>how </a:t>
            </a:r>
            <a:r>
              <a:rPr lang="en-US" b="1" dirty="0">
                <a:solidFill>
                  <a:srgbClr val="0070C0"/>
                </a:solidFill>
              </a:rPr>
              <a:t>they turned from their evil way, </a:t>
            </a:r>
            <a:r>
              <a:rPr lang="en-US" b="1" dirty="0" smtClean="0">
                <a:solidFill>
                  <a:srgbClr val="0070C0"/>
                </a:solidFill>
              </a:rPr>
              <a:t>God </a:t>
            </a:r>
            <a:r>
              <a:rPr lang="en-US" b="1" dirty="0">
                <a:solidFill>
                  <a:srgbClr val="0070C0"/>
                </a:solidFill>
              </a:rPr>
              <a:t>relented of the disaster that he had said he would do to them, and he did not do it</a:t>
            </a:r>
            <a:r>
              <a:rPr lang="en-US" b="1" dirty="0" smtClean="0">
                <a:solidFill>
                  <a:srgbClr val="0070C0"/>
                </a:solidFill>
              </a:rPr>
              <a:t>. </a:t>
            </a:r>
            <a:r>
              <a:rPr lang="en-US" dirty="0" smtClean="0"/>
              <a:t>Jonah 3:4-10</a:t>
            </a:r>
            <a:endParaRPr lang="en-US" dirty="0"/>
          </a:p>
          <a:p>
            <a:pPr marL="0" indent="0">
              <a:buNone/>
            </a:pPr>
            <a:endParaRPr lang="en-US"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1558344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a:bodyPr>
          <a:lstStyle/>
          <a:p>
            <a:pPr marL="0" indent="0">
              <a:buNone/>
            </a:pPr>
            <a:r>
              <a:rPr lang="en-US" sz="2800" b="1" u="sng" dirty="0" smtClean="0">
                <a:solidFill>
                  <a:srgbClr val="0070C0"/>
                </a:solidFill>
              </a:rPr>
              <a:t>Common questions about Immutability:</a:t>
            </a:r>
          </a:p>
          <a:p>
            <a:pPr marL="0" indent="0">
              <a:buNone/>
            </a:pPr>
            <a:r>
              <a:rPr lang="en-US" sz="2800" b="1" dirty="0" smtClean="0">
                <a:solidFill>
                  <a:srgbClr val="0070C0"/>
                </a:solidFill>
              </a:rPr>
              <a:t>3. </a:t>
            </a:r>
            <a:r>
              <a:rPr lang="en-US" b="1" u="sng" dirty="0">
                <a:solidFill>
                  <a:srgbClr val="FF0000"/>
                </a:solidFill>
              </a:rPr>
              <a:t>Process Theology is in error:</a:t>
            </a:r>
            <a:r>
              <a:rPr lang="en-US" b="1" u="sng" dirty="0">
                <a:solidFill>
                  <a:srgbClr val="0070C0"/>
                </a:solidFill>
              </a:rPr>
              <a:t> </a:t>
            </a:r>
            <a:r>
              <a:rPr lang="en-US" sz="2800" b="1" dirty="0" smtClean="0">
                <a:solidFill>
                  <a:srgbClr val="0070C0"/>
                </a:solidFill>
              </a:rPr>
              <a:t>Process and change are essential aspects of genuine existence. Therefore God must be changing like the universe he created.</a:t>
            </a:r>
            <a:r>
              <a:rPr lang="en-US" b="1" dirty="0" smtClean="0">
                <a:solidFill>
                  <a:srgbClr val="0070C0"/>
                </a:solidFill>
              </a:rPr>
              <a:t> </a:t>
            </a:r>
            <a:r>
              <a:rPr lang="en-US" dirty="0">
                <a:solidFill>
                  <a:srgbClr val="0070C0"/>
                </a:solidFill>
              </a:rPr>
              <a:t>Charles Hartshorne</a:t>
            </a:r>
            <a:endParaRPr lang="en-US" sz="2800" dirty="0" smtClean="0">
              <a:solidFill>
                <a:srgbClr val="0070C0"/>
              </a:solidFill>
            </a:endParaRPr>
          </a:p>
          <a:p>
            <a:pPr lvl="1"/>
            <a:r>
              <a:rPr lang="en-US" b="1" dirty="0" smtClean="0"/>
              <a:t> </a:t>
            </a:r>
            <a:r>
              <a:rPr lang="en-US" sz="2800" b="1" dirty="0" smtClean="0"/>
              <a:t>If God is unchangeable nothing we do matters. So as we act and the universe changes God is affected and changes to become something he wasn’t!</a:t>
            </a:r>
          </a:p>
          <a:p>
            <a:pPr lvl="1"/>
            <a:r>
              <a:rPr lang="en-US" sz="2800" b="1" dirty="0" smtClean="0"/>
              <a:t>God in the Bible does not act or is unable to respond differently to different situations.</a:t>
            </a:r>
          </a:p>
          <a:p>
            <a:pPr lvl="1"/>
            <a:endParaRPr lang="en-US"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19144008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828490"/>
          </a:xfrm>
          <a:solidFill>
            <a:srgbClr val="FFFFCC"/>
          </a:solidFill>
        </p:spPr>
        <p:txBody>
          <a:bodyPr>
            <a:normAutofit lnSpcReduction="10000"/>
          </a:bodyPr>
          <a:lstStyle/>
          <a:p>
            <a:pPr marL="0" indent="0">
              <a:buNone/>
            </a:pPr>
            <a:r>
              <a:rPr lang="en-US" sz="2800" b="1" u="sng" dirty="0" smtClean="0">
                <a:solidFill>
                  <a:srgbClr val="0070C0"/>
                </a:solidFill>
              </a:rPr>
              <a:t>Common questions about Immutability:</a:t>
            </a:r>
          </a:p>
          <a:p>
            <a:pPr marL="514350" indent="-514350">
              <a:buAutoNum type="arabicPeriod" startAt="4"/>
            </a:pPr>
            <a:r>
              <a:rPr lang="en-US" sz="2800" b="1" dirty="0" smtClean="0">
                <a:solidFill>
                  <a:srgbClr val="0070C0"/>
                </a:solidFill>
              </a:rPr>
              <a:t>Why is immutability important?</a:t>
            </a:r>
          </a:p>
          <a:p>
            <a:r>
              <a:rPr lang="en-US" b="1" dirty="0"/>
              <a:t> </a:t>
            </a:r>
            <a:r>
              <a:rPr lang="en-US" b="1" dirty="0" smtClean="0"/>
              <a:t>If God could change any change must be for the better or worse. </a:t>
            </a:r>
          </a:p>
          <a:p>
            <a:pPr marL="914400" lvl="1" indent="-457200">
              <a:buFont typeface="+mj-lt"/>
              <a:buAutoNum type="arabicPeriod"/>
            </a:pPr>
            <a:r>
              <a:rPr lang="en-US" sz="2800" b="1" dirty="0" smtClean="0"/>
              <a:t>If God changes for the better, then God was/is imperfect.</a:t>
            </a:r>
          </a:p>
          <a:p>
            <a:pPr marL="971550" lvl="1" indent="-514350">
              <a:buFont typeface="+mj-lt"/>
              <a:buAutoNum type="arabicPeriod"/>
            </a:pPr>
            <a:r>
              <a:rPr lang="en-US" sz="2800" b="1" dirty="0" smtClean="0"/>
              <a:t>If God  changes for the worse God could become progressively evil leaving us to spend eternity with an omnipotent evil (perhaps wholly evil God).</a:t>
            </a:r>
            <a:endParaRPr lang="en-US" b="1" dirty="0"/>
          </a:p>
          <a:p>
            <a:r>
              <a:rPr lang="en-US" b="1" dirty="0" smtClean="0">
                <a:solidFill>
                  <a:srgbClr val="0070C0"/>
                </a:solidFill>
              </a:rPr>
              <a:t>Our faith, hope and knowledge depends upon a person who is absolutely unchanging in his being, perfections, purposes and promises.</a:t>
            </a:r>
          </a:p>
          <a:p>
            <a:r>
              <a:rPr lang="en-US" b="1" dirty="0" smtClean="0">
                <a:solidFill>
                  <a:srgbClr val="0070C0"/>
                </a:solidFill>
              </a:rPr>
              <a:t>Unlike all other systems of theology biblical Christianity sees God as both personal and infinite</a:t>
            </a:r>
          </a:p>
          <a:p>
            <a:pPr lvl="1"/>
            <a:endParaRPr lang="en-US"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17149397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41"/>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48497" y="1597024"/>
            <a:ext cx="10515600" cy="5137408"/>
          </a:xfrm>
          <a:solidFill>
            <a:srgbClr val="FFFFCC"/>
          </a:solidFill>
        </p:spPr>
        <p:txBody>
          <a:bodyPr>
            <a:normAutofit/>
          </a:bodyPr>
          <a:lstStyle/>
          <a:p>
            <a:pPr marL="0" indent="0">
              <a:buNone/>
            </a:pPr>
            <a:r>
              <a:rPr lang="en-US" sz="3300" b="1" u="sng" dirty="0" smtClean="0">
                <a:solidFill>
                  <a:srgbClr val="0070C0"/>
                </a:solidFill>
              </a:rPr>
              <a:t>3.   Omnipresence:</a:t>
            </a:r>
            <a:endParaRPr lang="en-US" sz="3300" b="1" i="1" dirty="0" smtClean="0">
              <a:solidFill>
                <a:srgbClr val="0070C0"/>
              </a:solidFill>
            </a:endParaRPr>
          </a:p>
          <a:p>
            <a:pPr marL="0" indent="0">
              <a:buNone/>
            </a:pPr>
            <a:r>
              <a:rPr lang="en-US" sz="3000" b="1" dirty="0" smtClean="0">
                <a:solidFill>
                  <a:srgbClr val="0070C0"/>
                </a:solidFill>
              </a:rPr>
              <a:t>God does not have size or spatial dimensions and is present  at every point of space with his whole being, yet God acts differently in different places.</a:t>
            </a:r>
            <a:endParaRPr lang="en-US" sz="3000" dirty="0" smtClean="0"/>
          </a:p>
          <a:p>
            <a:r>
              <a:rPr lang="en-US" b="1" dirty="0"/>
              <a:t>Where shall I go from your </a:t>
            </a:r>
            <a:r>
              <a:rPr lang="en-US" b="1" dirty="0" smtClean="0"/>
              <a:t>Spirit? Or </a:t>
            </a:r>
            <a:r>
              <a:rPr lang="en-US" b="1" dirty="0"/>
              <a:t>where </a:t>
            </a:r>
            <a:r>
              <a:rPr lang="en-US" b="1" dirty="0" smtClean="0"/>
              <a:t>shall </a:t>
            </a:r>
            <a:r>
              <a:rPr lang="en-US" b="1" dirty="0"/>
              <a:t>I flee from your </a:t>
            </a:r>
            <a:r>
              <a:rPr lang="en-US" b="1" dirty="0" smtClean="0"/>
              <a:t>presence? If </a:t>
            </a:r>
            <a:r>
              <a:rPr lang="en-US" b="1" dirty="0"/>
              <a:t>I ascend to heaven, you are </a:t>
            </a:r>
            <a:r>
              <a:rPr lang="en-US" b="1" dirty="0" smtClean="0"/>
              <a:t>there! If </a:t>
            </a:r>
            <a:r>
              <a:rPr lang="en-US" b="1" dirty="0"/>
              <a:t>I make my bed in </a:t>
            </a:r>
            <a:r>
              <a:rPr lang="en-US" b="1" dirty="0" err="1"/>
              <a:t>Sheol</a:t>
            </a:r>
            <a:r>
              <a:rPr lang="en-US" b="1" dirty="0"/>
              <a:t>, you are </a:t>
            </a:r>
            <a:r>
              <a:rPr lang="en-US" b="1" dirty="0" smtClean="0"/>
              <a:t>there! If </a:t>
            </a:r>
            <a:r>
              <a:rPr lang="en-US" b="1" dirty="0"/>
              <a:t>I take the wings of the </a:t>
            </a:r>
            <a:r>
              <a:rPr lang="en-US" b="1" dirty="0" smtClean="0"/>
              <a:t>morning and </a:t>
            </a:r>
            <a:r>
              <a:rPr lang="en-US" b="1" dirty="0"/>
              <a:t>dwell in the uttermost parts of the </a:t>
            </a:r>
            <a:r>
              <a:rPr lang="en-US" b="1" dirty="0" smtClean="0"/>
              <a:t>sea, even </a:t>
            </a:r>
            <a:r>
              <a:rPr lang="en-US" b="1" dirty="0"/>
              <a:t>there your hand shall </a:t>
            </a:r>
            <a:r>
              <a:rPr lang="en-US" b="1" dirty="0" smtClean="0"/>
              <a:t>lead me, and </a:t>
            </a:r>
            <a:r>
              <a:rPr lang="en-US" b="1" dirty="0"/>
              <a:t>your right hand shall hold me</a:t>
            </a:r>
            <a:r>
              <a:rPr lang="en-US" b="1" dirty="0" smtClean="0"/>
              <a:t>. </a:t>
            </a:r>
            <a:r>
              <a:rPr lang="en-US" dirty="0" smtClean="0"/>
              <a:t>Psalm 139: 7-10</a:t>
            </a:r>
            <a:endParaRPr lang="en-US" dirty="0"/>
          </a:p>
          <a:p>
            <a:endParaRPr lang="en-US" sz="2800" b="1" dirty="0" smtClean="0">
              <a:solidFill>
                <a:srgbClr val="0070C0"/>
              </a:solidFill>
            </a:endParaRPr>
          </a:p>
          <a:p>
            <a:endParaRPr lang="en-US" sz="2800" b="1" dirty="0" smtClean="0">
              <a:solidFill>
                <a:srgbClr val="0070C0"/>
              </a:solidFill>
            </a:endParaRPr>
          </a:p>
        </p:txBody>
      </p:sp>
    </p:spTree>
    <p:extLst>
      <p:ext uri="{BB962C8B-B14F-4D97-AF65-F5344CB8AC3E}">
        <p14:creationId xmlns:p14="http://schemas.microsoft.com/office/powerpoint/2010/main" val="463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41"/>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48497" y="1597024"/>
            <a:ext cx="10515600" cy="5137408"/>
          </a:xfrm>
          <a:solidFill>
            <a:srgbClr val="FFFFCC"/>
          </a:solidFill>
        </p:spPr>
        <p:txBody>
          <a:bodyPr>
            <a:normAutofit/>
          </a:bodyPr>
          <a:lstStyle/>
          <a:p>
            <a:pPr marL="0" indent="0">
              <a:buNone/>
            </a:pPr>
            <a:r>
              <a:rPr lang="en-US" sz="3300" b="1" u="sng" dirty="0" smtClean="0">
                <a:solidFill>
                  <a:srgbClr val="0070C0"/>
                </a:solidFill>
              </a:rPr>
              <a:t>3.  Avoiding misconceptions of Omnipresence:</a:t>
            </a:r>
          </a:p>
          <a:p>
            <a:r>
              <a:rPr lang="en-US" sz="2900" b="1" dirty="0" smtClean="0">
                <a:solidFill>
                  <a:srgbClr val="0070C0"/>
                </a:solidFill>
              </a:rPr>
              <a:t>God is not an infinite unending space bigger than the universe.</a:t>
            </a:r>
          </a:p>
          <a:p>
            <a:pPr lvl="1"/>
            <a:r>
              <a:rPr lang="en-US" sz="2800" b="1" dirty="0" smtClean="0">
                <a:solidFill>
                  <a:srgbClr val="0070C0"/>
                </a:solidFill>
              </a:rPr>
              <a:t>God has no size or dimensions.</a:t>
            </a:r>
          </a:p>
          <a:p>
            <a:pPr lvl="1"/>
            <a:r>
              <a:rPr lang="en-US" sz="2800" b="1" dirty="0" smtClean="0">
                <a:solidFill>
                  <a:srgbClr val="0070C0"/>
                </a:solidFill>
              </a:rPr>
              <a:t>Before creation there was no space yet God existed.</a:t>
            </a:r>
          </a:p>
          <a:p>
            <a:r>
              <a:rPr lang="en-US" sz="2800" b="1" dirty="0" smtClean="0">
                <a:solidFill>
                  <a:srgbClr val="0070C0"/>
                </a:solidFill>
              </a:rPr>
              <a:t>God is present everywhere in creation but in no way part of the creation.</a:t>
            </a:r>
          </a:p>
          <a:p>
            <a:r>
              <a:rPr lang="en-US" b="1" dirty="0" smtClean="0">
                <a:solidFill>
                  <a:srgbClr val="0070C0"/>
                </a:solidFill>
              </a:rPr>
              <a:t>God is immanent and transcendent</a:t>
            </a:r>
            <a:r>
              <a:rPr lang="en-US" b="1" dirty="0" smtClean="0">
                <a:solidFill>
                  <a:schemeClr val="bg1">
                    <a:lumMod val="50000"/>
                  </a:schemeClr>
                </a:solidFill>
              </a:rPr>
              <a:t>.</a:t>
            </a:r>
          </a:p>
          <a:p>
            <a:r>
              <a:rPr lang="en-US" sz="2800" b="1" dirty="0" smtClean="0">
                <a:solidFill>
                  <a:srgbClr val="0070C0"/>
                </a:solidFill>
              </a:rPr>
              <a:t>As a result of technology our image and voice can be in many places at the same time but not everywhere in all of creation</a:t>
            </a:r>
            <a:r>
              <a:rPr lang="en-US" sz="2800" b="1" dirty="0" smtClean="0">
                <a:solidFill>
                  <a:schemeClr val="bg1">
                    <a:lumMod val="50000"/>
                  </a:schemeClr>
                </a:solidFill>
              </a:rPr>
              <a:t>.</a:t>
            </a:r>
          </a:p>
          <a:p>
            <a:endParaRPr lang="en-US" sz="2800" b="1" dirty="0" smtClean="0"/>
          </a:p>
          <a:p>
            <a:endParaRPr lang="en-US" sz="2800" b="1" dirty="0" smtClean="0"/>
          </a:p>
          <a:p>
            <a:pPr marL="457200" lvl="1" indent="0">
              <a:buNone/>
            </a:pPr>
            <a:endParaRPr lang="en-US" b="1" dirty="0"/>
          </a:p>
          <a:p>
            <a:endParaRPr lang="en-US" sz="2800" b="1" dirty="0" smtClean="0"/>
          </a:p>
          <a:p>
            <a:endParaRPr lang="en-US" sz="2800" b="1" dirty="0" smtClean="0"/>
          </a:p>
        </p:txBody>
      </p:sp>
    </p:spTree>
    <p:extLst>
      <p:ext uri="{BB962C8B-B14F-4D97-AF65-F5344CB8AC3E}">
        <p14:creationId xmlns:p14="http://schemas.microsoft.com/office/powerpoint/2010/main" val="1313428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41"/>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48497" y="1597024"/>
            <a:ext cx="10515600" cy="5137408"/>
          </a:xfrm>
          <a:solidFill>
            <a:srgbClr val="FFFFCC"/>
          </a:solidFill>
        </p:spPr>
        <p:txBody>
          <a:bodyPr>
            <a:normAutofit/>
          </a:bodyPr>
          <a:lstStyle/>
          <a:p>
            <a:pPr marL="0" indent="0">
              <a:buNone/>
            </a:pPr>
            <a:r>
              <a:rPr lang="en-US" sz="3300" b="1" u="sng" dirty="0" smtClean="0">
                <a:solidFill>
                  <a:srgbClr val="0070C0"/>
                </a:solidFill>
              </a:rPr>
              <a:t>4.  Unity:</a:t>
            </a:r>
            <a:endParaRPr lang="en-US" sz="3300" b="1" i="1" dirty="0" smtClean="0">
              <a:solidFill>
                <a:srgbClr val="0070C0"/>
              </a:solidFill>
            </a:endParaRPr>
          </a:p>
          <a:p>
            <a:pPr marL="0" indent="0">
              <a:buNone/>
            </a:pPr>
            <a:r>
              <a:rPr lang="en-US" sz="3000" b="1" dirty="0" smtClean="0">
                <a:solidFill>
                  <a:srgbClr val="0070C0"/>
                </a:solidFill>
              </a:rPr>
              <a:t>God is not divided into parts, yet we see different attributes of God emphasized at different times.</a:t>
            </a:r>
            <a:endParaRPr lang="en-US" sz="3000" dirty="0" smtClean="0"/>
          </a:p>
          <a:p>
            <a:pPr marL="0" indent="0">
              <a:buNone/>
            </a:pPr>
            <a:r>
              <a:rPr lang="en-US" b="1" dirty="0"/>
              <a:t>The Lord passed before him and proclaimed, </a:t>
            </a:r>
            <a:r>
              <a:rPr lang="en-US" b="1" dirty="0" smtClean="0"/>
              <a:t>The </a:t>
            </a:r>
            <a:r>
              <a:rPr lang="en-US" b="1" dirty="0"/>
              <a:t>Lord, the Lord, a God merciful and </a:t>
            </a:r>
            <a:r>
              <a:rPr lang="en-US" b="1" dirty="0" smtClean="0"/>
              <a:t>gracious</a:t>
            </a:r>
            <a:r>
              <a:rPr lang="en-US" b="1" dirty="0"/>
              <a:t>, slow to anger, and abounding in steadfast </a:t>
            </a:r>
            <a:r>
              <a:rPr lang="en-US" b="1" dirty="0" smtClean="0"/>
              <a:t>love </a:t>
            </a:r>
            <a:r>
              <a:rPr lang="en-US" b="1" dirty="0"/>
              <a:t>and faithfulness, </a:t>
            </a:r>
            <a:r>
              <a:rPr lang="en-US" b="1" dirty="0" smtClean="0"/>
              <a:t>keeping </a:t>
            </a:r>
            <a:r>
              <a:rPr lang="en-US" b="1" dirty="0"/>
              <a:t>steadfast love for </a:t>
            </a:r>
            <a:r>
              <a:rPr lang="en-US" b="1" dirty="0" smtClean="0"/>
              <a:t>thousands, forgiving </a:t>
            </a:r>
            <a:r>
              <a:rPr lang="en-US" b="1" dirty="0"/>
              <a:t>iniquity and transgression and sin, but </a:t>
            </a:r>
            <a:r>
              <a:rPr lang="en-US" b="1" dirty="0" smtClean="0"/>
              <a:t>who </a:t>
            </a:r>
            <a:r>
              <a:rPr lang="en-US" b="1" dirty="0"/>
              <a:t>will by no means clear the guilty, </a:t>
            </a:r>
            <a:r>
              <a:rPr lang="en-US" b="1" dirty="0" smtClean="0"/>
              <a:t>visiting </a:t>
            </a:r>
            <a:r>
              <a:rPr lang="en-US" b="1" dirty="0"/>
              <a:t>the iniquity of the fathers on the children and the children's children, to the third and the fourth generation</a:t>
            </a:r>
            <a:r>
              <a:rPr lang="en-US" b="1" dirty="0" smtClean="0"/>
              <a:t>. </a:t>
            </a:r>
          </a:p>
          <a:p>
            <a:pPr marL="0" indent="0">
              <a:buNone/>
            </a:pPr>
            <a:r>
              <a:rPr lang="en-US" dirty="0" smtClean="0"/>
              <a:t>Exodus 34:6-7</a:t>
            </a:r>
            <a:endParaRPr lang="en-US" sz="2800" b="1" dirty="0" smtClean="0">
              <a:solidFill>
                <a:srgbClr val="0070C0"/>
              </a:solidFill>
            </a:endParaRPr>
          </a:p>
          <a:p>
            <a:endParaRPr lang="en-US" sz="2800" b="1" dirty="0" smtClean="0">
              <a:solidFill>
                <a:srgbClr val="0070C0"/>
              </a:solidFill>
            </a:endParaRPr>
          </a:p>
        </p:txBody>
      </p:sp>
    </p:spTree>
    <p:extLst>
      <p:ext uri="{BB962C8B-B14F-4D97-AF65-F5344CB8AC3E}">
        <p14:creationId xmlns:p14="http://schemas.microsoft.com/office/powerpoint/2010/main" val="469276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41"/>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48497" y="1597024"/>
            <a:ext cx="10515600" cy="5137408"/>
          </a:xfrm>
          <a:solidFill>
            <a:srgbClr val="FFFFCC"/>
          </a:solidFill>
        </p:spPr>
        <p:txBody>
          <a:bodyPr>
            <a:normAutofit lnSpcReduction="10000"/>
          </a:bodyPr>
          <a:lstStyle/>
          <a:p>
            <a:pPr marL="0" indent="0">
              <a:buNone/>
            </a:pPr>
            <a:r>
              <a:rPr lang="en-US" sz="3300" b="1" u="sng" dirty="0" smtClean="0">
                <a:solidFill>
                  <a:srgbClr val="0070C0"/>
                </a:solidFill>
              </a:rPr>
              <a:t>4.  Unity:</a:t>
            </a:r>
            <a:endParaRPr lang="en-US" sz="3300" b="1" i="1" dirty="0" smtClean="0">
              <a:solidFill>
                <a:srgbClr val="0070C0"/>
              </a:solidFill>
            </a:endParaRPr>
          </a:p>
          <a:p>
            <a:pPr marL="0" indent="0">
              <a:buNone/>
            </a:pPr>
            <a:r>
              <a:rPr lang="en-US" sz="3000" b="1" dirty="0" smtClean="0">
                <a:solidFill>
                  <a:srgbClr val="0070C0"/>
                </a:solidFill>
              </a:rPr>
              <a:t>God is not divided into parts, yet we see different attributes of God emphasized at different times.</a:t>
            </a:r>
            <a:endParaRPr lang="en-US" sz="3000" dirty="0" smtClean="0"/>
          </a:p>
          <a:p>
            <a:r>
              <a:rPr lang="en-US" b="1" dirty="0" smtClean="0"/>
              <a:t>No attribute of God is more important than another and every attribute is completely true of God and is true of all of God’s character. For example, God is not part light, part love, part wrath and so on.</a:t>
            </a:r>
          </a:p>
          <a:p>
            <a:r>
              <a:rPr lang="en-US" b="1" dirty="0" smtClean="0"/>
              <a:t>God is not a collection of attributes added together. He is entirely loving, entirely merciful, entirely wrathful.</a:t>
            </a:r>
          </a:p>
          <a:p>
            <a:r>
              <a:rPr lang="en-US" b="1" dirty="0" smtClean="0"/>
              <a:t>Each attribute is one aspect of God’s total character or being.</a:t>
            </a:r>
          </a:p>
          <a:p>
            <a:r>
              <a:rPr lang="en-US" b="1" dirty="0" smtClean="0"/>
              <a:t>God is not wrathful at one point in history and loving at another point. He is always the same God.</a:t>
            </a:r>
            <a:endParaRPr lang="en-US" dirty="0"/>
          </a:p>
          <a:p>
            <a:endParaRPr lang="en-US" sz="2800" b="1" dirty="0" smtClean="0">
              <a:solidFill>
                <a:srgbClr val="0070C0"/>
              </a:solidFill>
            </a:endParaRPr>
          </a:p>
          <a:p>
            <a:endParaRPr lang="en-US" sz="2800" b="1" dirty="0" smtClean="0">
              <a:solidFill>
                <a:srgbClr val="0070C0"/>
              </a:solidFill>
            </a:endParaRPr>
          </a:p>
        </p:txBody>
      </p:sp>
    </p:spTree>
    <p:extLst>
      <p:ext uri="{BB962C8B-B14F-4D97-AF65-F5344CB8AC3E}">
        <p14:creationId xmlns:p14="http://schemas.microsoft.com/office/powerpoint/2010/main" val="2002133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0" indent="0">
              <a:buNone/>
            </a:pPr>
            <a:r>
              <a:rPr lang="en-US" sz="2800" b="1" u="sng" dirty="0" smtClean="0">
                <a:solidFill>
                  <a:srgbClr val="0070C0"/>
                </a:solidFill>
              </a:rPr>
              <a:t>5.   Immutability: </a:t>
            </a:r>
            <a:r>
              <a:rPr lang="en-US" sz="2800" b="1" i="1" dirty="0" smtClean="0">
                <a:solidFill>
                  <a:srgbClr val="0070C0"/>
                </a:solidFill>
              </a:rPr>
              <a:t>God</a:t>
            </a:r>
            <a:r>
              <a:rPr lang="en-US" sz="2800" b="1" dirty="0" smtClean="0">
                <a:solidFill>
                  <a:srgbClr val="0070C0"/>
                </a:solidFill>
              </a:rPr>
              <a:t>  </a:t>
            </a:r>
            <a:r>
              <a:rPr lang="en-US" sz="2800" b="1" i="1" dirty="0" smtClean="0">
                <a:solidFill>
                  <a:srgbClr val="0070C0"/>
                </a:solidFill>
              </a:rPr>
              <a:t>is unchanging in his being, perfections, purposes, and promises.</a:t>
            </a:r>
          </a:p>
          <a:p>
            <a:r>
              <a:rPr lang="en-US" b="1" dirty="0" smtClean="0"/>
              <a:t>Of old you laid the foundation of the earth, and the heavens are the work of your hands. They will perish, but you will remain; they will all wear out like a garment. You will change them like a robe, and they will pass away, but you are the same, and your years have no end. </a:t>
            </a:r>
            <a:r>
              <a:rPr lang="en-US" dirty="0" smtClean="0"/>
              <a:t>Psalm 102: 25-27</a:t>
            </a:r>
          </a:p>
          <a:p>
            <a:r>
              <a:rPr lang="en-US" b="1" dirty="0" smtClean="0"/>
              <a:t>For I the Lord do not change; </a:t>
            </a:r>
            <a:r>
              <a:rPr lang="en-US" dirty="0" smtClean="0"/>
              <a:t>Malachi 3:6</a:t>
            </a:r>
          </a:p>
          <a:p>
            <a:r>
              <a:rPr lang="en-US" b="1" dirty="0" smtClean="0"/>
              <a:t>Every good gift and every perfect gift is from above, coming down from the Father of lights with whom there is no variation or shadow due to change. </a:t>
            </a:r>
            <a:r>
              <a:rPr lang="en-US" dirty="0" smtClean="0"/>
              <a:t>James 1:17</a:t>
            </a:r>
          </a:p>
          <a:p>
            <a:pPr marL="0" indent="0">
              <a:buNone/>
            </a:pPr>
            <a:endParaRPr lang="en-US" sz="2800" b="1" dirty="0">
              <a:solidFill>
                <a:srgbClr val="0070C0"/>
              </a:solidFill>
            </a:endParaRPr>
          </a:p>
        </p:txBody>
      </p:sp>
    </p:spTree>
    <p:extLst>
      <p:ext uri="{BB962C8B-B14F-4D97-AF65-F5344CB8AC3E}">
        <p14:creationId xmlns:p14="http://schemas.microsoft.com/office/powerpoint/2010/main" val="4190927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674029"/>
          </a:xfrm>
          <a:solidFill>
            <a:srgbClr val="FFFFCC"/>
          </a:solidFill>
        </p:spPr>
        <p:txBody>
          <a:bodyPr>
            <a:normAutofit lnSpcReduction="10000"/>
          </a:bodyPr>
          <a:lstStyle/>
          <a:p>
            <a:pPr marL="0" indent="0">
              <a:buNone/>
            </a:pPr>
            <a:r>
              <a:rPr lang="en-US" sz="2800" b="1" u="sng" dirty="0" smtClean="0">
                <a:solidFill>
                  <a:srgbClr val="0070C0"/>
                </a:solidFill>
              </a:rPr>
              <a:t>Common questions about Immutability:</a:t>
            </a:r>
          </a:p>
          <a:p>
            <a:pPr marL="514350" indent="-514350">
              <a:buFont typeface="+mj-lt"/>
              <a:buAutoNum type="arabicPeriod"/>
            </a:pPr>
            <a:r>
              <a:rPr lang="en-US" sz="2800" b="1" dirty="0" smtClean="0">
                <a:solidFill>
                  <a:srgbClr val="0070C0"/>
                </a:solidFill>
              </a:rPr>
              <a:t>Is God </a:t>
            </a:r>
            <a:r>
              <a:rPr lang="en-US" sz="2800" b="1" dirty="0" err="1" smtClean="0">
                <a:solidFill>
                  <a:srgbClr val="0070C0"/>
                </a:solidFill>
              </a:rPr>
              <a:t>impassibile</a:t>
            </a:r>
            <a:r>
              <a:rPr lang="en-US" sz="2800" b="1" dirty="0" smtClean="0">
                <a:solidFill>
                  <a:srgbClr val="0070C0"/>
                </a:solidFill>
              </a:rPr>
              <a:t> (without passion)?</a:t>
            </a:r>
          </a:p>
          <a:p>
            <a:pPr marL="0" indent="0">
              <a:buNone/>
            </a:pPr>
            <a:r>
              <a:rPr lang="en-US" b="1" dirty="0" smtClean="0"/>
              <a:t>God is “without passions.” </a:t>
            </a:r>
            <a:r>
              <a:rPr lang="en-US" dirty="0" smtClean="0"/>
              <a:t>Westminster Confession of Faith 2:1 </a:t>
            </a:r>
            <a:r>
              <a:rPr lang="en-US" b="1" dirty="0" smtClean="0">
                <a:solidFill>
                  <a:srgbClr val="0070C0"/>
                </a:solidFill>
              </a:rPr>
              <a:t>“</a:t>
            </a:r>
            <a:r>
              <a:rPr lang="en-US" b="1" dirty="0">
                <a:solidFill>
                  <a:srgbClr val="0070C0"/>
                </a:solidFill>
              </a:rPr>
              <a:t>Men, </a:t>
            </a:r>
            <a:r>
              <a:rPr lang="en-US" b="1" dirty="0" smtClean="0">
                <a:solidFill>
                  <a:srgbClr val="0070C0"/>
                </a:solidFill>
              </a:rPr>
              <a:t>why </a:t>
            </a:r>
            <a:r>
              <a:rPr lang="en-US" b="1" dirty="0">
                <a:solidFill>
                  <a:srgbClr val="0070C0"/>
                </a:solidFill>
              </a:rPr>
              <a:t>are you doing these things? We also are men, </a:t>
            </a:r>
            <a:r>
              <a:rPr lang="en-US" b="1" dirty="0" smtClean="0">
                <a:solidFill>
                  <a:srgbClr val="0070C0"/>
                </a:solidFill>
              </a:rPr>
              <a:t>of </a:t>
            </a:r>
            <a:r>
              <a:rPr lang="en-US" b="1" dirty="0">
                <a:solidFill>
                  <a:srgbClr val="0070C0"/>
                </a:solidFill>
              </a:rPr>
              <a:t>like </a:t>
            </a:r>
            <a:r>
              <a:rPr lang="en-US" b="1" dirty="0" smtClean="0">
                <a:solidFill>
                  <a:srgbClr val="0070C0"/>
                </a:solidFill>
              </a:rPr>
              <a:t>passions with </a:t>
            </a:r>
            <a:r>
              <a:rPr lang="en-US" b="1" dirty="0">
                <a:solidFill>
                  <a:srgbClr val="0070C0"/>
                </a:solidFill>
              </a:rPr>
              <a:t>you, </a:t>
            </a:r>
            <a:r>
              <a:rPr lang="en-US" b="1" dirty="0" smtClean="0">
                <a:solidFill>
                  <a:srgbClr val="0070C0"/>
                </a:solidFill>
              </a:rPr>
              <a:t>KJV </a:t>
            </a:r>
            <a:r>
              <a:rPr lang="en-US" dirty="0" smtClean="0"/>
              <a:t>Acts 14:15 </a:t>
            </a:r>
            <a:r>
              <a:rPr lang="en-US" b="1" dirty="0" smtClean="0">
                <a:solidFill>
                  <a:srgbClr val="0070C0"/>
                </a:solidFill>
              </a:rPr>
              <a:t>We also are men, of like nature with you, ESV</a:t>
            </a:r>
          </a:p>
          <a:p>
            <a:pPr marL="0" indent="0">
              <a:buNone/>
            </a:pPr>
            <a:r>
              <a:rPr lang="en-US" b="1" i="1" dirty="0" err="1" smtClean="0"/>
              <a:t>Homoiopathēs</a:t>
            </a:r>
            <a:r>
              <a:rPr lang="en-US" i="1" dirty="0" smtClean="0"/>
              <a:t> </a:t>
            </a:r>
            <a:r>
              <a:rPr lang="en-US" dirty="0" smtClean="0"/>
              <a:t>means having similar circumstances or experiences or a similar </a:t>
            </a:r>
            <a:r>
              <a:rPr lang="en-US" dirty="0" smtClean="0"/>
              <a:t>nature NOT passions. </a:t>
            </a:r>
            <a:endParaRPr lang="en-US" dirty="0" smtClean="0"/>
          </a:p>
          <a:p>
            <a:r>
              <a:rPr lang="en-US" b="1" smtClean="0">
                <a:solidFill>
                  <a:srgbClr val="0070C0"/>
                </a:solidFill>
              </a:rPr>
              <a:t>God </a:t>
            </a:r>
            <a:r>
              <a:rPr lang="en-US" b="1" dirty="0" smtClean="0">
                <a:solidFill>
                  <a:srgbClr val="0070C0"/>
                </a:solidFill>
              </a:rPr>
              <a:t>does not have sinful passion or emotion. BUT God does have passion/emotion. He rejoices (Isaiah 62:5); is grieved Ephesians 4:30); loves (Psalm 103:17) and so forth.</a:t>
            </a:r>
            <a:endParaRPr lang="en-US" b="1" dirty="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1864902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825624"/>
            <a:ext cx="10515600" cy="4853472"/>
          </a:xfrm>
          <a:solidFill>
            <a:srgbClr val="FFFFCC"/>
          </a:solidFill>
        </p:spPr>
        <p:txBody>
          <a:bodyPr>
            <a:normAutofit/>
          </a:bodyPr>
          <a:lstStyle/>
          <a:p>
            <a:pPr marL="0" indent="0">
              <a:buNone/>
            </a:pPr>
            <a:r>
              <a:rPr lang="en-US" sz="2800" b="1" u="sng" dirty="0" smtClean="0">
                <a:solidFill>
                  <a:srgbClr val="0070C0"/>
                </a:solidFill>
              </a:rPr>
              <a:t>Common questions about Immutability:</a:t>
            </a:r>
          </a:p>
          <a:p>
            <a:pPr marL="0" indent="0">
              <a:buNone/>
            </a:pPr>
            <a:r>
              <a:rPr lang="en-US" b="1" dirty="0" smtClean="0">
                <a:solidFill>
                  <a:srgbClr val="0070C0"/>
                </a:solidFill>
              </a:rPr>
              <a:t>2.   Does God sometimes change his mind?</a:t>
            </a:r>
          </a:p>
          <a:p>
            <a:pPr marL="0" indent="0">
              <a:buNone/>
            </a:pPr>
            <a:r>
              <a:rPr lang="en-US" b="1" dirty="0" smtClean="0"/>
              <a:t>God responds differently to different situations. God’s attitude or intention changes as the situation changes. Genesis 6:6; Exodus 32:9-14; Isaiah 38:1-6; Jonah 3:4-10</a:t>
            </a:r>
            <a:r>
              <a:rPr lang="en-US" b="1" dirty="0" smtClean="0">
                <a:solidFill>
                  <a:srgbClr val="0070C0"/>
                </a:solidFill>
              </a:rPr>
              <a:t> </a:t>
            </a:r>
          </a:p>
          <a:p>
            <a:r>
              <a:rPr lang="en-US" b="1" dirty="0" smtClean="0">
                <a:solidFill>
                  <a:srgbClr val="0070C0"/>
                </a:solidFill>
              </a:rPr>
              <a:t>And the Lord regretted that he had made man on the earth, and it grieved him to his heart. </a:t>
            </a:r>
            <a:r>
              <a:rPr lang="en-US" dirty="0" smtClean="0"/>
              <a:t>Genesis 6:6</a:t>
            </a:r>
            <a:endParaRPr lang="en-US"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13893878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2848"/>
            <a:ext cx="10515600" cy="1325563"/>
          </a:xfrm>
          <a:solidFill>
            <a:srgbClr val="FFFFCC"/>
          </a:solidFill>
        </p:spPr>
        <p:txBody>
          <a:bodyPr/>
          <a:lstStyle/>
          <a:p>
            <a:r>
              <a:rPr lang="en-US" b="1" dirty="0" smtClean="0"/>
              <a:t>God’s Incommunicable Attributes</a:t>
            </a:r>
            <a:endParaRPr lang="en-US" b="1" dirty="0"/>
          </a:p>
        </p:txBody>
      </p:sp>
      <p:sp>
        <p:nvSpPr>
          <p:cNvPr id="3" name="Content Placeholder 2"/>
          <p:cNvSpPr>
            <a:spLocks noGrp="1"/>
          </p:cNvSpPr>
          <p:nvPr>
            <p:ph idx="1"/>
          </p:nvPr>
        </p:nvSpPr>
        <p:spPr>
          <a:xfrm>
            <a:off x="838200" y="1555262"/>
            <a:ext cx="10515600" cy="5244123"/>
          </a:xfrm>
          <a:solidFill>
            <a:srgbClr val="FFFFCC"/>
          </a:solidFill>
        </p:spPr>
        <p:txBody>
          <a:bodyPr>
            <a:normAutofit fontScale="55000" lnSpcReduction="20000"/>
          </a:bodyPr>
          <a:lstStyle/>
          <a:p>
            <a:pPr marL="0" indent="0">
              <a:buNone/>
            </a:pPr>
            <a:r>
              <a:rPr lang="en-US" sz="5100" b="1" dirty="0" smtClean="0">
                <a:solidFill>
                  <a:srgbClr val="0070C0"/>
                </a:solidFill>
              </a:rPr>
              <a:t>And </a:t>
            </a:r>
            <a:r>
              <a:rPr lang="en-US" sz="5100" b="1" dirty="0">
                <a:solidFill>
                  <a:srgbClr val="0070C0"/>
                </a:solidFill>
              </a:rPr>
              <a:t>the Lord said to Moses, “I have seen this people, and behold, </a:t>
            </a:r>
            <a:r>
              <a:rPr lang="en-US" sz="5100" b="1" dirty="0" smtClean="0">
                <a:solidFill>
                  <a:srgbClr val="0070C0"/>
                </a:solidFill>
              </a:rPr>
              <a:t>it </a:t>
            </a:r>
            <a:r>
              <a:rPr lang="en-US" sz="5100" b="1" dirty="0">
                <a:solidFill>
                  <a:srgbClr val="0070C0"/>
                </a:solidFill>
              </a:rPr>
              <a:t>is a stiff-necked people.  Now therefore </a:t>
            </a:r>
            <a:r>
              <a:rPr lang="en-US" sz="5100" b="1" dirty="0" smtClean="0">
                <a:solidFill>
                  <a:srgbClr val="0070C0"/>
                </a:solidFill>
              </a:rPr>
              <a:t>let </a:t>
            </a:r>
            <a:r>
              <a:rPr lang="en-US" sz="5100" b="1" dirty="0">
                <a:solidFill>
                  <a:srgbClr val="0070C0"/>
                </a:solidFill>
              </a:rPr>
              <a:t>me alone, that </a:t>
            </a:r>
            <a:r>
              <a:rPr lang="en-US" sz="5100" b="1" dirty="0" smtClean="0">
                <a:solidFill>
                  <a:srgbClr val="0070C0"/>
                </a:solidFill>
              </a:rPr>
              <a:t>my </a:t>
            </a:r>
            <a:r>
              <a:rPr lang="en-US" sz="5100" b="1" dirty="0">
                <a:solidFill>
                  <a:srgbClr val="0070C0"/>
                </a:solidFill>
              </a:rPr>
              <a:t>wrath may burn hot against them and </a:t>
            </a:r>
            <a:r>
              <a:rPr lang="en-US" sz="5100" b="1" dirty="0" smtClean="0">
                <a:solidFill>
                  <a:srgbClr val="0070C0"/>
                </a:solidFill>
              </a:rPr>
              <a:t>I </a:t>
            </a:r>
            <a:r>
              <a:rPr lang="en-US" sz="5100" b="1" dirty="0">
                <a:solidFill>
                  <a:srgbClr val="0070C0"/>
                </a:solidFill>
              </a:rPr>
              <a:t>may consume them, in order that </a:t>
            </a:r>
            <a:r>
              <a:rPr lang="en-US" sz="5100" b="1" dirty="0" smtClean="0">
                <a:solidFill>
                  <a:srgbClr val="0070C0"/>
                </a:solidFill>
              </a:rPr>
              <a:t>I </a:t>
            </a:r>
            <a:r>
              <a:rPr lang="en-US" sz="5100" b="1" dirty="0">
                <a:solidFill>
                  <a:srgbClr val="0070C0"/>
                </a:solidFill>
              </a:rPr>
              <a:t>may make a great nation of you</a:t>
            </a:r>
            <a:r>
              <a:rPr lang="en-US" sz="5100" b="1" dirty="0" smtClean="0">
                <a:solidFill>
                  <a:srgbClr val="0070C0"/>
                </a:solidFill>
              </a:rPr>
              <a:t>.” But Moses </a:t>
            </a:r>
            <a:r>
              <a:rPr lang="en-US" sz="5100" b="1" dirty="0">
                <a:solidFill>
                  <a:srgbClr val="0070C0"/>
                </a:solidFill>
              </a:rPr>
              <a:t>implored the Lord his God and said, “O Lord, why does your wrath burn hot against your people, whom you have brought out of the land of Egypt with great power and with a mighty hand? </a:t>
            </a:r>
            <a:r>
              <a:rPr lang="en-US" sz="5100" b="1" dirty="0" smtClean="0">
                <a:solidFill>
                  <a:srgbClr val="0070C0"/>
                </a:solidFill>
              </a:rPr>
              <a:t>Why </a:t>
            </a:r>
            <a:r>
              <a:rPr lang="en-US" sz="5100" b="1" dirty="0">
                <a:solidFill>
                  <a:srgbClr val="0070C0"/>
                </a:solidFill>
              </a:rPr>
              <a:t>should the Egyptians say, ‘With evil intent did he bring them out, to kill them in the mountains and to consume them from the face of the earth’? Turn from your burning anger and </a:t>
            </a:r>
            <a:r>
              <a:rPr lang="en-US" sz="5100" b="1" dirty="0" smtClean="0">
                <a:solidFill>
                  <a:srgbClr val="0070C0"/>
                </a:solidFill>
              </a:rPr>
              <a:t>relent </a:t>
            </a:r>
            <a:r>
              <a:rPr lang="en-US" sz="5100" b="1" dirty="0">
                <a:solidFill>
                  <a:srgbClr val="0070C0"/>
                </a:solidFill>
              </a:rPr>
              <a:t>from this disaster against your people</a:t>
            </a:r>
            <a:r>
              <a:rPr lang="en-US" sz="5100" b="1" dirty="0" smtClean="0">
                <a:solidFill>
                  <a:srgbClr val="0070C0"/>
                </a:solidFill>
              </a:rPr>
              <a:t>.</a:t>
            </a:r>
            <a:r>
              <a:rPr lang="en-US" sz="5100" b="1" dirty="0">
                <a:solidFill>
                  <a:srgbClr val="0070C0"/>
                </a:solidFill>
              </a:rPr>
              <a:t> Remember Abraham, Isaac, and Israel, your servants, to whom you </a:t>
            </a:r>
            <a:r>
              <a:rPr lang="en-US" sz="5100" b="1" dirty="0" smtClean="0">
                <a:solidFill>
                  <a:srgbClr val="0070C0"/>
                </a:solidFill>
              </a:rPr>
              <a:t>swore </a:t>
            </a:r>
            <a:r>
              <a:rPr lang="en-US" sz="5100" b="1" dirty="0">
                <a:solidFill>
                  <a:srgbClr val="0070C0"/>
                </a:solidFill>
              </a:rPr>
              <a:t>by your own self, and said to them, </a:t>
            </a:r>
            <a:r>
              <a:rPr lang="en-US" sz="5100" b="1" dirty="0" smtClean="0">
                <a:solidFill>
                  <a:srgbClr val="0070C0"/>
                </a:solidFill>
              </a:rPr>
              <a:t>I </a:t>
            </a:r>
            <a:r>
              <a:rPr lang="en-US" sz="5100" b="1" dirty="0">
                <a:solidFill>
                  <a:srgbClr val="0070C0"/>
                </a:solidFill>
              </a:rPr>
              <a:t>will multiply your offspring as the stars of heaven, and all this land that I have promised I will give to your offspring, and they shall inherit it forever</a:t>
            </a:r>
            <a:r>
              <a:rPr lang="en-US" sz="5100" b="1" dirty="0" smtClean="0">
                <a:solidFill>
                  <a:srgbClr val="0070C0"/>
                </a:solidFill>
              </a:rPr>
              <a:t>.’”</a:t>
            </a:r>
            <a:r>
              <a:rPr lang="en-US" sz="5100" b="1" dirty="0">
                <a:solidFill>
                  <a:srgbClr val="0070C0"/>
                </a:solidFill>
              </a:rPr>
              <a:t> And the Lord </a:t>
            </a:r>
            <a:r>
              <a:rPr lang="en-US" sz="5100" b="1" dirty="0" smtClean="0">
                <a:solidFill>
                  <a:srgbClr val="0070C0"/>
                </a:solidFill>
              </a:rPr>
              <a:t>relented </a:t>
            </a:r>
            <a:r>
              <a:rPr lang="en-US" sz="5100" b="1" dirty="0">
                <a:solidFill>
                  <a:srgbClr val="0070C0"/>
                </a:solidFill>
              </a:rPr>
              <a:t>from the disaster that he had spoken of bringing on his people</a:t>
            </a:r>
            <a:r>
              <a:rPr lang="en-US" sz="5100" b="1" dirty="0" smtClean="0">
                <a:solidFill>
                  <a:srgbClr val="0070C0"/>
                </a:solidFill>
              </a:rPr>
              <a:t>. </a:t>
            </a:r>
            <a:r>
              <a:rPr lang="en-US" sz="5100" dirty="0" smtClean="0"/>
              <a:t>Exodus 32:9-14</a:t>
            </a:r>
            <a:endParaRPr lang="en-US" sz="5100" b="1" dirty="0"/>
          </a:p>
          <a:p>
            <a:pPr marL="0" indent="0">
              <a:buNone/>
            </a:pPr>
            <a:endParaRPr lang="en-US" b="1" dirty="0" smtClean="0">
              <a:solidFill>
                <a:srgbClr val="0070C0"/>
              </a:solidFill>
            </a:endParaRPr>
          </a:p>
          <a:p>
            <a:pPr marL="514350" indent="-514350">
              <a:buFont typeface="+mj-lt"/>
              <a:buAutoNum type="arabicPeriod"/>
            </a:pPr>
            <a:endParaRPr lang="en-US" sz="2800" b="1" dirty="0">
              <a:solidFill>
                <a:srgbClr val="0070C0"/>
              </a:solidFill>
            </a:endParaRPr>
          </a:p>
        </p:txBody>
      </p:sp>
    </p:spTree>
    <p:extLst>
      <p:ext uri="{BB962C8B-B14F-4D97-AF65-F5344CB8AC3E}">
        <p14:creationId xmlns:p14="http://schemas.microsoft.com/office/powerpoint/2010/main" val="9191941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1122</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Discipleship:  An  Introduction to  Systematic Theology and  Apologetics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lpstr>God’s Incommunicable Attributes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4</cp:revision>
  <dcterms:created xsi:type="dcterms:W3CDTF">2015-11-09T01:36:08Z</dcterms:created>
  <dcterms:modified xsi:type="dcterms:W3CDTF">2015-11-09T01:48:57Z</dcterms:modified>
</cp:coreProperties>
</file>