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2"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66" d="100"/>
          <a:sy n="66" d="100"/>
        </p:scale>
        <p:origin x="679"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D7DB97-BACF-4D31-8A2A-27C8E8FBF0A4}" type="datetimeFigureOut">
              <a:rPr lang="en-US" smtClean="0"/>
              <a:t>11/15/2015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D61A5-78E0-4802-8766-B5B0B623224C}" type="slidenum">
              <a:rPr lang="en-US" smtClean="0"/>
              <a:t>‹#›</a:t>
            </a:fld>
            <a:endParaRPr lang="en-US"/>
          </a:p>
        </p:txBody>
      </p:sp>
    </p:spTree>
    <p:extLst>
      <p:ext uri="{BB962C8B-B14F-4D97-AF65-F5344CB8AC3E}">
        <p14:creationId xmlns:p14="http://schemas.microsoft.com/office/powerpoint/2010/main" val="3242384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D7DB97-BACF-4D31-8A2A-27C8E8FBF0A4}" type="datetimeFigureOut">
              <a:rPr lang="en-US" smtClean="0"/>
              <a:t>11/15/2015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D61A5-78E0-4802-8766-B5B0B623224C}" type="slidenum">
              <a:rPr lang="en-US" smtClean="0"/>
              <a:t>‹#›</a:t>
            </a:fld>
            <a:endParaRPr lang="en-US"/>
          </a:p>
        </p:txBody>
      </p:sp>
    </p:spTree>
    <p:extLst>
      <p:ext uri="{BB962C8B-B14F-4D97-AF65-F5344CB8AC3E}">
        <p14:creationId xmlns:p14="http://schemas.microsoft.com/office/powerpoint/2010/main" val="3470067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D7DB97-BACF-4D31-8A2A-27C8E8FBF0A4}" type="datetimeFigureOut">
              <a:rPr lang="en-US" smtClean="0"/>
              <a:t>11/15/2015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D61A5-78E0-4802-8766-B5B0B623224C}" type="slidenum">
              <a:rPr lang="en-US" smtClean="0"/>
              <a:t>‹#›</a:t>
            </a:fld>
            <a:endParaRPr lang="en-US"/>
          </a:p>
        </p:txBody>
      </p:sp>
    </p:spTree>
    <p:extLst>
      <p:ext uri="{BB962C8B-B14F-4D97-AF65-F5344CB8AC3E}">
        <p14:creationId xmlns:p14="http://schemas.microsoft.com/office/powerpoint/2010/main" val="856048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D7DB97-BACF-4D31-8A2A-27C8E8FBF0A4}" type="datetimeFigureOut">
              <a:rPr lang="en-US" smtClean="0"/>
              <a:t>11/15/2015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D61A5-78E0-4802-8766-B5B0B623224C}" type="slidenum">
              <a:rPr lang="en-US" smtClean="0"/>
              <a:t>‹#›</a:t>
            </a:fld>
            <a:endParaRPr lang="en-US"/>
          </a:p>
        </p:txBody>
      </p:sp>
    </p:spTree>
    <p:extLst>
      <p:ext uri="{BB962C8B-B14F-4D97-AF65-F5344CB8AC3E}">
        <p14:creationId xmlns:p14="http://schemas.microsoft.com/office/powerpoint/2010/main" val="3955895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D7DB97-BACF-4D31-8A2A-27C8E8FBF0A4}" type="datetimeFigureOut">
              <a:rPr lang="en-US" smtClean="0"/>
              <a:t>11/15/2015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D61A5-78E0-4802-8766-B5B0B623224C}" type="slidenum">
              <a:rPr lang="en-US" smtClean="0"/>
              <a:t>‹#›</a:t>
            </a:fld>
            <a:endParaRPr lang="en-US"/>
          </a:p>
        </p:txBody>
      </p:sp>
    </p:spTree>
    <p:extLst>
      <p:ext uri="{BB962C8B-B14F-4D97-AF65-F5344CB8AC3E}">
        <p14:creationId xmlns:p14="http://schemas.microsoft.com/office/powerpoint/2010/main" val="819097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D7DB97-BACF-4D31-8A2A-27C8E8FBF0A4}" type="datetimeFigureOut">
              <a:rPr lang="en-US" smtClean="0"/>
              <a:t>11/15/2015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BD61A5-78E0-4802-8766-B5B0B623224C}" type="slidenum">
              <a:rPr lang="en-US" smtClean="0"/>
              <a:t>‹#›</a:t>
            </a:fld>
            <a:endParaRPr lang="en-US"/>
          </a:p>
        </p:txBody>
      </p:sp>
    </p:spTree>
    <p:extLst>
      <p:ext uri="{BB962C8B-B14F-4D97-AF65-F5344CB8AC3E}">
        <p14:creationId xmlns:p14="http://schemas.microsoft.com/office/powerpoint/2010/main" val="1675271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D7DB97-BACF-4D31-8A2A-27C8E8FBF0A4}" type="datetimeFigureOut">
              <a:rPr lang="en-US" smtClean="0"/>
              <a:t>11/15/2015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BD61A5-78E0-4802-8766-B5B0B623224C}" type="slidenum">
              <a:rPr lang="en-US" smtClean="0"/>
              <a:t>‹#›</a:t>
            </a:fld>
            <a:endParaRPr lang="en-US"/>
          </a:p>
        </p:txBody>
      </p:sp>
    </p:spTree>
    <p:extLst>
      <p:ext uri="{BB962C8B-B14F-4D97-AF65-F5344CB8AC3E}">
        <p14:creationId xmlns:p14="http://schemas.microsoft.com/office/powerpoint/2010/main" val="2307141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D7DB97-BACF-4D31-8A2A-27C8E8FBF0A4}" type="datetimeFigureOut">
              <a:rPr lang="en-US" smtClean="0"/>
              <a:t>11/15/2015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BD61A5-78E0-4802-8766-B5B0B623224C}" type="slidenum">
              <a:rPr lang="en-US" smtClean="0"/>
              <a:t>‹#›</a:t>
            </a:fld>
            <a:endParaRPr lang="en-US"/>
          </a:p>
        </p:txBody>
      </p:sp>
    </p:spTree>
    <p:extLst>
      <p:ext uri="{BB962C8B-B14F-4D97-AF65-F5344CB8AC3E}">
        <p14:creationId xmlns:p14="http://schemas.microsoft.com/office/powerpoint/2010/main" val="11966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D7DB97-BACF-4D31-8A2A-27C8E8FBF0A4}" type="datetimeFigureOut">
              <a:rPr lang="en-US" smtClean="0"/>
              <a:t>11/15/2015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BD61A5-78E0-4802-8766-B5B0B623224C}" type="slidenum">
              <a:rPr lang="en-US" smtClean="0"/>
              <a:t>‹#›</a:t>
            </a:fld>
            <a:endParaRPr lang="en-US"/>
          </a:p>
        </p:txBody>
      </p:sp>
    </p:spTree>
    <p:extLst>
      <p:ext uri="{BB962C8B-B14F-4D97-AF65-F5344CB8AC3E}">
        <p14:creationId xmlns:p14="http://schemas.microsoft.com/office/powerpoint/2010/main" val="19776580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D7DB97-BACF-4D31-8A2A-27C8E8FBF0A4}" type="datetimeFigureOut">
              <a:rPr lang="en-US" smtClean="0"/>
              <a:t>11/15/2015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BD61A5-78E0-4802-8766-B5B0B623224C}" type="slidenum">
              <a:rPr lang="en-US" smtClean="0"/>
              <a:t>‹#›</a:t>
            </a:fld>
            <a:endParaRPr lang="en-US"/>
          </a:p>
        </p:txBody>
      </p:sp>
    </p:spTree>
    <p:extLst>
      <p:ext uri="{BB962C8B-B14F-4D97-AF65-F5344CB8AC3E}">
        <p14:creationId xmlns:p14="http://schemas.microsoft.com/office/powerpoint/2010/main" val="3622766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D7DB97-BACF-4D31-8A2A-27C8E8FBF0A4}" type="datetimeFigureOut">
              <a:rPr lang="en-US" smtClean="0"/>
              <a:t>11/15/2015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BD61A5-78E0-4802-8766-B5B0B623224C}" type="slidenum">
              <a:rPr lang="en-US" smtClean="0"/>
              <a:t>‹#›</a:t>
            </a:fld>
            <a:endParaRPr lang="en-US"/>
          </a:p>
        </p:txBody>
      </p:sp>
    </p:spTree>
    <p:extLst>
      <p:ext uri="{BB962C8B-B14F-4D97-AF65-F5344CB8AC3E}">
        <p14:creationId xmlns:p14="http://schemas.microsoft.com/office/powerpoint/2010/main" val="851570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D7DB97-BACF-4D31-8A2A-27C8E8FBF0A4}" type="datetimeFigureOut">
              <a:rPr lang="en-US" smtClean="0"/>
              <a:t>11/15/2015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BD61A5-78E0-4802-8766-B5B0B623224C}" type="slidenum">
              <a:rPr lang="en-US" smtClean="0"/>
              <a:t>‹#›</a:t>
            </a:fld>
            <a:endParaRPr lang="en-US"/>
          </a:p>
        </p:txBody>
      </p:sp>
    </p:spTree>
    <p:extLst>
      <p:ext uri="{BB962C8B-B14F-4D97-AF65-F5344CB8AC3E}">
        <p14:creationId xmlns:p14="http://schemas.microsoft.com/office/powerpoint/2010/main" val="951359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God:  </a:t>
            </a:r>
            <a:r>
              <a:rPr lang="en-US" sz="2800" dirty="0" smtClean="0"/>
              <a:t>The Attributes of God Part 3</a:t>
            </a:r>
          </a:p>
          <a:p>
            <a:r>
              <a:rPr lang="en-US" dirty="0" smtClean="0">
                <a:solidFill>
                  <a:srgbClr val="0070C0"/>
                </a:solidFill>
              </a:rPr>
              <a:t>The Heights Church November 15, 2015</a:t>
            </a:r>
            <a:endParaRPr lang="en-US" dirty="0">
              <a:solidFill>
                <a:srgbClr val="0070C0"/>
              </a:solidFill>
            </a:endParaRPr>
          </a:p>
        </p:txBody>
      </p:sp>
    </p:spTree>
    <p:extLst>
      <p:ext uri="{BB962C8B-B14F-4D97-AF65-F5344CB8AC3E}">
        <p14:creationId xmlns:p14="http://schemas.microsoft.com/office/powerpoint/2010/main" val="12124879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38200" y="1825624"/>
            <a:ext cx="10515600" cy="4674029"/>
          </a:xfrm>
          <a:solidFill>
            <a:srgbClr val="FFFFCC"/>
          </a:solidFill>
        </p:spPr>
        <p:txBody>
          <a:bodyPr>
            <a:normAutofit/>
          </a:bodyPr>
          <a:lstStyle/>
          <a:p>
            <a:pPr marL="0" indent="0">
              <a:buNone/>
            </a:pPr>
            <a:r>
              <a:rPr lang="en-US" b="1" i="1" dirty="0" smtClean="0">
                <a:solidFill>
                  <a:srgbClr val="0070C0"/>
                </a:solidFill>
              </a:rPr>
              <a:t>3.   </a:t>
            </a:r>
            <a:r>
              <a:rPr lang="en-US" b="1" i="1" u="sng" dirty="0" smtClean="0">
                <a:solidFill>
                  <a:srgbClr val="0070C0"/>
                </a:solidFill>
              </a:rPr>
              <a:t>God’s Knowledge </a:t>
            </a:r>
            <a:r>
              <a:rPr lang="en-US" b="1" i="1" dirty="0" smtClean="0">
                <a:solidFill>
                  <a:srgbClr val="0070C0"/>
                </a:solidFill>
              </a:rPr>
              <a:t>(omniscience) means God fully knows himself and </a:t>
            </a:r>
            <a:r>
              <a:rPr lang="en-US" b="1" i="1" dirty="0" smtClean="0">
                <a:solidFill>
                  <a:srgbClr val="FF0000"/>
                </a:solidFill>
              </a:rPr>
              <a:t>all things </a:t>
            </a:r>
            <a:r>
              <a:rPr lang="en-US" b="1" i="1" dirty="0" smtClean="0">
                <a:solidFill>
                  <a:srgbClr val="0070C0"/>
                </a:solidFill>
              </a:rPr>
              <a:t>actual</a:t>
            </a:r>
            <a:r>
              <a:rPr lang="en-US" b="1" i="1" dirty="0" smtClean="0">
                <a:solidFill>
                  <a:srgbClr val="FF0000"/>
                </a:solidFill>
              </a:rPr>
              <a:t> </a:t>
            </a:r>
            <a:r>
              <a:rPr lang="en-US" b="1" i="1" dirty="0" smtClean="0">
                <a:solidFill>
                  <a:srgbClr val="0070C0"/>
                </a:solidFill>
              </a:rPr>
              <a:t>and </a:t>
            </a:r>
            <a:r>
              <a:rPr lang="en-US" b="1" i="1" dirty="0" smtClean="0">
                <a:solidFill>
                  <a:srgbClr val="FF0000"/>
                </a:solidFill>
              </a:rPr>
              <a:t>possible</a:t>
            </a:r>
            <a:r>
              <a:rPr lang="en-US" b="1" i="1" dirty="0" smtClean="0">
                <a:solidFill>
                  <a:srgbClr val="0070C0"/>
                </a:solidFill>
              </a:rPr>
              <a:t> in one simple and eternal act.</a:t>
            </a:r>
            <a:endParaRPr lang="en-US" b="1" dirty="0" smtClean="0">
              <a:solidFill>
                <a:srgbClr val="0070C0"/>
              </a:solidFill>
            </a:endParaRPr>
          </a:p>
          <a:p>
            <a:r>
              <a:rPr lang="en-US" b="1" i="1" dirty="0">
                <a:solidFill>
                  <a:srgbClr val="FF0000"/>
                </a:solidFill>
              </a:rPr>
              <a:t>all things </a:t>
            </a:r>
            <a:r>
              <a:rPr lang="en-US" b="1" i="1" dirty="0" smtClean="0">
                <a:solidFill>
                  <a:srgbClr val="FF0000"/>
                </a:solidFill>
              </a:rPr>
              <a:t>possible </a:t>
            </a:r>
            <a:r>
              <a:rPr lang="en-US" b="1" dirty="0" smtClean="0">
                <a:solidFill>
                  <a:srgbClr val="0070C0"/>
                </a:solidFill>
              </a:rPr>
              <a:t>means God even knows all things that might happen but do not come to pass. For example, God knows every possible universe that He could have created and what would have happened in each of them!</a:t>
            </a:r>
          </a:p>
          <a:p>
            <a:pPr marL="0" indent="0">
              <a:buNone/>
            </a:pPr>
            <a:r>
              <a:rPr lang="en-US" b="1" dirty="0"/>
              <a:t>“Woe to you, </a:t>
            </a:r>
            <a:r>
              <a:rPr lang="en-US" b="1" dirty="0" err="1"/>
              <a:t>Chorazin</a:t>
            </a:r>
            <a:r>
              <a:rPr lang="en-US" b="1" dirty="0"/>
              <a:t>! Woe to you, Bethsaida! For if the mighty works done in you had been done in </a:t>
            </a:r>
            <a:r>
              <a:rPr lang="en-US" b="1" dirty="0" err="1" smtClean="0"/>
              <a:t>Tyre</a:t>
            </a:r>
            <a:r>
              <a:rPr lang="en-US" b="1" dirty="0" smtClean="0"/>
              <a:t> </a:t>
            </a:r>
            <a:r>
              <a:rPr lang="en-US" b="1" dirty="0"/>
              <a:t>and Sidon, they would have repented long ago in sackcloth and ashes</a:t>
            </a:r>
            <a:r>
              <a:rPr lang="en-US" b="1" dirty="0" smtClean="0"/>
              <a:t>. </a:t>
            </a:r>
            <a:r>
              <a:rPr lang="en-US" dirty="0" smtClean="0"/>
              <a:t>Matthew 11:23</a:t>
            </a:r>
            <a:endParaRPr lang="en-US" sz="2800" b="1" dirty="0">
              <a:solidFill>
                <a:srgbClr val="0070C0"/>
              </a:solidFill>
            </a:endParaRPr>
          </a:p>
          <a:p>
            <a:pPr marL="0" indent="0">
              <a:buNone/>
            </a:pPr>
            <a:endParaRPr lang="en-US" sz="2800" b="1" dirty="0">
              <a:solidFill>
                <a:srgbClr val="0070C0"/>
              </a:solidFill>
            </a:endParaRPr>
          </a:p>
        </p:txBody>
      </p:sp>
    </p:spTree>
    <p:extLst>
      <p:ext uri="{BB962C8B-B14F-4D97-AF65-F5344CB8AC3E}">
        <p14:creationId xmlns:p14="http://schemas.microsoft.com/office/powerpoint/2010/main" val="19254628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38200" y="1825624"/>
            <a:ext cx="10515600" cy="4674029"/>
          </a:xfrm>
          <a:solidFill>
            <a:srgbClr val="FFFFCC"/>
          </a:solidFill>
        </p:spPr>
        <p:txBody>
          <a:bodyPr>
            <a:normAutofit/>
          </a:bodyPr>
          <a:lstStyle/>
          <a:p>
            <a:pPr marL="0" indent="0">
              <a:buNone/>
            </a:pPr>
            <a:r>
              <a:rPr lang="en-US" b="1" i="1" dirty="0" smtClean="0">
                <a:solidFill>
                  <a:srgbClr val="0070C0"/>
                </a:solidFill>
              </a:rPr>
              <a:t>3.   </a:t>
            </a:r>
            <a:r>
              <a:rPr lang="en-US" b="1" i="1" u="sng" dirty="0" smtClean="0">
                <a:solidFill>
                  <a:srgbClr val="0070C0"/>
                </a:solidFill>
              </a:rPr>
              <a:t>God’s Knowledge </a:t>
            </a:r>
            <a:r>
              <a:rPr lang="en-US" b="1" i="1" dirty="0" smtClean="0">
                <a:solidFill>
                  <a:srgbClr val="0070C0"/>
                </a:solidFill>
              </a:rPr>
              <a:t>(omniscience) means God fully knows himself and all things actual</a:t>
            </a:r>
            <a:r>
              <a:rPr lang="en-US" b="1" i="1" dirty="0" smtClean="0">
                <a:solidFill>
                  <a:srgbClr val="FF0000"/>
                </a:solidFill>
              </a:rPr>
              <a:t> </a:t>
            </a:r>
            <a:r>
              <a:rPr lang="en-US" b="1" i="1" dirty="0" smtClean="0">
                <a:solidFill>
                  <a:srgbClr val="0070C0"/>
                </a:solidFill>
              </a:rPr>
              <a:t>and possible in one </a:t>
            </a:r>
            <a:r>
              <a:rPr lang="en-US" b="1" i="1" dirty="0" smtClean="0">
                <a:solidFill>
                  <a:srgbClr val="FF0000"/>
                </a:solidFill>
              </a:rPr>
              <a:t>simple</a:t>
            </a:r>
            <a:r>
              <a:rPr lang="en-US" b="1" i="1" dirty="0" smtClean="0">
                <a:solidFill>
                  <a:srgbClr val="0070C0"/>
                </a:solidFill>
              </a:rPr>
              <a:t> </a:t>
            </a:r>
            <a:r>
              <a:rPr lang="en-US" b="1" i="1" dirty="0" smtClean="0">
                <a:solidFill>
                  <a:srgbClr val="FF0000"/>
                </a:solidFill>
              </a:rPr>
              <a:t>and eternal act</a:t>
            </a:r>
            <a:r>
              <a:rPr lang="en-US" b="1" i="1" dirty="0" smtClean="0">
                <a:solidFill>
                  <a:srgbClr val="0070C0"/>
                </a:solidFill>
              </a:rPr>
              <a:t>.</a:t>
            </a:r>
            <a:endParaRPr lang="en-US" b="1" dirty="0" smtClean="0">
              <a:solidFill>
                <a:srgbClr val="0070C0"/>
              </a:solidFill>
            </a:endParaRPr>
          </a:p>
          <a:p>
            <a:r>
              <a:rPr lang="en-US" b="1" i="1" dirty="0" smtClean="0">
                <a:solidFill>
                  <a:srgbClr val="FF0000"/>
                </a:solidFill>
              </a:rPr>
              <a:t>simple and eternal act  </a:t>
            </a:r>
            <a:r>
              <a:rPr lang="en-US" b="1" dirty="0" smtClean="0">
                <a:solidFill>
                  <a:srgbClr val="0070C0"/>
                </a:solidFill>
              </a:rPr>
              <a:t>means God is always fully aware of everything. God never needs to reason to a conclusion. He knows the end from the beginning.  </a:t>
            </a:r>
            <a:r>
              <a:rPr lang="en-US" b="1" dirty="0">
                <a:solidFill>
                  <a:srgbClr val="0070C0"/>
                </a:solidFill>
              </a:rPr>
              <a:t>God’s knowledge never changes or grows. From all eternity God has known all things that would happen and all things he would do.</a:t>
            </a:r>
          </a:p>
          <a:p>
            <a:endParaRPr lang="en-US" b="1" dirty="0" smtClean="0">
              <a:solidFill>
                <a:srgbClr val="0070C0"/>
              </a:solidFill>
            </a:endParaRPr>
          </a:p>
          <a:p>
            <a:pPr marL="0" indent="0">
              <a:buNone/>
            </a:pPr>
            <a:r>
              <a:rPr lang="en-US" b="1" dirty="0" smtClean="0"/>
              <a:t>For a </a:t>
            </a:r>
            <a:r>
              <a:rPr lang="en-US" b="1" dirty="0"/>
              <a:t>thousand years in your </a:t>
            </a:r>
            <a:r>
              <a:rPr lang="en-US" b="1" dirty="0" smtClean="0"/>
              <a:t>sight are </a:t>
            </a:r>
            <a:r>
              <a:rPr lang="en-US" b="1" dirty="0"/>
              <a:t>but as </a:t>
            </a:r>
            <a:r>
              <a:rPr lang="en-US" b="1" dirty="0" smtClean="0"/>
              <a:t>yesterday </a:t>
            </a:r>
            <a:r>
              <a:rPr lang="en-US" b="1" dirty="0"/>
              <a:t>when it is </a:t>
            </a:r>
            <a:r>
              <a:rPr lang="en-US" b="1" dirty="0" smtClean="0"/>
              <a:t>past, or </a:t>
            </a:r>
            <a:r>
              <a:rPr lang="en-US" b="1" dirty="0"/>
              <a:t>as </a:t>
            </a:r>
            <a:r>
              <a:rPr lang="en-US" b="1" dirty="0" smtClean="0"/>
              <a:t>a </a:t>
            </a:r>
            <a:r>
              <a:rPr lang="en-US" b="1" dirty="0"/>
              <a:t>watch in the night</a:t>
            </a:r>
            <a:r>
              <a:rPr lang="en-US" b="1" dirty="0" smtClean="0"/>
              <a:t>. </a:t>
            </a:r>
            <a:r>
              <a:rPr lang="en-US" dirty="0" smtClean="0"/>
              <a:t>Psalm 90:4</a:t>
            </a:r>
            <a:endParaRPr lang="en-US" dirty="0"/>
          </a:p>
        </p:txBody>
      </p:sp>
    </p:spTree>
    <p:extLst>
      <p:ext uri="{BB962C8B-B14F-4D97-AF65-F5344CB8AC3E}">
        <p14:creationId xmlns:p14="http://schemas.microsoft.com/office/powerpoint/2010/main" val="41301072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38200" y="1825624"/>
            <a:ext cx="10515600" cy="4674029"/>
          </a:xfrm>
          <a:solidFill>
            <a:srgbClr val="FFFFCC"/>
          </a:solidFill>
        </p:spPr>
        <p:txBody>
          <a:bodyPr>
            <a:normAutofit/>
          </a:bodyPr>
          <a:lstStyle/>
          <a:p>
            <a:pPr marL="0" indent="0">
              <a:buNone/>
            </a:pPr>
            <a:r>
              <a:rPr lang="en-US" b="1" dirty="0" smtClean="0">
                <a:solidFill>
                  <a:srgbClr val="0070C0"/>
                </a:solidFill>
              </a:rPr>
              <a:t>Objections to omniscience:</a:t>
            </a:r>
          </a:p>
          <a:p>
            <a:r>
              <a:rPr lang="en-US" sz="2800" b="1" i="1" dirty="0" smtClean="0"/>
              <a:t>I will not remember your sins. </a:t>
            </a:r>
            <a:r>
              <a:rPr lang="en-US" sz="2800" dirty="0" smtClean="0"/>
              <a:t>Isaiah 43:25  </a:t>
            </a:r>
            <a:r>
              <a:rPr lang="en-US" sz="2800" b="1" dirty="0" smtClean="0">
                <a:solidFill>
                  <a:srgbClr val="0070C0"/>
                </a:solidFill>
              </a:rPr>
              <a:t>God will never again let the knowledge of these sins play a part in his relation to the sinner.</a:t>
            </a:r>
          </a:p>
          <a:p>
            <a:r>
              <a:rPr lang="en-US" b="1" i="1" dirty="0"/>
              <a:t>to burn their sons and their daughters in the fire, </a:t>
            </a:r>
            <a:r>
              <a:rPr lang="en-US" b="1" i="1" dirty="0" smtClean="0"/>
              <a:t>which </a:t>
            </a:r>
            <a:r>
              <a:rPr lang="en-US" b="1" i="1" dirty="0"/>
              <a:t>I did not command, nor did it come into my mind. </a:t>
            </a:r>
            <a:r>
              <a:rPr lang="en-US" dirty="0"/>
              <a:t>Jeremiah </a:t>
            </a:r>
            <a:r>
              <a:rPr lang="en-US" dirty="0" smtClean="0"/>
              <a:t>7:31 </a:t>
            </a:r>
            <a:r>
              <a:rPr lang="en-US" b="1" dirty="0" smtClean="0">
                <a:solidFill>
                  <a:srgbClr val="0070C0"/>
                </a:solidFill>
              </a:rPr>
              <a:t>“nor did it enter into my heart” KJV</a:t>
            </a:r>
          </a:p>
          <a:p>
            <a:r>
              <a:rPr lang="en-US" sz="2800" b="1" u="sng" dirty="0" smtClean="0">
                <a:solidFill>
                  <a:srgbClr val="0070C0"/>
                </a:solidFill>
              </a:rPr>
              <a:t>The fallacy of Open Theism: </a:t>
            </a:r>
            <a:r>
              <a:rPr lang="en-US" sz="2800" b="1" dirty="0" smtClean="0">
                <a:solidFill>
                  <a:srgbClr val="0070C0"/>
                </a:solidFill>
              </a:rPr>
              <a:t>God cannot know the future because he cannot know what humans will choose to do. </a:t>
            </a:r>
            <a:endParaRPr lang="en-US" sz="2800" b="1" dirty="0" smtClean="0"/>
          </a:p>
          <a:p>
            <a:endParaRPr lang="en-US" sz="2800" b="1" dirty="0">
              <a:solidFill>
                <a:srgbClr val="0070C0"/>
              </a:solidFill>
            </a:endParaRPr>
          </a:p>
          <a:p>
            <a:pPr marL="0" indent="0">
              <a:buNone/>
            </a:pPr>
            <a:endParaRPr lang="en-US" sz="2800" b="1" dirty="0">
              <a:solidFill>
                <a:srgbClr val="0070C0"/>
              </a:solidFill>
            </a:endParaRPr>
          </a:p>
        </p:txBody>
      </p:sp>
    </p:spTree>
    <p:extLst>
      <p:ext uri="{BB962C8B-B14F-4D97-AF65-F5344CB8AC3E}">
        <p14:creationId xmlns:p14="http://schemas.microsoft.com/office/powerpoint/2010/main" val="1861495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38200" y="1825624"/>
            <a:ext cx="10515600" cy="4674029"/>
          </a:xfrm>
          <a:solidFill>
            <a:srgbClr val="FFFFCC"/>
          </a:solidFill>
        </p:spPr>
        <p:txBody>
          <a:bodyPr>
            <a:normAutofit lnSpcReduction="10000"/>
          </a:bodyPr>
          <a:lstStyle/>
          <a:p>
            <a:pPr marL="514350" indent="-514350">
              <a:buAutoNum type="arabicPeriod" startAt="4"/>
            </a:pPr>
            <a:r>
              <a:rPr lang="en-US" b="1" i="1" u="sng" dirty="0" smtClean="0">
                <a:solidFill>
                  <a:srgbClr val="0070C0"/>
                </a:solidFill>
              </a:rPr>
              <a:t>God’s wisdom </a:t>
            </a:r>
            <a:r>
              <a:rPr lang="en-US" b="1" i="1" dirty="0" smtClean="0">
                <a:solidFill>
                  <a:srgbClr val="0070C0"/>
                </a:solidFill>
              </a:rPr>
              <a:t>means that God always chooses the best goals and the best means to those goals. </a:t>
            </a:r>
          </a:p>
          <a:p>
            <a:pPr marL="0" indent="0">
              <a:buNone/>
            </a:pPr>
            <a:r>
              <a:rPr lang="en-US" b="1" dirty="0"/>
              <a:t>And we know that for those who love God all things work together </a:t>
            </a:r>
            <a:r>
              <a:rPr lang="en-US" b="1" dirty="0" smtClean="0"/>
              <a:t>for good</a:t>
            </a:r>
            <a:r>
              <a:rPr lang="en-US" b="1" dirty="0"/>
              <a:t>,</a:t>
            </a:r>
            <a:r>
              <a:rPr lang="en-US" b="1" dirty="0" smtClean="0"/>
              <a:t> for those </a:t>
            </a:r>
            <a:r>
              <a:rPr lang="en-US" b="1" dirty="0"/>
              <a:t>who are called according to his </a:t>
            </a:r>
            <a:r>
              <a:rPr lang="en-US" b="1" dirty="0" smtClean="0"/>
              <a:t>purpose. </a:t>
            </a:r>
            <a:r>
              <a:rPr lang="en-US" dirty="0" smtClean="0"/>
              <a:t>Romans 8:28</a:t>
            </a:r>
            <a:endParaRPr lang="en-US" b="1" dirty="0" smtClean="0"/>
          </a:p>
          <a:p>
            <a:pPr marL="0" indent="0">
              <a:buNone/>
            </a:pPr>
            <a:r>
              <a:rPr lang="en-US" b="1" dirty="0" smtClean="0"/>
              <a:t>Oh</a:t>
            </a:r>
            <a:r>
              <a:rPr lang="en-US" b="1" dirty="0"/>
              <a:t>, the depth of the riches and </a:t>
            </a:r>
            <a:r>
              <a:rPr lang="en-US" b="1" dirty="0" smtClean="0"/>
              <a:t>wisdom </a:t>
            </a:r>
            <a:r>
              <a:rPr lang="en-US" b="1" dirty="0"/>
              <a:t>and knowledge of God! </a:t>
            </a:r>
            <a:r>
              <a:rPr lang="en-US" b="1" dirty="0" smtClean="0"/>
              <a:t>How </a:t>
            </a:r>
            <a:r>
              <a:rPr lang="en-US" b="1" dirty="0"/>
              <a:t>unsearchable are his judgments and how inscrutable his ways</a:t>
            </a:r>
            <a:r>
              <a:rPr lang="en-US" b="1" dirty="0" smtClean="0"/>
              <a:t>!</a:t>
            </a:r>
            <a:r>
              <a:rPr lang="en-US" dirty="0" smtClean="0"/>
              <a:t> Romans 11:33</a:t>
            </a:r>
            <a:endParaRPr lang="en-US" b="1" i="1" dirty="0" smtClean="0">
              <a:solidFill>
                <a:srgbClr val="0070C0"/>
              </a:solidFill>
            </a:endParaRPr>
          </a:p>
          <a:p>
            <a:pPr marL="0" indent="0">
              <a:buNone/>
            </a:pPr>
            <a:r>
              <a:rPr lang="en-US" b="1" dirty="0"/>
              <a:t>to </a:t>
            </a:r>
            <a:r>
              <a:rPr lang="en-US" b="1" dirty="0" smtClean="0"/>
              <a:t>the </a:t>
            </a:r>
            <a:r>
              <a:rPr lang="en-US" b="1" dirty="0"/>
              <a:t>only wise God </a:t>
            </a:r>
            <a:r>
              <a:rPr lang="en-US" b="1" dirty="0" smtClean="0"/>
              <a:t>be </a:t>
            </a:r>
            <a:r>
              <a:rPr lang="en-US" b="1" dirty="0"/>
              <a:t>glory forevermore through Jesus Christ! Amen</a:t>
            </a:r>
            <a:r>
              <a:rPr lang="en-US" b="1" dirty="0" smtClean="0"/>
              <a:t>.</a:t>
            </a:r>
          </a:p>
          <a:p>
            <a:pPr marL="0" indent="0">
              <a:buNone/>
            </a:pPr>
            <a:r>
              <a:rPr lang="en-US" sz="2800" dirty="0" smtClean="0"/>
              <a:t>Romans 16:27</a:t>
            </a:r>
            <a:endParaRPr lang="en-US" sz="2800" dirty="0"/>
          </a:p>
          <a:p>
            <a:pPr marL="0" indent="0">
              <a:buNone/>
            </a:pPr>
            <a:endParaRPr lang="en-US" sz="2800" b="1" dirty="0">
              <a:solidFill>
                <a:srgbClr val="0070C0"/>
              </a:solidFill>
            </a:endParaRPr>
          </a:p>
        </p:txBody>
      </p:sp>
    </p:spTree>
    <p:extLst>
      <p:ext uri="{BB962C8B-B14F-4D97-AF65-F5344CB8AC3E}">
        <p14:creationId xmlns:p14="http://schemas.microsoft.com/office/powerpoint/2010/main" val="6812332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38200" y="1825624"/>
            <a:ext cx="10515600" cy="4674029"/>
          </a:xfrm>
          <a:solidFill>
            <a:srgbClr val="FFFFCC"/>
          </a:solidFill>
        </p:spPr>
        <p:txBody>
          <a:bodyPr>
            <a:normAutofit/>
          </a:bodyPr>
          <a:lstStyle/>
          <a:p>
            <a:pPr marL="0" indent="0">
              <a:buNone/>
            </a:pPr>
            <a:r>
              <a:rPr lang="en-US" b="1" i="1" dirty="0" smtClean="0">
                <a:solidFill>
                  <a:srgbClr val="0070C0"/>
                </a:solidFill>
              </a:rPr>
              <a:t>5.     </a:t>
            </a:r>
            <a:r>
              <a:rPr lang="en-US" b="1" i="1" u="sng" dirty="0" smtClean="0">
                <a:solidFill>
                  <a:srgbClr val="0070C0"/>
                </a:solidFill>
              </a:rPr>
              <a:t>God’s </a:t>
            </a:r>
            <a:r>
              <a:rPr lang="en-US" b="1" i="1" u="sng" dirty="0">
                <a:solidFill>
                  <a:srgbClr val="0070C0"/>
                </a:solidFill>
              </a:rPr>
              <a:t>truthfulness </a:t>
            </a:r>
            <a:r>
              <a:rPr lang="en-US" b="1" i="1" dirty="0">
                <a:solidFill>
                  <a:srgbClr val="0070C0"/>
                </a:solidFill>
              </a:rPr>
              <a:t>means that he is the </a:t>
            </a:r>
            <a:r>
              <a:rPr lang="en-US" b="1" i="1" dirty="0">
                <a:solidFill>
                  <a:srgbClr val="FF0000"/>
                </a:solidFill>
              </a:rPr>
              <a:t>true God, and that all his knowledge </a:t>
            </a:r>
            <a:r>
              <a:rPr lang="en-US" b="1" i="1" dirty="0" smtClean="0">
                <a:solidFill>
                  <a:srgbClr val="FF0000"/>
                </a:solidFill>
              </a:rPr>
              <a:t>and words are </a:t>
            </a:r>
            <a:r>
              <a:rPr lang="en-US" b="1" i="1" dirty="0">
                <a:solidFill>
                  <a:srgbClr val="FF0000"/>
                </a:solidFill>
              </a:rPr>
              <a:t>both true</a:t>
            </a:r>
            <a:r>
              <a:rPr lang="en-US" b="1" i="1" dirty="0">
                <a:solidFill>
                  <a:srgbClr val="0070C0"/>
                </a:solidFill>
              </a:rPr>
              <a:t> and the final standard of truth.</a:t>
            </a:r>
          </a:p>
          <a:p>
            <a:pPr marL="0" indent="0">
              <a:buNone/>
            </a:pPr>
            <a:r>
              <a:rPr lang="en-US" b="1" dirty="0"/>
              <a:t>And this is eternal life, </a:t>
            </a:r>
            <a:r>
              <a:rPr lang="en-US" b="1" dirty="0" smtClean="0"/>
              <a:t>that </a:t>
            </a:r>
            <a:r>
              <a:rPr lang="en-US" b="1" dirty="0"/>
              <a:t>they know you </a:t>
            </a:r>
            <a:r>
              <a:rPr lang="en-US" b="1" dirty="0" smtClean="0"/>
              <a:t>the </a:t>
            </a:r>
            <a:r>
              <a:rPr lang="en-US" b="1" dirty="0"/>
              <a:t>only </a:t>
            </a:r>
            <a:r>
              <a:rPr lang="en-US" b="1" dirty="0" smtClean="0"/>
              <a:t>true </a:t>
            </a:r>
            <a:r>
              <a:rPr lang="en-US" b="1" dirty="0"/>
              <a:t>God, and </a:t>
            </a:r>
            <a:r>
              <a:rPr lang="en-US" b="1" dirty="0" smtClean="0"/>
              <a:t>Jesus </a:t>
            </a:r>
            <a:r>
              <a:rPr lang="en-US" b="1" dirty="0"/>
              <a:t>Christ whom you have sent</a:t>
            </a:r>
            <a:r>
              <a:rPr lang="en-US" b="1" dirty="0" smtClean="0"/>
              <a:t>. </a:t>
            </a:r>
            <a:r>
              <a:rPr lang="en-US" dirty="0" smtClean="0"/>
              <a:t>John 17:3 </a:t>
            </a:r>
          </a:p>
          <a:p>
            <a:pPr marL="0" indent="0">
              <a:buNone/>
            </a:pPr>
            <a:r>
              <a:rPr lang="en-US" b="1" dirty="0"/>
              <a:t>Do you know the </a:t>
            </a:r>
            <a:r>
              <a:rPr lang="en-US" b="1" dirty="0" err="1" smtClean="0"/>
              <a:t>balancings</a:t>
            </a:r>
            <a:r>
              <a:rPr lang="en-US" b="1" dirty="0" smtClean="0"/>
              <a:t> </a:t>
            </a:r>
            <a:r>
              <a:rPr lang="en-US" b="1" dirty="0"/>
              <a:t>of the </a:t>
            </a:r>
            <a:r>
              <a:rPr lang="en-US" b="1" dirty="0" smtClean="0"/>
              <a:t>clouds, the </a:t>
            </a:r>
            <a:r>
              <a:rPr lang="en-US" b="1" dirty="0"/>
              <a:t>wondrous works of him who is </a:t>
            </a:r>
            <a:r>
              <a:rPr lang="en-US" b="1" dirty="0" smtClean="0"/>
              <a:t>perfect </a:t>
            </a:r>
            <a:r>
              <a:rPr lang="en-US" b="1" dirty="0"/>
              <a:t>in knowledge</a:t>
            </a:r>
            <a:r>
              <a:rPr lang="en-US" b="1" dirty="0" smtClean="0"/>
              <a:t>, </a:t>
            </a:r>
            <a:r>
              <a:rPr lang="en-US" dirty="0" smtClean="0"/>
              <a:t>Job 37:16</a:t>
            </a:r>
            <a:endParaRPr lang="en-US" dirty="0"/>
          </a:p>
          <a:p>
            <a:r>
              <a:rPr lang="en-US" b="1" i="1" dirty="0" smtClean="0">
                <a:solidFill>
                  <a:srgbClr val="0070C0"/>
                </a:solidFill>
              </a:rPr>
              <a:t>True God means God in his being is the only being that fully conforms to what God should be.</a:t>
            </a:r>
          </a:p>
          <a:p>
            <a:r>
              <a:rPr lang="en-US" b="1" i="1" dirty="0" smtClean="0">
                <a:solidFill>
                  <a:srgbClr val="0070C0"/>
                </a:solidFill>
              </a:rPr>
              <a:t>God himself is the one who has the perfect of idea of what God should be like!</a:t>
            </a:r>
          </a:p>
        </p:txBody>
      </p:sp>
    </p:spTree>
    <p:extLst>
      <p:ext uri="{BB962C8B-B14F-4D97-AF65-F5344CB8AC3E}">
        <p14:creationId xmlns:p14="http://schemas.microsoft.com/office/powerpoint/2010/main" val="38273727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43023" y="1848773"/>
            <a:ext cx="10515600" cy="4674029"/>
          </a:xfrm>
          <a:solidFill>
            <a:srgbClr val="FFFFCC"/>
          </a:solidFill>
        </p:spPr>
        <p:txBody>
          <a:bodyPr>
            <a:normAutofit/>
          </a:bodyPr>
          <a:lstStyle/>
          <a:p>
            <a:pPr marL="514350" indent="-514350">
              <a:buAutoNum type="arabicPeriod" startAt="5"/>
            </a:pPr>
            <a:r>
              <a:rPr lang="en-US" b="1" i="1" u="sng" dirty="0" smtClean="0">
                <a:solidFill>
                  <a:srgbClr val="0070C0"/>
                </a:solidFill>
              </a:rPr>
              <a:t>God’s </a:t>
            </a:r>
            <a:r>
              <a:rPr lang="en-US" b="1" i="1" u="sng" dirty="0">
                <a:solidFill>
                  <a:srgbClr val="0070C0"/>
                </a:solidFill>
              </a:rPr>
              <a:t>truthfulness </a:t>
            </a:r>
            <a:r>
              <a:rPr lang="en-US" b="1" i="1" dirty="0">
                <a:solidFill>
                  <a:srgbClr val="0070C0"/>
                </a:solidFill>
              </a:rPr>
              <a:t>means that he is the true God, and that all his knowledge </a:t>
            </a:r>
            <a:r>
              <a:rPr lang="en-US" b="1" i="1" dirty="0" smtClean="0">
                <a:solidFill>
                  <a:srgbClr val="0070C0"/>
                </a:solidFill>
              </a:rPr>
              <a:t>and </a:t>
            </a:r>
            <a:r>
              <a:rPr lang="en-US" b="1" i="1" dirty="0" smtClean="0">
                <a:solidFill>
                  <a:srgbClr val="FF0000"/>
                </a:solidFill>
              </a:rPr>
              <a:t>words are </a:t>
            </a:r>
            <a:r>
              <a:rPr lang="en-US" b="1" i="1" dirty="0">
                <a:solidFill>
                  <a:srgbClr val="FF0000"/>
                </a:solidFill>
              </a:rPr>
              <a:t>both true and the final standard of truth</a:t>
            </a:r>
            <a:r>
              <a:rPr lang="en-US" b="1" i="1" dirty="0" smtClean="0">
                <a:solidFill>
                  <a:srgbClr val="FF0000"/>
                </a:solidFill>
              </a:rPr>
              <a:t>.</a:t>
            </a:r>
          </a:p>
          <a:p>
            <a:pPr marL="0" indent="0">
              <a:buNone/>
            </a:pPr>
            <a:r>
              <a:rPr lang="en-US" b="1" dirty="0"/>
              <a:t>God is not man, that he should </a:t>
            </a:r>
            <a:r>
              <a:rPr lang="en-US" b="1" dirty="0" smtClean="0"/>
              <a:t>lie, or </a:t>
            </a:r>
            <a:r>
              <a:rPr lang="en-US" b="1" dirty="0"/>
              <a:t>a son of man, that he should change his </a:t>
            </a:r>
            <a:r>
              <a:rPr lang="en-US" b="1" dirty="0" smtClean="0"/>
              <a:t>mind. Has </a:t>
            </a:r>
            <a:r>
              <a:rPr lang="en-US" b="1" dirty="0"/>
              <a:t>he said, and will he not do </a:t>
            </a:r>
            <a:r>
              <a:rPr lang="en-US" b="1" dirty="0" smtClean="0"/>
              <a:t>it? Or </a:t>
            </a:r>
            <a:r>
              <a:rPr lang="en-US" b="1" dirty="0"/>
              <a:t>has he spoken, and will he not fulfill it</a:t>
            </a:r>
            <a:r>
              <a:rPr lang="en-US" b="1" dirty="0" smtClean="0"/>
              <a:t>? </a:t>
            </a:r>
            <a:r>
              <a:rPr lang="en-US" dirty="0" smtClean="0"/>
              <a:t>Numbers 23:19</a:t>
            </a:r>
            <a:endParaRPr lang="en-US" dirty="0"/>
          </a:p>
          <a:p>
            <a:pPr marL="0" indent="0">
              <a:buNone/>
            </a:pPr>
            <a:r>
              <a:rPr lang="en-US" b="1" dirty="0" smtClean="0"/>
              <a:t>it </a:t>
            </a:r>
            <a:r>
              <a:rPr lang="en-US" b="1" dirty="0"/>
              <a:t>is impossible for God to </a:t>
            </a:r>
            <a:r>
              <a:rPr lang="en-US" b="1" dirty="0" smtClean="0"/>
              <a:t>lie</a:t>
            </a:r>
            <a:r>
              <a:rPr lang="en-US" b="1" dirty="0"/>
              <a:t> </a:t>
            </a:r>
            <a:r>
              <a:rPr lang="en-US" dirty="0" smtClean="0"/>
              <a:t>Hebrews 6:18</a:t>
            </a:r>
          </a:p>
          <a:p>
            <a:pPr marL="0" indent="0">
              <a:buNone/>
            </a:pPr>
            <a:r>
              <a:rPr lang="en-US" b="1" dirty="0" smtClean="0"/>
              <a:t>in </a:t>
            </a:r>
            <a:r>
              <a:rPr lang="en-US" b="1" dirty="0"/>
              <a:t>hope of eternal life, which God, </a:t>
            </a:r>
            <a:r>
              <a:rPr lang="en-US" b="1" dirty="0" smtClean="0"/>
              <a:t>who </a:t>
            </a:r>
            <a:r>
              <a:rPr lang="en-US" b="1" dirty="0"/>
              <a:t>never lies, </a:t>
            </a:r>
            <a:r>
              <a:rPr lang="en-US" b="1" dirty="0" smtClean="0"/>
              <a:t>promised before </a:t>
            </a:r>
            <a:r>
              <a:rPr lang="en-US" b="1" dirty="0"/>
              <a:t>the ages </a:t>
            </a:r>
            <a:r>
              <a:rPr lang="en-US" b="1" dirty="0" smtClean="0"/>
              <a:t>began </a:t>
            </a:r>
            <a:r>
              <a:rPr lang="en-US" dirty="0" smtClean="0"/>
              <a:t>Titus 1:2</a:t>
            </a:r>
          </a:p>
          <a:p>
            <a:pPr marL="0" indent="0">
              <a:buNone/>
            </a:pPr>
            <a:r>
              <a:rPr lang="en-US" b="1" dirty="0" smtClean="0">
                <a:solidFill>
                  <a:srgbClr val="0070C0"/>
                </a:solidFill>
              </a:rPr>
              <a:t>God always does what he has said and fulfills what he has promised.</a:t>
            </a:r>
            <a:endParaRPr lang="en-US" b="1" dirty="0">
              <a:solidFill>
                <a:srgbClr val="0070C0"/>
              </a:solidFill>
            </a:endParaRPr>
          </a:p>
          <a:p>
            <a:pPr marL="514350" indent="-514350">
              <a:buAutoNum type="arabicPeriod" startAt="5"/>
            </a:pPr>
            <a:endParaRPr lang="en-US" b="1" i="1" dirty="0">
              <a:solidFill>
                <a:srgbClr val="0070C0"/>
              </a:solidFill>
            </a:endParaRPr>
          </a:p>
        </p:txBody>
      </p:sp>
    </p:spTree>
    <p:extLst>
      <p:ext uri="{BB962C8B-B14F-4D97-AF65-F5344CB8AC3E}">
        <p14:creationId xmlns:p14="http://schemas.microsoft.com/office/powerpoint/2010/main" val="996330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43023" y="1848773"/>
            <a:ext cx="10515600" cy="4674029"/>
          </a:xfrm>
          <a:solidFill>
            <a:srgbClr val="FFFFCC"/>
          </a:solidFill>
        </p:spPr>
        <p:txBody>
          <a:bodyPr>
            <a:normAutofit/>
          </a:bodyPr>
          <a:lstStyle/>
          <a:p>
            <a:pPr marL="514350" indent="-514350">
              <a:buAutoNum type="arabicPeriod" startAt="5"/>
            </a:pPr>
            <a:r>
              <a:rPr lang="en-US" b="1" i="1" u="sng" dirty="0" smtClean="0">
                <a:solidFill>
                  <a:srgbClr val="0070C0"/>
                </a:solidFill>
              </a:rPr>
              <a:t>God’s </a:t>
            </a:r>
            <a:r>
              <a:rPr lang="en-US" b="1" i="1" u="sng" dirty="0">
                <a:solidFill>
                  <a:srgbClr val="0070C0"/>
                </a:solidFill>
              </a:rPr>
              <a:t>truthfulness </a:t>
            </a:r>
            <a:r>
              <a:rPr lang="en-US" b="1" i="1" dirty="0">
                <a:solidFill>
                  <a:srgbClr val="0070C0"/>
                </a:solidFill>
              </a:rPr>
              <a:t>means that he is the true God, and that all his knowledge </a:t>
            </a:r>
            <a:r>
              <a:rPr lang="en-US" b="1" i="1" dirty="0" smtClean="0">
                <a:solidFill>
                  <a:srgbClr val="0070C0"/>
                </a:solidFill>
              </a:rPr>
              <a:t>and words are </a:t>
            </a:r>
            <a:r>
              <a:rPr lang="en-US" b="1" i="1" dirty="0">
                <a:solidFill>
                  <a:srgbClr val="0070C0"/>
                </a:solidFill>
              </a:rPr>
              <a:t>both true and the final standard of truth</a:t>
            </a:r>
            <a:r>
              <a:rPr lang="en-US" b="1" i="1" dirty="0" smtClean="0">
                <a:solidFill>
                  <a:srgbClr val="0070C0"/>
                </a:solidFill>
              </a:rPr>
              <a:t>.</a:t>
            </a:r>
          </a:p>
          <a:p>
            <a:pPr marL="0" indent="0">
              <a:buNone/>
            </a:pPr>
            <a:r>
              <a:rPr lang="en-US" b="1" dirty="0" smtClean="0"/>
              <a:t>Truthfulness is communicable in that we can in part imitate it by having true knowledge about God. </a:t>
            </a:r>
          </a:p>
          <a:p>
            <a:pPr marL="0" indent="0">
              <a:buNone/>
            </a:pPr>
            <a:r>
              <a:rPr lang="en-US" b="1" dirty="0" smtClean="0"/>
              <a:t>The more we learn about the reality of the creation the more we discover the truth that God already knows.</a:t>
            </a:r>
          </a:p>
          <a:p>
            <a:pPr marL="514350" indent="-514350">
              <a:buAutoNum type="arabicPeriod" startAt="5"/>
            </a:pPr>
            <a:endParaRPr lang="en-US" b="1" i="1" dirty="0">
              <a:solidFill>
                <a:srgbClr val="0070C0"/>
              </a:solidFill>
            </a:endParaRPr>
          </a:p>
        </p:txBody>
      </p:sp>
    </p:spTree>
    <p:extLst>
      <p:ext uri="{BB962C8B-B14F-4D97-AF65-F5344CB8AC3E}">
        <p14:creationId xmlns:p14="http://schemas.microsoft.com/office/powerpoint/2010/main" val="569426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Character Attributes</a:t>
            </a:r>
            <a:endParaRPr lang="en-US" b="1" dirty="0"/>
          </a:p>
        </p:txBody>
      </p:sp>
      <p:sp>
        <p:nvSpPr>
          <p:cNvPr id="3" name="Content Placeholder 2"/>
          <p:cNvSpPr>
            <a:spLocks noGrp="1"/>
          </p:cNvSpPr>
          <p:nvPr>
            <p:ph idx="1"/>
          </p:nvPr>
        </p:nvSpPr>
        <p:spPr>
          <a:solidFill>
            <a:srgbClr val="FFFFCC"/>
          </a:solidFill>
        </p:spPr>
        <p:txBody>
          <a:bodyPr/>
          <a:lstStyle/>
          <a:p>
            <a:r>
              <a:rPr lang="en-US" b="1" dirty="0">
                <a:solidFill>
                  <a:srgbClr val="0070C0"/>
                </a:solidFill>
              </a:rPr>
              <a:t>Incommunicable attributes are those attributes of God that are less shared or </a:t>
            </a:r>
            <a:r>
              <a:rPr lang="en-US" b="1" dirty="0" smtClean="0">
                <a:solidFill>
                  <a:srgbClr val="0070C0"/>
                </a:solidFill>
              </a:rPr>
              <a:t>communicated </a:t>
            </a:r>
            <a:r>
              <a:rPr lang="en-US" b="1" dirty="0">
                <a:solidFill>
                  <a:srgbClr val="0070C0"/>
                </a:solidFill>
              </a:rPr>
              <a:t>to others.</a:t>
            </a:r>
          </a:p>
          <a:p>
            <a:r>
              <a:rPr lang="en-US" b="1" dirty="0" smtClean="0">
                <a:solidFill>
                  <a:srgbClr val="0070C0"/>
                </a:solidFill>
              </a:rPr>
              <a:t>Communicable attributes are those attributes that God shares or communicates to others.</a:t>
            </a:r>
          </a:p>
        </p:txBody>
      </p:sp>
    </p:spTree>
    <p:extLst>
      <p:ext uri="{BB962C8B-B14F-4D97-AF65-F5344CB8AC3E}">
        <p14:creationId xmlns:p14="http://schemas.microsoft.com/office/powerpoint/2010/main" val="20870801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38200" y="1825624"/>
            <a:ext cx="10515600" cy="4674029"/>
          </a:xfrm>
          <a:solidFill>
            <a:srgbClr val="FFFFCC"/>
          </a:solidFill>
        </p:spPr>
        <p:txBody>
          <a:bodyPr>
            <a:normAutofit lnSpcReduction="10000"/>
          </a:bodyPr>
          <a:lstStyle/>
          <a:p>
            <a:pPr marL="514350" indent="-514350">
              <a:buFont typeface="+mj-lt"/>
              <a:buAutoNum type="arabicPeriod"/>
            </a:pPr>
            <a:r>
              <a:rPr lang="en-US" b="1" i="1" u="sng" dirty="0" smtClean="0">
                <a:solidFill>
                  <a:srgbClr val="0070C0"/>
                </a:solidFill>
              </a:rPr>
              <a:t>God is spirit </a:t>
            </a:r>
            <a:r>
              <a:rPr lang="en-US" b="1" dirty="0" smtClean="0">
                <a:solidFill>
                  <a:srgbClr val="0070C0"/>
                </a:solidFill>
              </a:rPr>
              <a:t>and forbids his people to think of </a:t>
            </a:r>
            <a:r>
              <a:rPr lang="en-US" b="1" dirty="0">
                <a:solidFill>
                  <a:srgbClr val="0070C0"/>
                </a:solidFill>
              </a:rPr>
              <a:t>h</a:t>
            </a:r>
            <a:r>
              <a:rPr lang="en-US" b="1" dirty="0" smtClean="0">
                <a:solidFill>
                  <a:srgbClr val="0070C0"/>
                </a:solidFill>
              </a:rPr>
              <a:t>is very being as similar to anything else in physical creation. He is not made of any matter, has no parts or dimensions, is unable to be perceived by our bodily senses, and is more excellent than any other kind of existence.</a:t>
            </a:r>
          </a:p>
          <a:p>
            <a:pPr marL="0" indent="0">
              <a:buNone/>
            </a:pPr>
            <a:r>
              <a:rPr lang="en-US" b="1" dirty="0" smtClean="0"/>
              <a:t>“You shall not make for yourself a carved image, or any likeness of anything that is in heaven above, or that is in the earth beneath, or that is in the water under the earth. You shall not bow down to them or serve them, for I the Lord your God am a jealous God, visiting the iniquity of the fathers on the children to the third and the fourth generation of those who hate me, but showing steadfast love to thousands of those who love me and keep my commandments. </a:t>
            </a:r>
            <a:r>
              <a:rPr lang="en-US" dirty="0" smtClean="0"/>
              <a:t>Exodus 20:4-6</a:t>
            </a:r>
            <a:endParaRPr lang="en-US" sz="2800" b="1" dirty="0" smtClean="0">
              <a:solidFill>
                <a:srgbClr val="0070C0"/>
              </a:solidFill>
            </a:endParaRPr>
          </a:p>
          <a:p>
            <a:pPr marL="514350" indent="-514350">
              <a:buFont typeface="+mj-lt"/>
              <a:buAutoNum type="arabicPeriod"/>
            </a:pPr>
            <a:endParaRPr lang="en-US" sz="2800" b="1" dirty="0">
              <a:solidFill>
                <a:srgbClr val="0070C0"/>
              </a:solidFill>
            </a:endParaRPr>
          </a:p>
        </p:txBody>
      </p:sp>
    </p:spTree>
    <p:extLst>
      <p:ext uri="{BB962C8B-B14F-4D97-AF65-F5344CB8AC3E}">
        <p14:creationId xmlns:p14="http://schemas.microsoft.com/office/powerpoint/2010/main" val="32206776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0994"/>
            <a:ext cx="10515600" cy="647660"/>
          </a:xfrm>
          <a:solidFill>
            <a:srgbClr val="FFFFCC"/>
          </a:solidFill>
        </p:spPr>
        <p:txBody>
          <a:bodyPr>
            <a:normAutofit fontScale="90000"/>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38200" y="983848"/>
            <a:ext cx="10515600" cy="5781555"/>
          </a:xfrm>
          <a:solidFill>
            <a:srgbClr val="FFFFCC"/>
          </a:solidFill>
        </p:spPr>
        <p:txBody>
          <a:bodyPr>
            <a:normAutofit lnSpcReduction="10000"/>
          </a:bodyPr>
          <a:lstStyle/>
          <a:p>
            <a:pPr marL="0" indent="0">
              <a:buNone/>
            </a:pPr>
            <a:r>
              <a:rPr lang="en-US" b="1" dirty="0" smtClean="0">
                <a:solidFill>
                  <a:srgbClr val="0070C0"/>
                </a:solidFill>
              </a:rPr>
              <a:t>Why is God’s spirituality a communicable attribute?</a:t>
            </a:r>
          </a:p>
          <a:p>
            <a:pPr marL="0" indent="0">
              <a:buNone/>
            </a:pPr>
            <a:r>
              <a:rPr lang="en-US" sz="2800" b="1" dirty="0" smtClean="0"/>
              <a:t>God has given each of us a spirit.</a:t>
            </a:r>
          </a:p>
          <a:p>
            <a:pPr lvl="2"/>
            <a:r>
              <a:rPr lang="en-US" sz="2800" b="1" dirty="0" smtClean="0"/>
              <a:t>To worship him </a:t>
            </a:r>
            <a:r>
              <a:rPr lang="en-US" sz="2800" dirty="0" smtClean="0"/>
              <a:t>God </a:t>
            </a:r>
            <a:r>
              <a:rPr lang="en-US" sz="2800" dirty="0"/>
              <a:t>is spirit, and those who worship him must worship in spirit and truth</a:t>
            </a:r>
            <a:r>
              <a:rPr lang="en-US" sz="2800" dirty="0" smtClean="0"/>
              <a:t>.</a:t>
            </a:r>
            <a:r>
              <a:rPr lang="en-US" sz="2800" dirty="0"/>
              <a:t> John 4:24 </a:t>
            </a:r>
            <a:endParaRPr lang="en-US" sz="2800" dirty="0" smtClean="0"/>
          </a:p>
          <a:p>
            <a:pPr lvl="2"/>
            <a:r>
              <a:rPr lang="en-US" sz="2800" b="1" dirty="0" smtClean="0"/>
              <a:t>To be united with him </a:t>
            </a:r>
            <a:r>
              <a:rPr lang="en-US" sz="2800" dirty="0"/>
              <a:t>But he who is joined to the Lord </a:t>
            </a:r>
            <a:r>
              <a:rPr lang="en-US" sz="2800" dirty="0" smtClean="0"/>
              <a:t>becomes </a:t>
            </a:r>
            <a:r>
              <a:rPr lang="en-US" sz="2800" dirty="0"/>
              <a:t>one spirit with him. </a:t>
            </a:r>
            <a:r>
              <a:rPr lang="en-US" sz="2800" dirty="0" smtClean="0"/>
              <a:t>1 Corinthians 6:17</a:t>
            </a:r>
          </a:p>
          <a:p>
            <a:pPr lvl="2"/>
            <a:r>
              <a:rPr lang="en-US" sz="2800" b="1" dirty="0" smtClean="0"/>
              <a:t>With which the Holy Spirit joins to bear witness of our adoption </a:t>
            </a:r>
            <a:r>
              <a:rPr lang="en-US" sz="2800" dirty="0"/>
              <a:t>The Spirit himself bears witness with our spirit that we are children of God, </a:t>
            </a:r>
            <a:r>
              <a:rPr lang="en-US" sz="2800" dirty="0" smtClean="0"/>
              <a:t>Romans 8:16</a:t>
            </a:r>
          </a:p>
          <a:p>
            <a:pPr lvl="2"/>
            <a:r>
              <a:rPr lang="en-US" sz="2800" b="1" dirty="0"/>
              <a:t>I</a:t>
            </a:r>
            <a:r>
              <a:rPr lang="en-US" sz="2800" b="1" dirty="0" smtClean="0"/>
              <a:t>n which we pass into the Lord’s presence at death </a:t>
            </a:r>
            <a:r>
              <a:rPr lang="en-US" sz="2800" dirty="0"/>
              <a:t>Then Jesus, </a:t>
            </a:r>
            <a:r>
              <a:rPr lang="en-US" sz="2800" dirty="0" smtClean="0"/>
              <a:t>calling </a:t>
            </a:r>
            <a:r>
              <a:rPr lang="en-US" sz="2800" dirty="0"/>
              <a:t>out with a loud voice, said, “Father, </a:t>
            </a:r>
            <a:r>
              <a:rPr lang="en-US" sz="2800" dirty="0" smtClean="0"/>
              <a:t>into </a:t>
            </a:r>
            <a:r>
              <a:rPr lang="en-US" sz="2800" dirty="0"/>
              <a:t>your hands I </a:t>
            </a:r>
            <a:r>
              <a:rPr lang="en-US" sz="2800" dirty="0" smtClean="0"/>
              <a:t>commit </a:t>
            </a:r>
            <a:r>
              <a:rPr lang="en-US" sz="2800" dirty="0"/>
              <a:t>my spirit!” And having said this </a:t>
            </a:r>
            <a:r>
              <a:rPr lang="en-US" sz="2800" dirty="0" smtClean="0"/>
              <a:t>he </a:t>
            </a:r>
            <a:r>
              <a:rPr lang="en-US" sz="2800" dirty="0"/>
              <a:t>breathed his last. </a:t>
            </a:r>
            <a:r>
              <a:rPr lang="en-US" sz="2800" dirty="0" smtClean="0"/>
              <a:t>Luke 23:46</a:t>
            </a:r>
          </a:p>
          <a:p>
            <a:pPr marL="0" indent="0">
              <a:buNone/>
            </a:pPr>
            <a:r>
              <a:rPr lang="en-US" b="1" dirty="0" smtClean="0"/>
              <a:t>Therefore, there is clearly some spiritual communication to us from God that is something like his nature.</a:t>
            </a:r>
          </a:p>
          <a:p>
            <a:pPr lvl="2"/>
            <a:endParaRPr lang="en-US" b="1" dirty="0"/>
          </a:p>
        </p:txBody>
      </p:sp>
    </p:spTree>
    <p:extLst>
      <p:ext uri="{BB962C8B-B14F-4D97-AF65-F5344CB8AC3E}">
        <p14:creationId xmlns:p14="http://schemas.microsoft.com/office/powerpoint/2010/main" val="21293724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38200" y="1825624"/>
            <a:ext cx="10515600" cy="4939779"/>
          </a:xfrm>
          <a:solidFill>
            <a:srgbClr val="FFFFCC"/>
          </a:solidFill>
        </p:spPr>
        <p:txBody>
          <a:bodyPr>
            <a:normAutofit/>
          </a:bodyPr>
          <a:lstStyle/>
          <a:p>
            <a:pPr marL="0" indent="0">
              <a:buNone/>
            </a:pPr>
            <a:r>
              <a:rPr lang="en-US" b="1" u="sng" dirty="0" smtClean="0">
                <a:solidFill>
                  <a:srgbClr val="0070C0"/>
                </a:solidFill>
              </a:rPr>
              <a:t>Are Soul and Spirit different things? </a:t>
            </a:r>
            <a:r>
              <a:rPr lang="en-US" b="1" dirty="0" smtClean="0">
                <a:solidFill>
                  <a:srgbClr val="0070C0"/>
                </a:solidFill>
              </a:rPr>
              <a:t>Are we body, soul and spirit or are we body and soul/spirit where soul and spirit are interchangeable terms?</a:t>
            </a:r>
            <a:endParaRPr lang="en-US" b="1" dirty="0"/>
          </a:p>
          <a:p>
            <a:r>
              <a:rPr lang="en-US" b="1" dirty="0" smtClean="0"/>
              <a:t>Both the OT and NT use the terms soul and spirit and they are different words in both Hebrew and Greek.</a:t>
            </a:r>
          </a:p>
          <a:p>
            <a:r>
              <a:rPr lang="en-US" b="1" dirty="0" smtClean="0"/>
              <a:t>Generally spirit is used in regard to our relationship with God in both Hebrew and Greek but this is not completely uniform.</a:t>
            </a:r>
          </a:p>
          <a:p>
            <a:r>
              <a:rPr lang="en-US" b="1" dirty="0" smtClean="0"/>
              <a:t>We will take a </a:t>
            </a:r>
            <a:r>
              <a:rPr lang="en-US" b="1" i="1" dirty="0" smtClean="0">
                <a:solidFill>
                  <a:srgbClr val="FF0000"/>
                </a:solidFill>
              </a:rPr>
              <a:t>dichotomy</a:t>
            </a:r>
            <a:r>
              <a:rPr lang="en-US" b="1" dirty="0" smtClean="0"/>
              <a:t> view in which soul and spirit are used interchangeably to refer to human’s immaterial part. </a:t>
            </a:r>
          </a:p>
        </p:txBody>
      </p:sp>
    </p:spTree>
    <p:extLst>
      <p:ext uri="{BB962C8B-B14F-4D97-AF65-F5344CB8AC3E}">
        <p14:creationId xmlns:p14="http://schemas.microsoft.com/office/powerpoint/2010/main" val="34087422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661" y="95343"/>
            <a:ext cx="10515600" cy="714884"/>
          </a:xfrm>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25661" y="885463"/>
            <a:ext cx="10515600" cy="5833641"/>
          </a:xfrm>
          <a:solidFill>
            <a:srgbClr val="FFFFCC"/>
          </a:solidFill>
        </p:spPr>
        <p:txBody>
          <a:bodyPr>
            <a:normAutofit fontScale="25000" lnSpcReduction="20000"/>
          </a:bodyPr>
          <a:lstStyle/>
          <a:p>
            <a:pPr marL="0" indent="0">
              <a:buNone/>
            </a:pPr>
            <a:r>
              <a:rPr lang="en-US" sz="11200" b="1" dirty="0" smtClean="0"/>
              <a:t>Now </a:t>
            </a:r>
            <a:r>
              <a:rPr lang="en-US" sz="11200" b="1" dirty="0"/>
              <a:t>may the God of peace himself sanctify you completely, and may your whole </a:t>
            </a:r>
            <a:r>
              <a:rPr lang="en-US" sz="11200" b="1" dirty="0">
                <a:solidFill>
                  <a:srgbClr val="FF0000"/>
                </a:solidFill>
              </a:rPr>
              <a:t>spirit</a:t>
            </a:r>
            <a:r>
              <a:rPr lang="en-US" sz="11200" b="1" dirty="0"/>
              <a:t> and </a:t>
            </a:r>
            <a:r>
              <a:rPr lang="en-US" sz="11200" b="1" dirty="0">
                <a:solidFill>
                  <a:srgbClr val="FF0000"/>
                </a:solidFill>
              </a:rPr>
              <a:t>soul</a:t>
            </a:r>
            <a:r>
              <a:rPr lang="en-US" sz="11200" b="1" dirty="0"/>
              <a:t> and </a:t>
            </a:r>
            <a:r>
              <a:rPr lang="en-US" sz="11200" b="1" dirty="0">
                <a:solidFill>
                  <a:srgbClr val="FF0000"/>
                </a:solidFill>
              </a:rPr>
              <a:t>body</a:t>
            </a:r>
            <a:r>
              <a:rPr lang="en-US" sz="11200" b="1" dirty="0"/>
              <a:t> be kept blameless at the coming of our Lord Jesus Christ. </a:t>
            </a:r>
            <a:r>
              <a:rPr lang="en-US" sz="11200" dirty="0"/>
              <a:t>I Thessalonians 5:23</a:t>
            </a:r>
            <a:endParaRPr lang="en-US" sz="11200" b="1" dirty="0"/>
          </a:p>
          <a:p>
            <a:pPr marL="0" indent="0">
              <a:buNone/>
            </a:pPr>
            <a:r>
              <a:rPr lang="en-US" sz="11200" b="1" dirty="0" smtClean="0"/>
              <a:t>For the </a:t>
            </a:r>
            <a:r>
              <a:rPr lang="en-US" sz="11200" b="1" dirty="0"/>
              <a:t>word of God is living and </a:t>
            </a:r>
            <a:r>
              <a:rPr lang="en-US" sz="11200" b="1" dirty="0" smtClean="0"/>
              <a:t>active</a:t>
            </a:r>
            <a:r>
              <a:rPr lang="en-US" sz="11200" b="1" dirty="0"/>
              <a:t>, </a:t>
            </a:r>
            <a:r>
              <a:rPr lang="en-US" sz="11200" b="1" dirty="0" smtClean="0"/>
              <a:t>sharper </a:t>
            </a:r>
            <a:r>
              <a:rPr lang="en-US" sz="11200" b="1" dirty="0"/>
              <a:t>than any </a:t>
            </a:r>
            <a:r>
              <a:rPr lang="en-US" sz="11200" b="1" dirty="0" smtClean="0"/>
              <a:t>two-edged </a:t>
            </a:r>
            <a:r>
              <a:rPr lang="en-US" sz="11200" b="1" dirty="0"/>
              <a:t>sword, piercing to the division of </a:t>
            </a:r>
            <a:r>
              <a:rPr lang="en-US" sz="11200" b="1" dirty="0">
                <a:solidFill>
                  <a:srgbClr val="FF0000"/>
                </a:solidFill>
              </a:rPr>
              <a:t>soul</a:t>
            </a:r>
            <a:r>
              <a:rPr lang="en-US" sz="11200" b="1" dirty="0"/>
              <a:t> and of </a:t>
            </a:r>
            <a:r>
              <a:rPr lang="en-US" sz="11200" b="1" dirty="0">
                <a:solidFill>
                  <a:srgbClr val="FF0000"/>
                </a:solidFill>
              </a:rPr>
              <a:t>spirit</a:t>
            </a:r>
            <a:r>
              <a:rPr lang="en-US" sz="11200" b="1" dirty="0"/>
              <a:t>, of </a:t>
            </a:r>
            <a:r>
              <a:rPr lang="en-US" sz="11200" b="1" dirty="0">
                <a:solidFill>
                  <a:srgbClr val="FF0000"/>
                </a:solidFill>
              </a:rPr>
              <a:t>joints</a:t>
            </a:r>
            <a:r>
              <a:rPr lang="en-US" sz="11200" b="1" dirty="0"/>
              <a:t> and of </a:t>
            </a:r>
            <a:r>
              <a:rPr lang="en-US" sz="11200" b="1" dirty="0">
                <a:solidFill>
                  <a:srgbClr val="FF0000"/>
                </a:solidFill>
              </a:rPr>
              <a:t>marrow</a:t>
            </a:r>
            <a:r>
              <a:rPr lang="en-US" sz="11200" b="1" dirty="0"/>
              <a:t>, and </a:t>
            </a:r>
            <a:r>
              <a:rPr lang="en-US" sz="11200" b="1" dirty="0" smtClean="0"/>
              <a:t>discerning </a:t>
            </a:r>
            <a:r>
              <a:rPr lang="en-US" sz="11200" b="1" dirty="0"/>
              <a:t>the </a:t>
            </a:r>
            <a:r>
              <a:rPr lang="en-US" sz="11200" b="1" dirty="0">
                <a:solidFill>
                  <a:srgbClr val="FF0000"/>
                </a:solidFill>
              </a:rPr>
              <a:t>thoughts</a:t>
            </a:r>
            <a:r>
              <a:rPr lang="en-US" sz="11200" b="1" dirty="0"/>
              <a:t> and </a:t>
            </a:r>
            <a:r>
              <a:rPr lang="en-US" sz="11200" b="1" dirty="0">
                <a:solidFill>
                  <a:srgbClr val="FF0000"/>
                </a:solidFill>
              </a:rPr>
              <a:t>intentions</a:t>
            </a:r>
            <a:r>
              <a:rPr lang="en-US" sz="11200" b="1" dirty="0"/>
              <a:t> of the heart</a:t>
            </a:r>
            <a:r>
              <a:rPr lang="en-US" sz="11200" b="1" dirty="0" smtClean="0"/>
              <a:t>. </a:t>
            </a:r>
            <a:r>
              <a:rPr lang="en-US" sz="11200" dirty="0" smtClean="0"/>
              <a:t>Hebrews 4:12</a:t>
            </a:r>
          </a:p>
          <a:p>
            <a:r>
              <a:rPr lang="en-US" sz="11200" b="1" dirty="0" smtClean="0">
                <a:solidFill>
                  <a:srgbClr val="0070C0"/>
                </a:solidFill>
              </a:rPr>
              <a:t>So if we take soul and spirit as different things then in Matthew 22:37 and Mark 12:30 we have many immaterial parts. So it is best to see this as piling up terms for emphasis.</a:t>
            </a:r>
          </a:p>
          <a:p>
            <a:pPr marL="0" indent="0">
              <a:buNone/>
            </a:pPr>
            <a:r>
              <a:rPr lang="en-US" sz="11200" b="1" dirty="0" smtClean="0"/>
              <a:t>And </a:t>
            </a:r>
            <a:r>
              <a:rPr lang="en-US" sz="11200" b="1" dirty="0"/>
              <a:t>he said to him, </a:t>
            </a:r>
            <a:r>
              <a:rPr lang="en-US" sz="11200" b="1" dirty="0" smtClean="0"/>
              <a:t>“</a:t>
            </a:r>
            <a:r>
              <a:rPr lang="en-US" sz="11200" b="1" dirty="0"/>
              <a:t>You shall love the Lord your God with all your </a:t>
            </a:r>
            <a:r>
              <a:rPr lang="en-US" sz="11200" b="1" dirty="0">
                <a:solidFill>
                  <a:srgbClr val="FF0000"/>
                </a:solidFill>
              </a:rPr>
              <a:t>heart</a:t>
            </a:r>
            <a:r>
              <a:rPr lang="en-US" sz="11200" b="1" dirty="0"/>
              <a:t> and with all your </a:t>
            </a:r>
            <a:r>
              <a:rPr lang="en-US" sz="11200" b="1" dirty="0">
                <a:solidFill>
                  <a:srgbClr val="FF0000"/>
                </a:solidFill>
              </a:rPr>
              <a:t>soul</a:t>
            </a:r>
            <a:r>
              <a:rPr lang="en-US" sz="11200" b="1" dirty="0"/>
              <a:t> and with all your </a:t>
            </a:r>
            <a:r>
              <a:rPr lang="en-US" sz="11200" b="1" dirty="0">
                <a:solidFill>
                  <a:srgbClr val="FF0000"/>
                </a:solidFill>
              </a:rPr>
              <a:t>mind</a:t>
            </a:r>
            <a:r>
              <a:rPr lang="en-US" sz="11200" b="1" dirty="0" smtClean="0"/>
              <a:t>. Matthew 22:37</a:t>
            </a:r>
            <a:endParaRPr lang="en-US" sz="11200" b="1" dirty="0" smtClean="0">
              <a:solidFill>
                <a:srgbClr val="0070C0"/>
              </a:solidFill>
            </a:endParaRPr>
          </a:p>
          <a:p>
            <a:pPr marL="0" indent="0">
              <a:buNone/>
            </a:pPr>
            <a:r>
              <a:rPr lang="en-US" sz="11200" b="1" dirty="0"/>
              <a:t>And you shall love the Lord your God with all your </a:t>
            </a:r>
            <a:r>
              <a:rPr lang="en-US" sz="11200" b="1" dirty="0">
                <a:solidFill>
                  <a:srgbClr val="FF0000"/>
                </a:solidFill>
              </a:rPr>
              <a:t>heart</a:t>
            </a:r>
            <a:r>
              <a:rPr lang="en-US" sz="11200" b="1" dirty="0"/>
              <a:t> and with all your </a:t>
            </a:r>
            <a:r>
              <a:rPr lang="en-US" sz="11200" b="1" dirty="0">
                <a:solidFill>
                  <a:srgbClr val="FF0000"/>
                </a:solidFill>
              </a:rPr>
              <a:t>soul</a:t>
            </a:r>
            <a:r>
              <a:rPr lang="en-US" sz="11200" b="1" dirty="0"/>
              <a:t> and with all your </a:t>
            </a:r>
            <a:r>
              <a:rPr lang="en-US" sz="11200" b="1" dirty="0">
                <a:solidFill>
                  <a:srgbClr val="FF0000"/>
                </a:solidFill>
              </a:rPr>
              <a:t>mind</a:t>
            </a:r>
            <a:r>
              <a:rPr lang="en-US" sz="11200" b="1" dirty="0"/>
              <a:t> and with all your </a:t>
            </a:r>
            <a:r>
              <a:rPr lang="en-US" sz="11200" b="1" dirty="0">
                <a:solidFill>
                  <a:srgbClr val="FF0000"/>
                </a:solidFill>
              </a:rPr>
              <a:t>strength</a:t>
            </a:r>
            <a:r>
              <a:rPr lang="en-US" sz="11200" b="1" dirty="0" smtClean="0"/>
              <a:t>. </a:t>
            </a:r>
            <a:r>
              <a:rPr lang="en-US" sz="11200" dirty="0" smtClean="0"/>
              <a:t>Mark 12:30</a:t>
            </a:r>
          </a:p>
          <a:p>
            <a:r>
              <a:rPr lang="en-US" sz="11200" b="1" dirty="0" smtClean="0">
                <a:solidFill>
                  <a:srgbClr val="0070C0"/>
                </a:solidFill>
              </a:rPr>
              <a:t>We </a:t>
            </a:r>
            <a:r>
              <a:rPr lang="en-US" sz="11200" b="1" dirty="0">
                <a:solidFill>
                  <a:srgbClr val="0070C0"/>
                </a:solidFill>
              </a:rPr>
              <a:t>will look more deeply at this when we study the creation of man.</a:t>
            </a:r>
          </a:p>
          <a:p>
            <a:pPr marL="0" indent="0">
              <a:buNone/>
            </a:pPr>
            <a:endParaRPr lang="en-US" sz="11200" dirty="0" smtClean="0"/>
          </a:p>
          <a:p>
            <a:pPr marL="0" indent="0">
              <a:buNone/>
            </a:pPr>
            <a:r>
              <a:rPr lang="en-US" b="1" dirty="0" smtClean="0"/>
              <a:t> </a:t>
            </a:r>
            <a:endParaRPr lang="en-US" b="1" dirty="0" smtClean="0">
              <a:solidFill>
                <a:srgbClr val="0070C0"/>
              </a:solidFill>
            </a:endParaRPr>
          </a:p>
        </p:txBody>
      </p:sp>
    </p:spTree>
    <p:extLst>
      <p:ext uri="{BB962C8B-B14F-4D97-AF65-F5344CB8AC3E}">
        <p14:creationId xmlns:p14="http://schemas.microsoft.com/office/powerpoint/2010/main" val="18411167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38200" y="1825624"/>
            <a:ext cx="10515600" cy="4674029"/>
          </a:xfrm>
          <a:solidFill>
            <a:srgbClr val="FFFFCC"/>
          </a:solidFill>
        </p:spPr>
        <p:txBody>
          <a:bodyPr>
            <a:normAutofit/>
          </a:bodyPr>
          <a:lstStyle/>
          <a:p>
            <a:pPr marL="0" indent="0">
              <a:buNone/>
            </a:pPr>
            <a:r>
              <a:rPr lang="en-US" b="1" i="1" dirty="0" smtClean="0">
                <a:solidFill>
                  <a:srgbClr val="0070C0"/>
                </a:solidFill>
              </a:rPr>
              <a:t>2.    </a:t>
            </a:r>
            <a:r>
              <a:rPr lang="en-US" b="1" i="1" u="sng" dirty="0" smtClean="0">
                <a:solidFill>
                  <a:srgbClr val="0070C0"/>
                </a:solidFill>
              </a:rPr>
              <a:t>God’s invisibility </a:t>
            </a:r>
            <a:r>
              <a:rPr lang="en-US" b="1" i="1" dirty="0" smtClean="0">
                <a:solidFill>
                  <a:srgbClr val="0070C0"/>
                </a:solidFill>
              </a:rPr>
              <a:t>means that God’s total essence, all of his spiritual being, will never be able to be seen by us, yet God still shows himself to us through visible created things.</a:t>
            </a:r>
            <a:endParaRPr lang="en-US" b="1" dirty="0" smtClean="0">
              <a:solidFill>
                <a:srgbClr val="0070C0"/>
              </a:solidFill>
            </a:endParaRPr>
          </a:p>
          <a:p>
            <a:pPr marL="0" indent="0">
              <a:buNone/>
            </a:pPr>
            <a:r>
              <a:rPr lang="en-US" b="1" dirty="0"/>
              <a:t>who dwells in </a:t>
            </a:r>
            <a:r>
              <a:rPr lang="en-US" b="1" dirty="0" smtClean="0"/>
              <a:t>unapproachable </a:t>
            </a:r>
            <a:r>
              <a:rPr lang="en-US" b="1" dirty="0"/>
              <a:t>light, </a:t>
            </a:r>
            <a:r>
              <a:rPr lang="en-US" b="1" dirty="0" smtClean="0"/>
              <a:t>whom </a:t>
            </a:r>
            <a:r>
              <a:rPr lang="en-US" b="1" dirty="0"/>
              <a:t>no one has ever seen or can see</a:t>
            </a:r>
            <a:r>
              <a:rPr lang="en-US" b="1" dirty="0" smtClean="0"/>
              <a:t>. </a:t>
            </a:r>
            <a:r>
              <a:rPr lang="en-US" dirty="0" smtClean="0"/>
              <a:t>1 Timothy 6:16</a:t>
            </a:r>
          </a:p>
          <a:p>
            <a:pPr marL="0" indent="0">
              <a:buNone/>
            </a:pPr>
            <a:r>
              <a:rPr lang="en-US" b="1" dirty="0" smtClean="0"/>
              <a:t>No </a:t>
            </a:r>
            <a:r>
              <a:rPr lang="en-US" b="1" dirty="0"/>
              <a:t>one has ever seen </a:t>
            </a:r>
            <a:r>
              <a:rPr lang="en-US" b="1" dirty="0" smtClean="0"/>
              <a:t>God </a:t>
            </a:r>
            <a:r>
              <a:rPr lang="en-US" dirty="0" smtClean="0"/>
              <a:t>1 John 4:12</a:t>
            </a:r>
          </a:p>
          <a:p>
            <a:pPr marL="0" indent="0">
              <a:buNone/>
            </a:pPr>
            <a:r>
              <a:rPr lang="en-US" sz="2800" b="1" dirty="0" smtClean="0">
                <a:solidFill>
                  <a:srgbClr val="0070C0"/>
                </a:solidFill>
              </a:rPr>
              <a:t>Nevertheless, we will in some way see the Father, Holy Spirit and divine nature of God the Son.</a:t>
            </a:r>
          </a:p>
          <a:p>
            <a:pPr marL="0" indent="0">
              <a:buNone/>
            </a:pPr>
            <a:r>
              <a:rPr lang="en-US" b="1" dirty="0" smtClean="0">
                <a:solidFill>
                  <a:schemeClr val="tx1">
                    <a:lumMod val="95000"/>
                    <a:lumOff val="5000"/>
                  </a:schemeClr>
                </a:solidFill>
              </a:rPr>
              <a:t>Blessed are the pure in heart, for they shall see God. </a:t>
            </a:r>
            <a:r>
              <a:rPr lang="en-US" dirty="0" smtClean="0">
                <a:solidFill>
                  <a:schemeClr val="tx1">
                    <a:lumMod val="95000"/>
                    <a:lumOff val="5000"/>
                  </a:schemeClr>
                </a:solidFill>
              </a:rPr>
              <a:t>Matthew 5:8</a:t>
            </a:r>
            <a:endParaRPr lang="en-US" sz="2800" dirty="0">
              <a:solidFill>
                <a:schemeClr val="tx1">
                  <a:lumMod val="95000"/>
                  <a:lumOff val="5000"/>
                </a:schemeClr>
              </a:solidFill>
            </a:endParaRPr>
          </a:p>
        </p:txBody>
      </p:sp>
    </p:spTree>
    <p:extLst>
      <p:ext uri="{BB962C8B-B14F-4D97-AF65-F5344CB8AC3E}">
        <p14:creationId xmlns:p14="http://schemas.microsoft.com/office/powerpoint/2010/main" val="34951115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38200" y="1825624"/>
            <a:ext cx="10515600" cy="4674029"/>
          </a:xfrm>
          <a:solidFill>
            <a:srgbClr val="FFFFCC"/>
          </a:solidFill>
        </p:spPr>
        <p:txBody>
          <a:bodyPr>
            <a:normAutofit lnSpcReduction="10000"/>
          </a:bodyPr>
          <a:lstStyle/>
          <a:p>
            <a:pPr marL="0" indent="0">
              <a:buNone/>
            </a:pPr>
            <a:r>
              <a:rPr lang="en-US" b="1" i="1" dirty="0" smtClean="0">
                <a:solidFill>
                  <a:srgbClr val="0070C0"/>
                </a:solidFill>
              </a:rPr>
              <a:t>3.   </a:t>
            </a:r>
            <a:r>
              <a:rPr lang="en-US" b="1" i="1" u="sng" dirty="0" smtClean="0">
                <a:solidFill>
                  <a:srgbClr val="0070C0"/>
                </a:solidFill>
              </a:rPr>
              <a:t>God’s Knowledge </a:t>
            </a:r>
            <a:r>
              <a:rPr lang="en-US" b="1" i="1" dirty="0" smtClean="0">
                <a:solidFill>
                  <a:srgbClr val="0070C0"/>
                </a:solidFill>
              </a:rPr>
              <a:t>(omniscience) means God fully knows himself and all things actual and possible in one simple and eternal act.</a:t>
            </a:r>
            <a:endParaRPr lang="en-US" b="1" dirty="0" smtClean="0">
              <a:solidFill>
                <a:srgbClr val="0070C0"/>
              </a:solidFill>
            </a:endParaRPr>
          </a:p>
          <a:p>
            <a:pPr marL="0" indent="0">
              <a:buNone/>
            </a:pPr>
            <a:r>
              <a:rPr lang="en-US" b="1" i="1" dirty="0" smtClean="0"/>
              <a:t>God is perfect in knowledge </a:t>
            </a:r>
            <a:r>
              <a:rPr lang="en-US" dirty="0" smtClean="0"/>
              <a:t> Job 37:16 </a:t>
            </a:r>
            <a:r>
              <a:rPr lang="en-US" b="1" dirty="0" smtClean="0"/>
              <a:t>and </a:t>
            </a:r>
            <a:r>
              <a:rPr lang="en-US" b="1" i="1" dirty="0" smtClean="0"/>
              <a:t>knows everything </a:t>
            </a:r>
            <a:r>
              <a:rPr lang="en-US" dirty="0" smtClean="0"/>
              <a:t>1 John 3:20 </a:t>
            </a:r>
            <a:r>
              <a:rPr lang="en-US" b="1" dirty="0" smtClean="0">
                <a:solidFill>
                  <a:srgbClr val="0070C0"/>
                </a:solidFill>
              </a:rPr>
              <a:t>so</a:t>
            </a:r>
            <a:r>
              <a:rPr lang="en-US" dirty="0" smtClean="0">
                <a:solidFill>
                  <a:srgbClr val="0070C0"/>
                </a:solidFill>
              </a:rPr>
              <a:t> </a:t>
            </a:r>
            <a:r>
              <a:rPr lang="en-US" b="1" dirty="0" smtClean="0">
                <a:solidFill>
                  <a:srgbClr val="0070C0"/>
                </a:solidFill>
              </a:rPr>
              <a:t>he is all knowing</a:t>
            </a:r>
          </a:p>
          <a:p>
            <a:pPr marL="0" indent="0">
              <a:buNone/>
            </a:pPr>
            <a:r>
              <a:rPr lang="en-US" b="1" i="1" dirty="0" smtClean="0">
                <a:solidFill>
                  <a:srgbClr val="FF0000"/>
                </a:solidFill>
              </a:rPr>
              <a:t>God </a:t>
            </a:r>
            <a:r>
              <a:rPr lang="en-US" b="1" i="1" dirty="0">
                <a:solidFill>
                  <a:srgbClr val="FF0000"/>
                </a:solidFill>
              </a:rPr>
              <a:t>fully knows himself </a:t>
            </a:r>
            <a:r>
              <a:rPr lang="en-US" b="1" dirty="0" smtClean="0">
                <a:solidFill>
                  <a:srgbClr val="0070C0"/>
                </a:solidFill>
              </a:rPr>
              <a:t>because he is infinite and only the infinite can know the infinite. </a:t>
            </a:r>
          </a:p>
          <a:p>
            <a:pPr marL="0" indent="0">
              <a:buNone/>
            </a:pPr>
            <a:endParaRPr lang="en-US" b="1" dirty="0">
              <a:solidFill>
                <a:srgbClr val="0070C0"/>
              </a:solidFill>
            </a:endParaRPr>
          </a:p>
          <a:p>
            <a:pPr marL="0" indent="0">
              <a:buNone/>
            </a:pPr>
            <a:r>
              <a:rPr lang="en-US" b="1" dirty="0"/>
              <a:t>For the Spirit searches everything, even </a:t>
            </a:r>
            <a:r>
              <a:rPr lang="en-US" b="1" dirty="0" smtClean="0"/>
              <a:t>the </a:t>
            </a:r>
            <a:r>
              <a:rPr lang="en-US" b="1" dirty="0"/>
              <a:t>depths of God</a:t>
            </a:r>
            <a:r>
              <a:rPr lang="en-US" b="1" dirty="0" smtClean="0"/>
              <a:t>.</a:t>
            </a:r>
            <a:r>
              <a:rPr lang="en-US" b="1" dirty="0"/>
              <a:t> For who knows a person's thoughts </a:t>
            </a:r>
            <a:r>
              <a:rPr lang="en-US" b="1" dirty="0" smtClean="0"/>
              <a:t>except </a:t>
            </a:r>
            <a:r>
              <a:rPr lang="en-US" b="1" dirty="0"/>
              <a:t>the spirit of that person, which is in him? So also no one comprehends the thoughts of God except the Spirit of God</a:t>
            </a:r>
            <a:r>
              <a:rPr lang="en-US" b="1" dirty="0" smtClean="0"/>
              <a:t>. </a:t>
            </a:r>
            <a:r>
              <a:rPr lang="en-US" dirty="0" smtClean="0"/>
              <a:t>1 Corinthians 2:10-11</a:t>
            </a:r>
            <a:endParaRPr lang="en-US" b="1" dirty="0" smtClean="0">
              <a:solidFill>
                <a:srgbClr val="FF0000"/>
              </a:solidFill>
            </a:endParaRPr>
          </a:p>
          <a:p>
            <a:pPr marL="0" indent="0">
              <a:buNone/>
            </a:pPr>
            <a:endParaRPr lang="en-US" sz="2800" b="1" dirty="0">
              <a:solidFill>
                <a:srgbClr val="0070C0"/>
              </a:solidFill>
            </a:endParaRPr>
          </a:p>
          <a:p>
            <a:pPr marL="0" indent="0">
              <a:buNone/>
            </a:pPr>
            <a:endParaRPr lang="en-US" sz="2800" b="1" dirty="0">
              <a:solidFill>
                <a:srgbClr val="0070C0"/>
              </a:solidFill>
            </a:endParaRPr>
          </a:p>
        </p:txBody>
      </p:sp>
    </p:spTree>
    <p:extLst>
      <p:ext uri="{BB962C8B-B14F-4D97-AF65-F5344CB8AC3E}">
        <p14:creationId xmlns:p14="http://schemas.microsoft.com/office/powerpoint/2010/main" val="33642409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38200" y="1825624"/>
            <a:ext cx="10515600" cy="4674029"/>
          </a:xfrm>
          <a:solidFill>
            <a:srgbClr val="FFFFCC"/>
          </a:solidFill>
        </p:spPr>
        <p:txBody>
          <a:bodyPr>
            <a:normAutofit/>
          </a:bodyPr>
          <a:lstStyle/>
          <a:p>
            <a:pPr marL="0" indent="0">
              <a:buNone/>
            </a:pPr>
            <a:r>
              <a:rPr lang="en-US" b="1" i="1" dirty="0" smtClean="0">
                <a:solidFill>
                  <a:srgbClr val="0070C0"/>
                </a:solidFill>
              </a:rPr>
              <a:t>3.   </a:t>
            </a:r>
            <a:r>
              <a:rPr lang="en-US" b="1" i="1" u="sng" dirty="0" smtClean="0">
                <a:solidFill>
                  <a:srgbClr val="0070C0"/>
                </a:solidFill>
              </a:rPr>
              <a:t>God’s Knowledge </a:t>
            </a:r>
            <a:r>
              <a:rPr lang="en-US" b="1" i="1" dirty="0" smtClean="0">
                <a:solidFill>
                  <a:srgbClr val="0070C0"/>
                </a:solidFill>
              </a:rPr>
              <a:t>(omniscience) means God fully knows himself and </a:t>
            </a:r>
            <a:r>
              <a:rPr lang="en-US" b="1" i="1" dirty="0" smtClean="0">
                <a:solidFill>
                  <a:srgbClr val="FF0000"/>
                </a:solidFill>
              </a:rPr>
              <a:t>all things actual </a:t>
            </a:r>
            <a:r>
              <a:rPr lang="en-US" b="1" i="1" dirty="0" smtClean="0">
                <a:solidFill>
                  <a:srgbClr val="0070C0"/>
                </a:solidFill>
              </a:rPr>
              <a:t>and possible in one simple and eternal act.</a:t>
            </a:r>
            <a:endParaRPr lang="en-US" b="1" dirty="0" smtClean="0">
              <a:solidFill>
                <a:srgbClr val="0070C0"/>
              </a:solidFill>
            </a:endParaRPr>
          </a:p>
          <a:p>
            <a:r>
              <a:rPr lang="en-US" b="1" i="1" dirty="0">
                <a:solidFill>
                  <a:srgbClr val="FF0000"/>
                </a:solidFill>
              </a:rPr>
              <a:t>all things </a:t>
            </a:r>
            <a:r>
              <a:rPr lang="en-US" b="1" i="1" dirty="0" smtClean="0">
                <a:solidFill>
                  <a:srgbClr val="FF0000"/>
                </a:solidFill>
              </a:rPr>
              <a:t>actual </a:t>
            </a:r>
            <a:r>
              <a:rPr lang="en-US" b="1" dirty="0" smtClean="0">
                <a:solidFill>
                  <a:srgbClr val="0070C0"/>
                </a:solidFill>
              </a:rPr>
              <a:t>means all things that exist and all things that happen as well as the future</a:t>
            </a:r>
          </a:p>
          <a:p>
            <a:pPr marL="0" indent="0">
              <a:buNone/>
            </a:pPr>
            <a:r>
              <a:rPr lang="en-US" b="1" dirty="0" smtClean="0"/>
              <a:t>And no </a:t>
            </a:r>
            <a:r>
              <a:rPr lang="en-US" b="1" dirty="0"/>
              <a:t>creature is hidden from his sight, but all are </a:t>
            </a:r>
            <a:r>
              <a:rPr lang="en-US" b="1" dirty="0" smtClean="0"/>
              <a:t>naked </a:t>
            </a:r>
            <a:r>
              <a:rPr lang="en-US" b="1" dirty="0"/>
              <a:t>and exposed to the eyes of him to whom we must give account</a:t>
            </a:r>
            <a:r>
              <a:rPr lang="en-US" b="1" dirty="0" smtClean="0"/>
              <a:t>. </a:t>
            </a:r>
            <a:r>
              <a:rPr lang="en-US" dirty="0" smtClean="0"/>
              <a:t>Hebrews 4:13</a:t>
            </a:r>
          </a:p>
          <a:p>
            <a:pPr marL="0" indent="0">
              <a:buNone/>
            </a:pPr>
            <a:r>
              <a:rPr lang="en-US" b="1" dirty="0"/>
              <a:t>for I am God, and there is no </a:t>
            </a:r>
            <a:r>
              <a:rPr lang="en-US" b="1" dirty="0" smtClean="0"/>
              <a:t>other; I </a:t>
            </a:r>
            <a:r>
              <a:rPr lang="en-US" b="1" dirty="0"/>
              <a:t>am God, and there is none like </a:t>
            </a:r>
            <a:r>
              <a:rPr lang="en-US" b="1" dirty="0" smtClean="0"/>
              <a:t>me, declaring </a:t>
            </a:r>
            <a:r>
              <a:rPr lang="en-US" b="1" dirty="0"/>
              <a:t>the end from the </a:t>
            </a:r>
            <a:r>
              <a:rPr lang="en-US" b="1" dirty="0" smtClean="0"/>
              <a:t>beginning and </a:t>
            </a:r>
            <a:r>
              <a:rPr lang="en-US" b="1" dirty="0"/>
              <a:t>from ancient times things not yet </a:t>
            </a:r>
            <a:r>
              <a:rPr lang="en-US" b="1" dirty="0" smtClean="0"/>
              <a:t>done Isaiah </a:t>
            </a:r>
            <a:r>
              <a:rPr lang="en-US" dirty="0" smtClean="0"/>
              <a:t>46:9-10</a:t>
            </a:r>
            <a:endParaRPr lang="en-US" dirty="0"/>
          </a:p>
          <a:p>
            <a:pPr marL="0" indent="0">
              <a:buNone/>
            </a:pPr>
            <a:endParaRPr lang="en-US" sz="2800" b="1" dirty="0">
              <a:solidFill>
                <a:srgbClr val="0070C0"/>
              </a:solidFill>
            </a:endParaRPr>
          </a:p>
          <a:p>
            <a:pPr marL="0" indent="0">
              <a:buNone/>
            </a:pPr>
            <a:endParaRPr lang="en-US" sz="2800" b="1" dirty="0">
              <a:solidFill>
                <a:srgbClr val="0070C0"/>
              </a:solidFill>
            </a:endParaRPr>
          </a:p>
        </p:txBody>
      </p:sp>
    </p:spTree>
    <p:extLst>
      <p:ext uri="{BB962C8B-B14F-4D97-AF65-F5344CB8AC3E}">
        <p14:creationId xmlns:p14="http://schemas.microsoft.com/office/powerpoint/2010/main" val="27872415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1670</Words>
  <Application>Microsoft Office PowerPoint</Application>
  <PresentationFormat>Widescreen</PresentationFormat>
  <Paragraphs>84</Paragraphs>
  <Slides>16</Slides>
  <Notes>0</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Discipleship:  An  Introduction to  Systematic Theology and  Apologetics</vt:lpstr>
      <vt:lpstr>God’s Character Attributes</vt:lpstr>
      <vt:lpstr>God’s Communicable Attributes</vt:lpstr>
      <vt:lpstr>God’s Communicable Attributes</vt:lpstr>
      <vt:lpstr>God’s Communicable Attributes</vt:lpstr>
      <vt:lpstr>God’s Communicable Attributes</vt:lpstr>
      <vt:lpstr>God’s Communicable Attributes</vt:lpstr>
      <vt:lpstr>God’s Communicable Attributes</vt:lpstr>
      <vt:lpstr>God’s Communicable Attributes</vt:lpstr>
      <vt:lpstr>God’s Communicable Attributes</vt:lpstr>
      <vt:lpstr>God’s Communicable Attributes</vt:lpstr>
      <vt:lpstr>God’s Communicable Attributes</vt:lpstr>
      <vt:lpstr>God’s Communicable Attributes</vt:lpstr>
      <vt:lpstr>God’s Communicable Attributes</vt:lpstr>
      <vt:lpstr>God’s Communicable Attributes</vt:lpstr>
      <vt:lpstr>God’s Communicable Attributes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2</cp:revision>
  <dcterms:created xsi:type="dcterms:W3CDTF">2015-11-16T01:52:39Z</dcterms:created>
  <dcterms:modified xsi:type="dcterms:W3CDTF">2015-11-16T01:58:17Z</dcterms:modified>
</cp:coreProperties>
</file>