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9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8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13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5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1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41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4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5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92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C4A80-48C8-4B91-BDA5-56AE70FDA331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6A802-6CC4-4A1B-88ED-688BFDFBC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1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416689"/>
            <a:ext cx="9144000" cy="4213184"/>
          </a:xfrm>
          <a:solidFill>
            <a:srgbClr val="FFFFCC"/>
          </a:solidFill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Discipleship: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An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Introduction to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Systematic Theology and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Apologetics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87660" y="4956276"/>
            <a:ext cx="9144000" cy="1655762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The Doctrines of God:  </a:t>
            </a:r>
            <a:r>
              <a:rPr lang="en-US" sz="2800" dirty="0" smtClean="0"/>
              <a:t>The Attributes of God Part 4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The Heights Church November 22, 2015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48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23" y="127844"/>
            <a:ext cx="10515600" cy="1325563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023" y="1646216"/>
            <a:ext cx="10515600" cy="5078675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514350" indent="-514350">
              <a:buAutoNum type="arabicPeriod" startAt="6"/>
            </a:pPr>
            <a:r>
              <a:rPr lang="en-US" b="1" i="1" u="sng" dirty="0" smtClean="0">
                <a:solidFill>
                  <a:srgbClr val="0070C0"/>
                </a:solidFill>
              </a:rPr>
              <a:t>God’s goodness </a:t>
            </a:r>
            <a:r>
              <a:rPr lang="en-US" b="1" i="1" dirty="0">
                <a:solidFill>
                  <a:srgbClr val="0070C0"/>
                </a:solidFill>
              </a:rPr>
              <a:t>means </a:t>
            </a:r>
            <a:r>
              <a:rPr lang="en-US" b="1" i="1" dirty="0" smtClean="0">
                <a:solidFill>
                  <a:srgbClr val="0070C0"/>
                </a:solidFill>
              </a:rPr>
              <a:t>that God is the </a:t>
            </a:r>
            <a:r>
              <a:rPr lang="en-US" b="1" i="1" dirty="0">
                <a:solidFill>
                  <a:srgbClr val="0070C0"/>
                </a:solidFill>
              </a:rPr>
              <a:t>final standard of </a:t>
            </a:r>
            <a:r>
              <a:rPr lang="en-US" b="1" i="1" dirty="0" smtClean="0">
                <a:solidFill>
                  <a:srgbClr val="0070C0"/>
                </a:solidFill>
              </a:rPr>
              <a:t>good, and that all that God is and does is worthy of approval.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the final standard of good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The Lord is good. Psalm 100:5</a:t>
            </a:r>
          </a:p>
          <a:p>
            <a:pPr marL="0" indent="0">
              <a:buNone/>
            </a:pPr>
            <a:r>
              <a:rPr lang="en-US" b="1" dirty="0" smtClean="0"/>
              <a:t>No one is good but God alone. </a:t>
            </a:r>
            <a:r>
              <a:rPr lang="en-US" dirty="0" smtClean="0"/>
              <a:t>Luke 18:19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Good is what God approves.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all that God is and does is worthy of approval</a:t>
            </a:r>
          </a:p>
          <a:p>
            <a:pPr marL="0" indent="0">
              <a:buNone/>
            </a:pPr>
            <a:r>
              <a:rPr lang="en-US" b="1" dirty="0" smtClean="0"/>
              <a:t>And God saw everything that he had made, and behold, it was very good. </a:t>
            </a:r>
            <a:r>
              <a:rPr lang="en-US" dirty="0" smtClean="0"/>
              <a:t>Genesis 1:31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You are good and do good; teach me your statutes. </a:t>
            </a:r>
            <a:r>
              <a:rPr lang="en-US" dirty="0" smtClean="0"/>
              <a:t>Psalm 119:68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96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023" y="1848773"/>
            <a:ext cx="10515600" cy="4674029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Mercy, grace and patience can be viewed as separate attributes or as specific examples of God’s goodness.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God’s mercy is God’s goodness towards those in misery and distress.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God’s grace is God’s goodness towards those only deserving punishment.</a:t>
            </a:r>
          </a:p>
          <a:p>
            <a:pPr lvl="2"/>
            <a:r>
              <a:rPr lang="en-US" sz="2800" b="1" i="1" dirty="0" smtClean="0">
                <a:solidFill>
                  <a:srgbClr val="0070C0"/>
                </a:solidFill>
              </a:rPr>
              <a:t>Common grace is given in various measures to everyone to maintain some order in society.</a:t>
            </a:r>
          </a:p>
          <a:p>
            <a:pPr lvl="2"/>
            <a:r>
              <a:rPr lang="en-US" sz="2800" b="1" i="1" dirty="0" smtClean="0">
                <a:solidFill>
                  <a:srgbClr val="0070C0"/>
                </a:solidFill>
              </a:rPr>
              <a:t>Saving grace is given only to the elect.</a:t>
            </a:r>
            <a:endParaRPr lang="en-US" sz="2800" b="1" i="1" dirty="0">
              <a:solidFill>
                <a:srgbClr val="0070C0"/>
              </a:solidFill>
            </a:endParaRPr>
          </a:p>
          <a:p>
            <a:r>
              <a:rPr lang="en-US" b="1" i="1" dirty="0" smtClean="0">
                <a:solidFill>
                  <a:srgbClr val="0070C0"/>
                </a:solidFill>
              </a:rPr>
              <a:t>God’s patience is God’s goodness in withholding of punishment toward those who sin over a period of time.</a:t>
            </a:r>
            <a:endParaRPr lang="en-US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7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023" y="1848773"/>
            <a:ext cx="10515600" cy="4852969"/>
          </a:xfrm>
          <a:solidFill>
            <a:srgbClr val="FFFFCC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7.   </a:t>
            </a:r>
            <a:r>
              <a:rPr lang="en-US" b="1" i="1" u="sng" dirty="0" smtClean="0">
                <a:solidFill>
                  <a:srgbClr val="0070C0"/>
                </a:solidFill>
              </a:rPr>
              <a:t>God’s Love </a:t>
            </a:r>
            <a:r>
              <a:rPr lang="en-US" b="1" i="1" dirty="0" smtClean="0">
                <a:solidFill>
                  <a:srgbClr val="0070C0"/>
                </a:solidFill>
              </a:rPr>
              <a:t>means that God eternally gives of himself to others.</a:t>
            </a:r>
          </a:p>
          <a:p>
            <a:r>
              <a:rPr lang="en-US" sz="3000" b="1" i="1" dirty="0" err="1" smtClean="0">
                <a:solidFill>
                  <a:srgbClr val="0070C0"/>
                </a:solidFill>
              </a:rPr>
              <a:t>Agapē</a:t>
            </a:r>
            <a:r>
              <a:rPr lang="en-US" sz="3000" b="1" dirty="0" smtClean="0"/>
              <a:t> </a:t>
            </a:r>
            <a:r>
              <a:rPr lang="en-US" sz="3000" b="1" dirty="0"/>
              <a:t>and its derivatives occur over 200 times in the New </a:t>
            </a:r>
            <a:r>
              <a:rPr lang="en-US" sz="3000" b="1" dirty="0" smtClean="0"/>
              <a:t>Testament. </a:t>
            </a:r>
            <a:r>
              <a:rPr lang="en-US" sz="3000" b="1" i="1" dirty="0" err="1" smtClean="0">
                <a:solidFill>
                  <a:srgbClr val="0070C0"/>
                </a:solidFill>
              </a:rPr>
              <a:t>Agapē</a:t>
            </a:r>
            <a:r>
              <a:rPr lang="en-US" sz="3000" b="1" dirty="0" smtClean="0"/>
              <a:t> </a:t>
            </a:r>
            <a:r>
              <a:rPr lang="en-US" sz="3000" b="1" dirty="0"/>
              <a:t>is the love God expresses and is the highest form of love, ultimately expressed as Jesus’ sacrificial death on the cross. It is an exercise of the will, not a feeling and is sacrificial in nature. </a:t>
            </a:r>
            <a:r>
              <a:rPr lang="en-US" sz="3000" b="1" i="1" dirty="0" err="1">
                <a:solidFill>
                  <a:srgbClr val="0070C0"/>
                </a:solidFill>
              </a:rPr>
              <a:t>Agapē</a:t>
            </a:r>
            <a:r>
              <a:rPr lang="en-US" sz="3000" b="1" dirty="0"/>
              <a:t> is unselfish and committed. It loves when all other forms of love quit or where there is no apparent reason for love. It is how God loved the world in John 3:16 and the love Paul speaks of in 1 Corinthians </a:t>
            </a:r>
            <a:r>
              <a:rPr lang="en-US" sz="3000" b="1" dirty="0" smtClean="0"/>
              <a:t>13.</a:t>
            </a:r>
            <a:r>
              <a:rPr lang="en-US" sz="3000" b="1" dirty="0"/>
              <a:t> </a:t>
            </a:r>
          </a:p>
          <a:p>
            <a:pPr marL="0" indent="0">
              <a:buNone/>
            </a:pPr>
            <a:endParaRPr lang="en-US" sz="3000" b="1" dirty="0"/>
          </a:p>
          <a:p>
            <a:pPr marL="0" indent="0">
              <a:buNone/>
            </a:pPr>
            <a:r>
              <a:rPr lang="en-US" i="1" dirty="0"/>
              <a:t> </a:t>
            </a:r>
            <a:endParaRPr lang="en-US" dirty="0"/>
          </a:p>
          <a:p>
            <a:pPr marL="0" indent="0">
              <a:buNone/>
            </a:pPr>
            <a:endParaRPr lang="en-US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23" y="64183"/>
            <a:ext cx="10515600" cy="636085"/>
          </a:xfrm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023" y="920187"/>
            <a:ext cx="10515600" cy="5845216"/>
          </a:xfrm>
          <a:solidFill>
            <a:srgbClr val="FFFFCC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7.   </a:t>
            </a:r>
            <a:r>
              <a:rPr lang="en-US" b="1" i="1" u="sng" dirty="0" smtClean="0">
                <a:solidFill>
                  <a:srgbClr val="0070C0"/>
                </a:solidFill>
              </a:rPr>
              <a:t>God’s Love </a:t>
            </a:r>
            <a:r>
              <a:rPr lang="en-US" b="1" i="1" dirty="0" smtClean="0">
                <a:solidFill>
                  <a:srgbClr val="0070C0"/>
                </a:solidFill>
              </a:rPr>
              <a:t>means that God eternally gives of himself to others.</a:t>
            </a:r>
          </a:p>
          <a:p>
            <a:r>
              <a:rPr lang="en-US" b="1" i="1" dirty="0" err="1" smtClean="0">
                <a:solidFill>
                  <a:srgbClr val="0070C0"/>
                </a:solidFill>
              </a:rPr>
              <a:t>Phileō</a:t>
            </a:r>
            <a:r>
              <a:rPr lang="en-US" b="1" dirty="0" smtClean="0"/>
              <a:t> </a:t>
            </a:r>
            <a:r>
              <a:rPr lang="en-US" b="1" dirty="0"/>
              <a:t>and its derivatives occur about 60 times in the New Testament. </a:t>
            </a:r>
            <a:r>
              <a:rPr lang="en-US" b="1" i="1" dirty="0" err="1">
                <a:solidFill>
                  <a:srgbClr val="0070C0"/>
                </a:solidFill>
              </a:rPr>
              <a:t>Phileō</a:t>
            </a:r>
            <a:r>
              <a:rPr lang="en-US" b="1" dirty="0"/>
              <a:t> implies a strong emotional bond and is the basis of friendships and “brotherly love.” </a:t>
            </a:r>
            <a:r>
              <a:rPr lang="en-US" b="1" dirty="0" smtClean="0"/>
              <a:t>“</a:t>
            </a:r>
            <a:r>
              <a:rPr lang="en-US" b="1" dirty="0"/>
              <a:t>he whom you love is ill” John 11:3 </a:t>
            </a:r>
            <a:r>
              <a:rPr lang="en-US" b="1" dirty="0" smtClean="0"/>
              <a:t>refers </a:t>
            </a:r>
            <a:r>
              <a:rPr lang="en-US" b="1" dirty="0"/>
              <a:t>to Jesus’ </a:t>
            </a:r>
            <a:r>
              <a:rPr lang="en-US" b="1" i="1" dirty="0" err="1">
                <a:solidFill>
                  <a:srgbClr val="0070C0"/>
                </a:solidFill>
              </a:rPr>
              <a:t>phileō</a:t>
            </a:r>
            <a:r>
              <a:rPr lang="en-US" b="1" dirty="0"/>
              <a:t> love of Lazarus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The only other references to love in the NT are:</a:t>
            </a:r>
          </a:p>
          <a:p>
            <a:pPr lvl="1"/>
            <a:r>
              <a:rPr lang="en-US" sz="2800" b="1" dirty="0" smtClean="0"/>
              <a:t>1 Timothy 3:3 and Hebrews 13:5 </a:t>
            </a:r>
            <a:r>
              <a:rPr lang="en-US" sz="2800" b="1" dirty="0" smtClean="0">
                <a:solidFill>
                  <a:srgbClr val="0070C0"/>
                </a:solidFill>
              </a:rPr>
              <a:t>“</a:t>
            </a:r>
            <a:r>
              <a:rPr lang="en-US" sz="2800" b="1" i="1" dirty="0" smtClean="0">
                <a:solidFill>
                  <a:srgbClr val="0070C0"/>
                </a:solidFill>
              </a:rPr>
              <a:t>not a lover of money</a:t>
            </a:r>
            <a:r>
              <a:rPr lang="en-US" sz="2800" b="1" dirty="0" smtClean="0">
                <a:solidFill>
                  <a:srgbClr val="0070C0"/>
                </a:solidFill>
              </a:rPr>
              <a:t>.”</a:t>
            </a:r>
          </a:p>
          <a:p>
            <a:pPr lvl="1"/>
            <a:r>
              <a:rPr lang="en-US" sz="2800" b="1" dirty="0"/>
              <a:t>Love one another with brotherly affection. </a:t>
            </a:r>
            <a:r>
              <a:rPr lang="en-US" sz="2800" dirty="0" smtClean="0"/>
              <a:t>Romans 12:10. ESV </a:t>
            </a:r>
          </a:p>
          <a:p>
            <a:pPr lvl="1"/>
            <a:r>
              <a:rPr lang="en-US" sz="2800" b="1" dirty="0" smtClean="0"/>
              <a:t>Be devoted to one another in brotherly love;</a:t>
            </a:r>
            <a:r>
              <a:rPr lang="en-US" sz="2800" dirty="0" smtClean="0"/>
              <a:t> NASB</a:t>
            </a:r>
          </a:p>
          <a:p>
            <a:pPr marL="457200" lvl="1" indent="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Love is the Greek word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philostorgos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meaning tender loving affection</a:t>
            </a:r>
            <a:endParaRPr lang="en-US" sz="2800" b="1" i="1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brotherly affection is </a:t>
            </a:r>
            <a:r>
              <a:rPr lang="en-US" sz="2800" b="1" i="1" dirty="0" err="1">
                <a:solidFill>
                  <a:srgbClr val="FF0000"/>
                </a:solidFill>
              </a:rPr>
              <a:t>phileō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i="1" dirty="0"/>
              <a:t> </a:t>
            </a:r>
            <a:endParaRPr lang="en-US" dirty="0"/>
          </a:p>
          <a:p>
            <a:pPr marL="0" indent="0">
              <a:buNone/>
            </a:pPr>
            <a:endParaRPr lang="en-US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07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023" y="1848773"/>
            <a:ext cx="10515600" cy="4674029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514350" indent="-514350">
              <a:buAutoNum type="arabicPeriod" startAt="8"/>
            </a:pPr>
            <a:r>
              <a:rPr lang="en-US" b="1" i="1" u="sng" dirty="0" smtClean="0">
                <a:solidFill>
                  <a:srgbClr val="0070C0"/>
                </a:solidFill>
              </a:rPr>
              <a:t>God’s holiness </a:t>
            </a:r>
            <a:r>
              <a:rPr lang="en-US" b="1" i="1" dirty="0">
                <a:solidFill>
                  <a:srgbClr val="0070C0"/>
                </a:solidFill>
              </a:rPr>
              <a:t>means </a:t>
            </a:r>
            <a:r>
              <a:rPr lang="en-US" b="1" i="1" dirty="0" smtClean="0">
                <a:solidFill>
                  <a:srgbClr val="0070C0"/>
                </a:solidFill>
              </a:rPr>
              <a:t>that God is separated from sin and devoted to seeking his own honor.</a:t>
            </a:r>
          </a:p>
          <a:p>
            <a:pPr marL="0" indent="0">
              <a:buNone/>
            </a:pPr>
            <a:r>
              <a:rPr lang="en-US" b="1" dirty="0" smtClean="0"/>
              <a:t>Holy, holy, holy is the LORD of hosts; the whole earth is full of his glory. </a:t>
            </a:r>
            <a:r>
              <a:rPr lang="en-US" dirty="0" smtClean="0"/>
              <a:t>Isaiah 6:3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God’s holiness refers to his greatness and transcendence i.e. He is above and beyond anything in the universe.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God’s holiness also refers to his purity and absolute moral and ethical excellence.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Holiness is communicable in the second sense. </a:t>
            </a:r>
            <a:r>
              <a:rPr lang="en-US" b="1" dirty="0" smtClean="0"/>
              <a:t>You shall be holy, for I am holy. </a:t>
            </a:r>
            <a:r>
              <a:rPr lang="en-US" dirty="0" smtClean="0"/>
              <a:t>1 Peter 1:16</a:t>
            </a:r>
          </a:p>
          <a:p>
            <a:pPr marL="514350" indent="-514350">
              <a:buAutoNum type="arabicPeriod" startAt="8"/>
            </a:pPr>
            <a:endParaRPr lang="en-US" b="1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93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023" y="1848773"/>
            <a:ext cx="10515600" cy="4674029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514350" indent="-514350">
              <a:buAutoNum type="arabicPeriod" startAt="9"/>
            </a:pPr>
            <a:r>
              <a:rPr lang="en-US" b="1" i="1" u="sng" dirty="0" smtClean="0">
                <a:solidFill>
                  <a:srgbClr val="0070C0"/>
                </a:solidFill>
              </a:rPr>
              <a:t>God’s peace </a:t>
            </a:r>
            <a:r>
              <a:rPr lang="en-US" b="1" i="1" dirty="0" smtClean="0">
                <a:solidFill>
                  <a:srgbClr val="0070C0"/>
                </a:solidFill>
              </a:rPr>
              <a:t>means that in God’s being and in his actions he is separate from all confusion and disorder, yet he is continually  active in innumerable well ordered, fully controlled, simultaneous actions. </a:t>
            </a:r>
          </a:p>
          <a:p>
            <a:pPr marL="0" indent="0">
              <a:buNone/>
            </a:pPr>
            <a:r>
              <a:rPr lang="en-US" b="1" dirty="0"/>
              <a:t>For God is not a God of </a:t>
            </a:r>
            <a:r>
              <a:rPr lang="en-US" b="1" dirty="0" smtClean="0"/>
              <a:t>confusion </a:t>
            </a:r>
            <a:r>
              <a:rPr lang="en-US" b="1" dirty="0"/>
              <a:t>but of peace</a:t>
            </a:r>
            <a:r>
              <a:rPr lang="en-US" b="1" dirty="0" smtClean="0"/>
              <a:t>. </a:t>
            </a:r>
            <a:r>
              <a:rPr lang="en-US" dirty="0" smtClean="0"/>
              <a:t>1 Corinthians 14:33</a:t>
            </a:r>
          </a:p>
        </p:txBody>
      </p:sp>
    </p:spTree>
    <p:extLst>
      <p:ext uri="{BB962C8B-B14F-4D97-AF65-F5344CB8AC3E}">
        <p14:creationId xmlns:p14="http://schemas.microsoft.com/office/powerpoint/2010/main" val="60418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23" y="93121"/>
            <a:ext cx="10515600" cy="803918"/>
          </a:xfrm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023" y="1064871"/>
            <a:ext cx="10515600" cy="5688957"/>
          </a:xfrm>
          <a:solidFill>
            <a:srgbClr val="FFFFCC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God’s peace is communicable as a fruit of the Spirit.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/>
              <a:t>But the fruit of the Spirit is love, joy, peace, patience, kindness, goodness, faithfulness, gentleness, self-control; against such things there is no law. </a:t>
            </a:r>
            <a:r>
              <a:rPr lang="en-US" dirty="0" smtClean="0"/>
              <a:t>Galatians 5:22-23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For </a:t>
            </a:r>
            <a:r>
              <a:rPr lang="en-US" b="1" dirty="0"/>
              <a:t>the kingdom of God is not a matter of eating and drinking but </a:t>
            </a:r>
            <a:r>
              <a:rPr lang="en-US" b="1" dirty="0" smtClean="0"/>
              <a:t>of </a:t>
            </a:r>
            <a:r>
              <a:rPr lang="en-US" b="1" dirty="0"/>
              <a:t>righteousness and </a:t>
            </a:r>
            <a:r>
              <a:rPr lang="en-US" b="1" dirty="0" smtClean="0"/>
              <a:t>peace </a:t>
            </a:r>
            <a:r>
              <a:rPr lang="en-US" b="1" dirty="0"/>
              <a:t>and joy in the Holy </a:t>
            </a:r>
            <a:r>
              <a:rPr lang="en-US" b="1" dirty="0" smtClean="0"/>
              <a:t>Spirit. </a:t>
            </a:r>
            <a:r>
              <a:rPr lang="en-US" dirty="0" smtClean="0"/>
              <a:t>Romans 14:17</a:t>
            </a:r>
          </a:p>
          <a:p>
            <a:pPr marL="0" indent="0">
              <a:buNone/>
            </a:pPr>
            <a:r>
              <a:rPr lang="en-US" b="1" dirty="0"/>
              <a:t>do not be anxious about anything, </a:t>
            </a:r>
            <a:r>
              <a:rPr lang="en-US" b="1" dirty="0" smtClean="0"/>
              <a:t>but </a:t>
            </a:r>
            <a:r>
              <a:rPr lang="en-US" b="1" dirty="0"/>
              <a:t>in everything by prayer and supplication </a:t>
            </a:r>
            <a:r>
              <a:rPr lang="en-US" b="1" dirty="0" smtClean="0"/>
              <a:t>with </a:t>
            </a:r>
            <a:r>
              <a:rPr lang="en-US" b="1" dirty="0"/>
              <a:t>thanksgiving let your requests be made known to God.  And </a:t>
            </a:r>
            <a:r>
              <a:rPr lang="en-US" b="1" dirty="0" smtClean="0"/>
              <a:t>the </a:t>
            </a:r>
            <a:r>
              <a:rPr lang="en-US" b="1" dirty="0"/>
              <a:t>peace of God, </a:t>
            </a:r>
            <a:r>
              <a:rPr lang="en-US" b="1" dirty="0" smtClean="0"/>
              <a:t>which </a:t>
            </a:r>
            <a:r>
              <a:rPr lang="en-US" b="1" dirty="0"/>
              <a:t>surpasses all understanding, will guard your hearts and your minds in Christ Jesus</a:t>
            </a:r>
            <a:r>
              <a:rPr lang="en-US" b="1" dirty="0" smtClean="0"/>
              <a:t>. </a:t>
            </a:r>
            <a:r>
              <a:rPr lang="en-US" dirty="0" smtClean="0"/>
              <a:t>Philippians 4:6-7</a:t>
            </a:r>
            <a:endParaRPr lang="en-US" b="1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0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en-US" b="1" dirty="0" smtClean="0"/>
              <a:t>God’s </a:t>
            </a:r>
            <a:r>
              <a:rPr lang="en-US" b="1" dirty="0"/>
              <a:t>C</a:t>
            </a:r>
            <a:r>
              <a:rPr lang="en-US" b="1" dirty="0" smtClean="0"/>
              <a:t>ommunicable Attributes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023" y="1848773"/>
            <a:ext cx="10515600" cy="4674029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10.    </a:t>
            </a:r>
            <a:r>
              <a:rPr lang="en-US" b="1" i="1" u="sng" dirty="0" smtClean="0">
                <a:solidFill>
                  <a:srgbClr val="0070C0"/>
                </a:solidFill>
              </a:rPr>
              <a:t>God’s righteousness </a:t>
            </a:r>
            <a:r>
              <a:rPr lang="en-US" b="1" i="1" dirty="0" smtClean="0">
                <a:solidFill>
                  <a:srgbClr val="0070C0"/>
                </a:solidFill>
              </a:rPr>
              <a:t>means that God always acts in accordance with what is right and is himself the final standard of what is right.</a:t>
            </a:r>
          </a:p>
          <a:p>
            <a:r>
              <a:rPr lang="en-US" b="1" dirty="0" smtClean="0"/>
              <a:t>Hebrew and Greek each have only one word behind the English words of righteousness and justice.</a:t>
            </a:r>
          </a:p>
          <a:p>
            <a:r>
              <a:rPr lang="en-US" b="1" dirty="0" smtClean="0"/>
              <a:t>Whatever conforms to God’s moral character is right.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We must never call God to task regarding his righteousness.</a:t>
            </a:r>
          </a:p>
          <a:p>
            <a:r>
              <a:rPr lang="en-US" b="1" dirty="0"/>
              <a:t>And the Lord </a:t>
            </a:r>
            <a:r>
              <a:rPr lang="en-US" b="1" dirty="0" smtClean="0"/>
              <a:t>said </a:t>
            </a:r>
            <a:r>
              <a:rPr lang="en-US" b="1" dirty="0"/>
              <a:t>to Job</a:t>
            </a:r>
            <a:r>
              <a:rPr lang="en-US" b="1" dirty="0" smtClean="0"/>
              <a:t>: “Shall </a:t>
            </a:r>
            <a:r>
              <a:rPr lang="en-US" b="1" dirty="0"/>
              <a:t>a faultfinder </a:t>
            </a:r>
            <a:r>
              <a:rPr lang="en-US" b="1" dirty="0" smtClean="0"/>
              <a:t>contend </a:t>
            </a:r>
            <a:r>
              <a:rPr lang="en-US" b="1" dirty="0"/>
              <a:t>with the Almighty</a:t>
            </a:r>
            <a:r>
              <a:rPr lang="en-US" b="1" dirty="0" smtClean="0"/>
              <a:t>? </a:t>
            </a:r>
            <a:r>
              <a:rPr lang="en-US" dirty="0" smtClean="0"/>
              <a:t>Job 40:1-2</a:t>
            </a:r>
            <a:endParaRPr lang="en-US" dirty="0"/>
          </a:p>
          <a:p>
            <a:r>
              <a:rPr lang="en-US" b="1" dirty="0" smtClean="0"/>
              <a:t>Will </a:t>
            </a:r>
            <a:r>
              <a:rPr lang="en-US" b="1" dirty="0"/>
              <a:t>you even put me in the </a:t>
            </a:r>
            <a:r>
              <a:rPr lang="en-US" b="1" dirty="0" smtClean="0"/>
              <a:t>wrong? Will </a:t>
            </a:r>
            <a:r>
              <a:rPr lang="en-US" b="1" dirty="0"/>
              <a:t>you condemn me that </a:t>
            </a:r>
            <a:r>
              <a:rPr lang="en-US" b="1" dirty="0" smtClean="0"/>
              <a:t>you </a:t>
            </a:r>
            <a:r>
              <a:rPr lang="en-US" b="1" dirty="0"/>
              <a:t>may be in the right</a:t>
            </a:r>
            <a:r>
              <a:rPr lang="en-US" b="1" dirty="0" smtClean="0"/>
              <a:t>? </a:t>
            </a:r>
            <a:r>
              <a:rPr lang="en-US" dirty="0" smtClean="0"/>
              <a:t>Job 40:8</a:t>
            </a:r>
            <a:endParaRPr lang="en-US" dirty="0"/>
          </a:p>
          <a:p>
            <a:endParaRPr lang="en-US" b="1" dirty="0" smtClean="0"/>
          </a:p>
          <a:p>
            <a:pPr marL="0" indent="0">
              <a:buNone/>
            </a:pPr>
            <a:endParaRPr lang="en-US" b="1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60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811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Discipleship:  An  Introduction to  Systematic Theology and  Apologetics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  <vt:lpstr>God’s Communicable Attributes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schmuland</dc:creator>
  <cp:lastModifiedBy>carl schmuland</cp:lastModifiedBy>
  <cp:revision>2</cp:revision>
  <dcterms:created xsi:type="dcterms:W3CDTF">2015-11-22T21:02:29Z</dcterms:created>
  <dcterms:modified xsi:type="dcterms:W3CDTF">2015-11-22T21:13:28Z</dcterms:modified>
</cp:coreProperties>
</file>