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45" d="100"/>
          <a:sy n="45" d="100"/>
        </p:scale>
        <p:origin x="1478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6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8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85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2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0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05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16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1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3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D94A8-6CA3-4A62-A121-187AEC3C2766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93096-216A-48D1-8337-982D3D9AF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4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16689"/>
            <a:ext cx="9144000" cy="4213184"/>
          </a:xfrm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Discipleship: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An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Introduction to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Systematic Theology and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Apologetics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87660" y="4956276"/>
            <a:ext cx="9144000" cy="1655762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The Doctrines of God:  </a:t>
            </a:r>
            <a:r>
              <a:rPr lang="en-US" sz="2800" dirty="0" smtClean="0"/>
              <a:t>The Attributes of God Part 6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The Heights Church December 13, 2015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306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16.   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lvl="1"/>
            <a:r>
              <a:rPr lang="en-US" b="1" dirty="0" smtClean="0"/>
              <a:t>Concurrence: </a:t>
            </a:r>
            <a:r>
              <a:rPr lang="en-US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r>
              <a:rPr lang="en-US" b="1" dirty="0" smtClean="0"/>
              <a:t>All Aspects of our Lives: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Because we are fallen we think if our choices are real they cannot be caused by God or if what we do is caused by God then we are puppets.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God causes all things that happen in such a way that our ability is upheld to make willing, responsible choices that have real eternal results for which we are held accountable.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Scripture does not explain this.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b="1" dirty="0" smtClean="0"/>
          </a:p>
          <a:p>
            <a:pPr marL="914400" lvl="1" indent="-457200">
              <a:buFont typeface="+mj-lt"/>
              <a:buAutoNum type="alphaLcParenR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024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16.   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lvl="1"/>
            <a:r>
              <a:rPr lang="en-US" b="1" dirty="0" smtClean="0"/>
              <a:t>Concurrence: </a:t>
            </a:r>
            <a:r>
              <a:rPr lang="en-US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r>
              <a:rPr lang="en-US" b="1" dirty="0" smtClean="0"/>
              <a:t>Evil:</a:t>
            </a:r>
          </a:p>
          <a:p>
            <a:pPr marL="0" indent="0">
              <a:buNone/>
            </a:pPr>
            <a:r>
              <a:rPr lang="en-US" b="1" dirty="0" smtClean="0"/>
              <a:t>God does not do anything directly that is evil but rather brings about evil deeds through the willing actions of moral creatures.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Joseph’s brothers were: </a:t>
            </a:r>
          </a:p>
          <a:p>
            <a:pPr marL="457200" lvl="1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Jealous </a:t>
            </a:r>
            <a:r>
              <a:rPr lang="en-US" sz="2800" dirty="0" smtClean="0">
                <a:solidFill>
                  <a:srgbClr val="0070C0"/>
                </a:solidFill>
              </a:rPr>
              <a:t>of him (Genesis 37:11);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Hated</a:t>
            </a:r>
            <a:r>
              <a:rPr lang="en-US" sz="2800" dirty="0" smtClean="0">
                <a:solidFill>
                  <a:srgbClr val="0070C0"/>
                </a:solidFill>
              </a:rPr>
              <a:t> him (Genesis 37:4, 5, 8);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Wanted to </a:t>
            </a:r>
            <a:r>
              <a:rPr lang="en-US" sz="2800" b="1" dirty="0" smtClean="0">
                <a:solidFill>
                  <a:srgbClr val="0070C0"/>
                </a:solidFill>
              </a:rPr>
              <a:t>kill</a:t>
            </a:r>
            <a:r>
              <a:rPr lang="en-US" sz="2800" dirty="0" smtClean="0">
                <a:solidFill>
                  <a:srgbClr val="0070C0"/>
                </a:solidFill>
              </a:rPr>
              <a:t> him (Genesis 37:20);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Sold</a:t>
            </a:r>
            <a:r>
              <a:rPr lang="en-US" sz="2800" dirty="0" smtClean="0">
                <a:solidFill>
                  <a:srgbClr val="0070C0"/>
                </a:solidFill>
              </a:rPr>
              <a:t> him into slavery (Genesis 37:28)</a:t>
            </a:r>
          </a:p>
          <a:p>
            <a:pPr marL="0" indent="0">
              <a:buNone/>
            </a:pPr>
            <a:r>
              <a:rPr lang="en-US" b="1" dirty="0"/>
              <a:t>As for you, you meant evil against me, but </a:t>
            </a:r>
            <a:r>
              <a:rPr lang="en-US" b="1" dirty="0" smtClean="0"/>
              <a:t>God </a:t>
            </a:r>
            <a:r>
              <a:rPr lang="en-US" b="1" dirty="0"/>
              <a:t>meant it for good, to bring it about that many </a:t>
            </a:r>
            <a:r>
              <a:rPr lang="en-US" b="1" dirty="0" smtClean="0"/>
              <a:t>people </a:t>
            </a:r>
            <a:r>
              <a:rPr lang="en-US" b="1" dirty="0"/>
              <a:t>should be kept alive, as they are today</a:t>
            </a:r>
            <a:r>
              <a:rPr lang="en-US" b="1" dirty="0" smtClean="0"/>
              <a:t>. </a:t>
            </a:r>
            <a:r>
              <a:rPr lang="en-US" dirty="0" smtClean="0"/>
              <a:t>Genesis 50:20</a:t>
            </a:r>
            <a:endParaRPr lang="en-US" dirty="0">
              <a:solidFill>
                <a:srgbClr val="0070C0"/>
              </a:solidFill>
            </a:endParaRPr>
          </a:p>
          <a:p>
            <a:endParaRPr lang="en-US" b="1" dirty="0" smtClean="0"/>
          </a:p>
          <a:p>
            <a:pPr marL="914400" lvl="1" indent="-457200">
              <a:buFont typeface="+mj-lt"/>
              <a:buAutoNum type="alphaLcParenR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5921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82311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660"/>
            <a:ext cx="10515600" cy="5559996"/>
          </a:xfrm>
          <a:solidFill>
            <a:srgbClr val="FFFFCC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     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lvl="1"/>
            <a:r>
              <a:rPr lang="en-US" sz="3000" b="1" dirty="0" smtClean="0"/>
              <a:t>Concurrence: </a:t>
            </a:r>
            <a:r>
              <a:rPr lang="en-US" sz="3000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r>
              <a:rPr lang="en-US" sz="3000" b="1" dirty="0" smtClean="0"/>
              <a:t>Evil</a:t>
            </a:r>
          </a:p>
          <a:p>
            <a:pPr marL="0" indent="0">
              <a:buNone/>
            </a:pPr>
            <a:r>
              <a:rPr lang="en-US" sz="3000" b="1" dirty="0" smtClean="0"/>
              <a:t>God does not do anything directly that is evil but rather brings about evil deeds through the willing actions of moral creatures.</a:t>
            </a:r>
          </a:p>
          <a:p>
            <a:pPr marL="0" indent="0">
              <a:buNone/>
            </a:pPr>
            <a:r>
              <a:rPr lang="en-US" sz="3000" b="1" dirty="0" smtClean="0">
                <a:solidFill>
                  <a:srgbClr val="0070C0"/>
                </a:solidFill>
              </a:rPr>
              <a:t>God repeatedly hardened Pharaoh’s heart: (7:3, 9:12, 10:20, 10:27, 11:10, 14:4, 14:8)</a:t>
            </a:r>
          </a:p>
          <a:p>
            <a:pPr marL="0" indent="0">
              <a:buNone/>
            </a:pPr>
            <a:r>
              <a:rPr lang="en-US" sz="3000" b="1" dirty="0" smtClean="0">
                <a:solidFill>
                  <a:srgbClr val="0070C0"/>
                </a:solidFill>
              </a:rPr>
              <a:t>Pharaoh hardened his own heart (Exodus 8:15, 8:32, 9:34)</a:t>
            </a:r>
            <a:r>
              <a:rPr lang="en-US" sz="3000" b="1" dirty="0"/>
              <a:t> </a:t>
            </a:r>
            <a:endParaRPr lang="en-US" sz="3000" b="1" dirty="0" smtClean="0"/>
          </a:p>
          <a:p>
            <a:pPr marL="0" indent="0">
              <a:buNone/>
            </a:pPr>
            <a:r>
              <a:rPr lang="en-US" sz="3000" b="1" dirty="0" smtClean="0"/>
              <a:t>For </a:t>
            </a:r>
            <a:r>
              <a:rPr lang="en-US" sz="3000" b="1" dirty="0"/>
              <a:t>the Scripture says to Pharaoh, </a:t>
            </a:r>
            <a:r>
              <a:rPr lang="en-US" sz="3000" b="1" dirty="0" smtClean="0"/>
              <a:t>For </a:t>
            </a:r>
            <a:r>
              <a:rPr lang="en-US" sz="3000" b="1" dirty="0"/>
              <a:t>this very purpose I have raised you up, that I might show my power in you, and that my name might be proclaimed in all the earth.” </a:t>
            </a:r>
            <a:r>
              <a:rPr lang="en-US" sz="3000" b="1" dirty="0" smtClean="0"/>
              <a:t>So </a:t>
            </a:r>
            <a:r>
              <a:rPr lang="en-US" sz="3000" b="1" dirty="0"/>
              <a:t>then he has mercy on whomever he wills, and he hardens whomever he wills</a:t>
            </a:r>
            <a:r>
              <a:rPr lang="en-US" sz="3000" b="1" dirty="0" smtClean="0"/>
              <a:t>. </a:t>
            </a:r>
            <a:r>
              <a:rPr lang="en-US" sz="3000" dirty="0" smtClean="0"/>
              <a:t>Romans 9:17-18</a:t>
            </a:r>
            <a:endParaRPr lang="en-US" sz="3000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b="1" dirty="0" smtClean="0"/>
          </a:p>
          <a:p>
            <a:pPr marL="914400" lvl="1" indent="-457200">
              <a:buFont typeface="+mj-lt"/>
              <a:buAutoNum type="alphaLcParenR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25641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15.  God’s </a:t>
            </a:r>
            <a:r>
              <a:rPr lang="en-US" b="1" i="1" u="sng" dirty="0" smtClean="0">
                <a:solidFill>
                  <a:srgbClr val="0070C0"/>
                </a:solidFill>
              </a:rPr>
              <a:t>omnipotence</a:t>
            </a:r>
            <a:r>
              <a:rPr lang="en-US" b="1" i="1" dirty="0" smtClean="0">
                <a:solidFill>
                  <a:srgbClr val="0070C0"/>
                </a:solidFill>
              </a:rPr>
              <a:t> means God is able to do all his holy will.</a:t>
            </a:r>
            <a:endParaRPr lang="en-US" b="1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/>
              <a:t>‘Ah, Lord God! It is </a:t>
            </a:r>
            <a:r>
              <a:rPr lang="en-US" b="1" dirty="0" smtClean="0"/>
              <a:t>you </a:t>
            </a:r>
            <a:r>
              <a:rPr lang="en-US" b="1" dirty="0"/>
              <a:t>who have made the heavens and the earth by your great power and by </a:t>
            </a:r>
            <a:r>
              <a:rPr lang="en-US" b="1" dirty="0" smtClean="0"/>
              <a:t>your </a:t>
            </a:r>
            <a:r>
              <a:rPr lang="en-US" b="1" dirty="0"/>
              <a:t>outstretched arm! </a:t>
            </a:r>
            <a:r>
              <a:rPr lang="en-US" b="1" dirty="0" smtClean="0"/>
              <a:t>Nothing </a:t>
            </a:r>
            <a:r>
              <a:rPr lang="en-US" b="1" dirty="0"/>
              <a:t>is too hard for </a:t>
            </a:r>
            <a:r>
              <a:rPr lang="en-US" b="1" dirty="0" smtClean="0"/>
              <a:t>you.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Jeremiah 32:17</a:t>
            </a:r>
          </a:p>
          <a:p>
            <a:pPr marL="0" indent="0">
              <a:buNone/>
            </a:pPr>
            <a:r>
              <a:rPr lang="en-US" b="1" dirty="0"/>
              <a:t>Now to </a:t>
            </a:r>
            <a:r>
              <a:rPr lang="en-US" b="1" dirty="0" smtClean="0"/>
              <a:t>him </a:t>
            </a:r>
            <a:r>
              <a:rPr lang="en-US" b="1" dirty="0"/>
              <a:t>who is able to do far more abundantly than all that we ask or think, </a:t>
            </a:r>
            <a:r>
              <a:rPr lang="en-US" b="1" dirty="0" smtClean="0"/>
              <a:t>according </a:t>
            </a:r>
            <a:r>
              <a:rPr lang="en-US" b="1" dirty="0"/>
              <a:t>to the power at work within us, </a:t>
            </a:r>
            <a:r>
              <a:rPr lang="en-US" b="1" dirty="0" smtClean="0"/>
              <a:t>to </a:t>
            </a:r>
            <a:r>
              <a:rPr lang="en-US" b="1" dirty="0"/>
              <a:t>him be glory in the church and in Christ Jesus throughout all generations, forever and ever. Amen</a:t>
            </a:r>
            <a:r>
              <a:rPr lang="en-US" b="1" dirty="0" smtClean="0"/>
              <a:t>. </a:t>
            </a:r>
            <a:r>
              <a:rPr lang="en-US" dirty="0" smtClean="0"/>
              <a:t>Ephesians 3:20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With God nothing will be impossible.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Luke 1:37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With God all things are possible.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Matthew 19:26.</a:t>
            </a:r>
          </a:p>
          <a:p>
            <a:pPr marL="0" indent="0">
              <a:buNone/>
            </a:pPr>
            <a:endParaRPr lang="en-US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5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064349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597" y="1365813"/>
            <a:ext cx="10515600" cy="537644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chemeClr val="bg1">
                    <a:lumMod val="50000"/>
                  </a:schemeClr>
                </a:solidFill>
              </a:rPr>
              <a:t>15.  God’s </a:t>
            </a:r>
            <a:r>
              <a:rPr lang="en-US" b="1" i="1" u="sng" dirty="0" smtClean="0">
                <a:solidFill>
                  <a:schemeClr val="bg1">
                    <a:lumMod val="50000"/>
                  </a:schemeClr>
                </a:solidFill>
              </a:rPr>
              <a:t>omnipotence</a:t>
            </a:r>
            <a:r>
              <a:rPr lang="en-US" b="1" i="1" dirty="0" smtClean="0">
                <a:solidFill>
                  <a:schemeClr val="bg1">
                    <a:lumMod val="50000"/>
                  </a:schemeClr>
                </a:solidFill>
              </a:rPr>
              <a:t> means God is able to do all his holy will.</a:t>
            </a:r>
            <a:endParaRPr lang="en-US" b="1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God’s power is infinite and therefore God is able to do more than he actually does.</a:t>
            </a:r>
          </a:p>
          <a:p>
            <a:pPr marL="0" indent="0">
              <a:buNone/>
            </a:pPr>
            <a:r>
              <a:rPr lang="en-US" b="1" dirty="0"/>
              <a:t>And do not presume to say to yourselves, </a:t>
            </a:r>
            <a:r>
              <a:rPr lang="en-US" b="1" dirty="0" smtClean="0"/>
              <a:t>‘</a:t>
            </a:r>
            <a:r>
              <a:rPr lang="en-US" b="1" dirty="0"/>
              <a:t>We have Abraham as our father,’ for I tell you, God is able from </a:t>
            </a:r>
            <a:r>
              <a:rPr lang="en-US" b="1" dirty="0" smtClean="0"/>
              <a:t>these </a:t>
            </a:r>
            <a:r>
              <a:rPr lang="en-US" b="1" dirty="0"/>
              <a:t>stones to raise up children for Abraham</a:t>
            </a:r>
            <a:r>
              <a:rPr lang="en-US" b="1" dirty="0" smtClean="0"/>
              <a:t>. </a:t>
            </a:r>
            <a:r>
              <a:rPr lang="en-US" dirty="0" smtClean="0"/>
              <a:t>Matthew 3:9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Now therefore </a:t>
            </a:r>
            <a:r>
              <a:rPr lang="en-US" b="1" dirty="0" smtClean="0"/>
              <a:t>let </a:t>
            </a:r>
            <a:r>
              <a:rPr lang="en-US" b="1" dirty="0"/>
              <a:t>me alone, that </a:t>
            </a:r>
            <a:r>
              <a:rPr lang="en-US" b="1" dirty="0" smtClean="0"/>
              <a:t>my </a:t>
            </a:r>
            <a:r>
              <a:rPr lang="en-US" b="1" dirty="0"/>
              <a:t>wrath may burn hot against them and </a:t>
            </a:r>
            <a:r>
              <a:rPr lang="en-US" b="1" dirty="0" smtClean="0"/>
              <a:t>I </a:t>
            </a:r>
            <a:r>
              <a:rPr lang="en-US" b="1" dirty="0"/>
              <a:t>may consume them, in order that </a:t>
            </a:r>
            <a:r>
              <a:rPr lang="en-US" b="1" dirty="0" smtClean="0"/>
              <a:t>I </a:t>
            </a:r>
            <a:r>
              <a:rPr lang="en-US" b="1" dirty="0"/>
              <a:t>may make a great nation of you</a:t>
            </a:r>
            <a:r>
              <a:rPr lang="en-US" b="1" dirty="0" smtClean="0"/>
              <a:t>.  </a:t>
            </a:r>
            <a:r>
              <a:rPr lang="en-US" dirty="0" smtClean="0"/>
              <a:t>Exodus 32:10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It is not accurate to say God can do anything. For example, he cannot lie </a:t>
            </a:r>
            <a:r>
              <a:rPr lang="en-US" dirty="0" smtClean="0">
                <a:solidFill>
                  <a:srgbClr val="0070C0"/>
                </a:solidFill>
              </a:rPr>
              <a:t>Hebrews 6:18.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43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16.   </a:t>
            </a:r>
            <a:r>
              <a:rPr lang="en-US" b="1" u="sng" dirty="0" smtClean="0">
                <a:solidFill>
                  <a:srgbClr val="0070C0"/>
                </a:solidFill>
              </a:rPr>
              <a:t>God’s providence:</a:t>
            </a:r>
          </a:p>
          <a:p>
            <a:pPr lvl="1"/>
            <a:r>
              <a:rPr lang="en-US" sz="2800" b="1" dirty="0" smtClean="0"/>
              <a:t>Preservation: </a:t>
            </a:r>
            <a:r>
              <a:rPr lang="en-US" sz="2800" b="1" dirty="0" smtClean="0">
                <a:solidFill>
                  <a:srgbClr val="0070C0"/>
                </a:solidFill>
              </a:rPr>
              <a:t>God keeps all created things existing and maintaining the properties with which he created them.</a:t>
            </a:r>
          </a:p>
          <a:p>
            <a:pPr lvl="1"/>
            <a:r>
              <a:rPr lang="en-US" sz="2800" b="1" dirty="0" smtClean="0"/>
              <a:t>Concurrence: </a:t>
            </a:r>
            <a:r>
              <a:rPr lang="en-US" sz="2800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pPr lvl="1"/>
            <a:r>
              <a:rPr lang="en-US" sz="2800" b="1" dirty="0" smtClean="0"/>
              <a:t>Government: </a:t>
            </a:r>
            <a:r>
              <a:rPr lang="en-US" sz="2800" b="1" dirty="0" smtClean="0">
                <a:solidFill>
                  <a:srgbClr val="0070C0"/>
                </a:solidFill>
              </a:rPr>
              <a:t>God has a purpose in all that he does in the world and he providentially governs or directs all things in order that they accomplish his </a:t>
            </a:r>
            <a:r>
              <a:rPr lang="en-US" sz="2800" b="1" smtClean="0">
                <a:solidFill>
                  <a:srgbClr val="0070C0"/>
                </a:solidFill>
              </a:rPr>
              <a:t>purposes.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lvl="1"/>
            <a:endParaRPr lang="en-US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09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eriod" startAt="16"/>
            </a:pPr>
            <a:r>
              <a:rPr lang="en-US" b="1" dirty="0" smtClean="0">
                <a:solidFill>
                  <a:srgbClr val="0070C0"/>
                </a:solidFill>
              </a:rPr>
              <a:t>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sz="2800" b="1" dirty="0"/>
              <a:t>Preservation: </a:t>
            </a:r>
            <a:r>
              <a:rPr lang="en-US" sz="2800" b="1" dirty="0">
                <a:solidFill>
                  <a:srgbClr val="0070C0"/>
                </a:solidFill>
              </a:rPr>
              <a:t>God keeps all created things existing and maintaining the properties with which he created them</a:t>
            </a:r>
            <a:r>
              <a:rPr lang="en-US" sz="2800" b="1" dirty="0" smtClean="0">
                <a:solidFill>
                  <a:srgbClr val="0070C0"/>
                </a:solidFill>
              </a:rPr>
              <a:t>.</a:t>
            </a:r>
            <a:endParaRPr lang="en-US" sz="2800" b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He is the radiance of the glory of God and the exact imprint of his nature, and he </a:t>
            </a:r>
            <a:r>
              <a:rPr lang="en-US" b="1" dirty="0" smtClean="0">
                <a:solidFill>
                  <a:srgbClr val="FF0000"/>
                </a:solidFill>
              </a:rPr>
              <a:t>upholds</a:t>
            </a:r>
            <a:r>
              <a:rPr lang="en-US" b="1" dirty="0" smtClean="0"/>
              <a:t> the universe by the word of his power. </a:t>
            </a:r>
            <a:r>
              <a:rPr lang="en-US" dirty="0" smtClean="0"/>
              <a:t>Hebrews 1:3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Upholds is a present participle of a Greek word (</a:t>
            </a:r>
            <a:r>
              <a:rPr lang="en-US" b="1" i="1" dirty="0" err="1" smtClean="0">
                <a:solidFill>
                  <a:srgbClr val="0070C0"/>
                </a:solidFill>
              </a:rPr>
              <a:t>phero</a:t>
            </a:r>
            <a:r>
              <a:rPr lang="en-US" b="1" dirty="0" smtClean="0">
                <a:solidFill>
                  <a:srgbClr val="0070C0"/>
                </a:solidFill>
              </a:rPr>
              <a:t>) meaning to bear or carry so literally Jesus is continually carrying  all things along,</a:t>
            </a:r>
          </a:p>
          <a:p>
            <a:pPr marL="0" indent="0">
              <a:buNone/>
            </a:pPr>
            <a:r>
              <a:rPr lang="en-US" b="1" dirty="0"/>
              <a:t>For </a:t>
            </a:r>
            <a:r>
              <a:rPr lang="en-US" b="1" dirty="0" smtClean="0"/>
              <a:t>by </a:t>
            </a:r>
            <a:r>
              <a:rPr lang="en-US" b="1" dirty="0"/>
              <a:t>him all things were created, </a:t>
            </a:r>
            <a:r>
              <a:rPr lang="en-US" b="1" dirty="0" smtClean="0"/>
              <a:t>in </a:t>
            </a:r>
            <a:r>
              <a:rPr lang="en-US" b="1" dirty="0"/>
              <a:t>heaven and on earth, visible and invisible, whether </a:t>
            </a:r>
            <a:r>
              <a:rPr lang="en-US" b="1" dirty="0" smtClean="0"/>
              <a:t>thrones </a:t>
            </a:r>
            <a:r>
              <a:rPr lang="en-US" b="1" dirty="0"/>
              <a:t>or </a:t>
            </a:r>
            <a:r>
              <a:rPr lang="en-US" b="1" dirty="0" smtClean="0"/>
              <a:t>dominions </a:t>
            </a:r>
            <a:r>
              <a:rPr lang="en-US" b="1" dirty="0"/>
              <a:t>or rulers or authorities—all things were created </a:t>
            </a:r>
            <a:r>
              <a:rPr lang="en-US" b="1" dirty="0" smtClean="0"/>
              <a:t>through </a:t>
            </a:r>
            <a:r>
              <a:rPr lang="en-US" b="1" dirty="0"/>
              <a:t>him and for him.  And </a:t>
            </a:r>
            <a:r>
              <a:rPr lang="en-US" b="1" dirty="0" smtClean="0"/>
              <a:t>he </a:t>
            </a:r>
            <a:r>
              <a:rPr lang="en-US" b="1" dirty="0"/>
              <a:t>is before all things, and in him all things </a:t>
            </a:r>
            <a:r>
              <a:rPr lang="en-US" b="1" dirty="0" smtClean="0"/>
              <a:t>hold </a:t>
            </a:r>
            <a:r>
              <a:rPr lang="en-US" b="1" dirty="0"/>
              <a:t>together</a:t>
            </a:r>
            <a:r>
              <a:rPr lang="en-US" b="1" dirty="0" smtClean="0"/>
              <a:t>. </a:t>
            </a:r>
            <a:r>
              <a:rPr lang="en-US" dirty="0" smtClean="0"/>
              <a:t>Colossians 1:17</a:t>
            </a:r>
            <a:endParaRPr lang="en-US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61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16.  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lvl="1"/>
            <a:r>
              <a:rPr lang="en-US" sz="2800" b="1" dirty="0" smtClean="0"/>
              <a:t>Concurrence: </a:t>
            </a:r>
            <a:r>
              <a:rPr lang="en-US" sz="2800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r>
              <a:rPr lang="en-US" b="1" dirty="0" smtClean="0"/>
              <a:t>Inanimate Creation (natural occurrences)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For </a:t>
            </a:r>
            <a:r>
              <a:rPr lang="en-US" b="1" dirty="0">
                <a:solidFill>
                  <a:srgbClr val="0070C0"/>
                </a:solidFill>
              </a:rPr>
              <a:t>to </a:t>
            </a:r>
            <a:r>
              <a:rPr lang="en-US" b="1" dirty="0" smtClean="0">
                <a:solidFill>
                  <a:srgbClr val="0070C0"/>
                </a:solidFill>
              </a:rPr>
              <a:t>the </a:t>
            </a:r>
            <a:r>
              <a:rPr lang="en-US" b="1" dirty="0">
                <a:solidFill>
                  <a:srgbClr val="0070C0"/>
                </a:solidFill>
              </a:rPr>
              <a:t>snow he says, ‘Fall on the earth</a:t>
            </a:r>
            <a:r>
              <a:rPr lang="en-US" b="1" dirty="0" smtClean="0">
                <a:solidFill>
                  <a:srgbClr val="0070C0"/>
                </a:solidFill>
              </a:rPr>
              <a:t>,’ likewise </a:t>
            </a:r>
            <a:r>
              <a:rPr lang="en-US" b="1" dirty="0">
                <a:solidFill>
                  <a:srgbClr val="0070C0"/>
                </a:solidFill>
              </a:rPr>
              <a:t>to the downpour, his mighty downpour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Job 37:6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By the breath of God </a:t>
            </a:r>
            <a:r>
              <a:rPr lang="en-US" b="1" dirty="0" smtClean="0">
                <a:solidFill>
                  <a:srgbClr val="0070C0"/>
                </a:solidFill>
              </a:rPr>
              <a:t>ice </a:t>
            </a:r>
            <a:r>
              <a:rPr lang="en-US" b="1" dirty="0">
                <a:solidFill>
                  <a:srgbClr val="0070C0"/>
                </a:solidFill>
              </a:rPr>
              <a:t>is </a:t>
            </a:r>
            <a:r>
              <a:rPr lang="en-US" b="1" dirty="0" smtClean="0">
                <a:solidFill>
                  <a:srgbClr val="0070C0"/>
                </a:solidFill>
              </a:rPr>
              <a:t>given, and the </a:t>
            </a:r>
            <a:r>
              <a:rPr lang="en-US" b="1" dirty="0">
                <a:solidFill>
                  <a:srgbClr val="0070C0"/>
                </a:solidFill>
              </a:rPr>
              <a:t>broad waters are frozen </a:t>
            </a:r>
            <a:r>
              <a:rPr lang="en-US" b="1" dirty="0" smtClean="0">
                <a:solidFill>
                  <a:srgbClr val="0070C0"/>
                </a:solidFill>
              </a:rPr>
              <a:t>fast. He </a:t>
            </a:r>
            <a:r>
              <a:rPr lang="en-US" b="1" dirty="0">
                <a:solidFill>
                  <a:srgbClr val="0070C0"/>
                </a:solidFill>
              </a:rPr>
              <a:t>loads the thick cloud with </a:t>
            </a:r>
            <a:r>
              <a:rPr lang="en-US" b="1" dirty="0" smtClean="0">
                <a:solidFill>
                  <a:srgbClr val="0070C0"/>
                </a:solidFill>
              </a:rPr>
              <a:t>moisture; the </a:t>
            </a:r>
            <a:r>
              <a:rPr lang="en-US" b="1" dirty="0">
                <a:solidFill>
                  <a:srgbClr val="0070C0"/>
                </a:solidFill>
              </a:rPr>
              <a:t>clouds scatter his </a:t>
            </a:r>
            <a:r>
              <a:rPr lang="en-US" b="1" dirty="0" smtClean="0">
                <a:solidFill>
                  <a:srgbClr val="0070C0"/>
                </a:solidFill>
              </a:rPr>
              <a:t>lightning. </a:t>
            </a:r>
            <a:r>
              <a:rPr lang="en-US" dirty="0" smtClean="0"/>
              <a:t>Job 37:10-11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lphaLcParenR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0180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16.  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lvl="1"/>
            <a:r>
              <a:rPr lang="en-US" sz="2800" b="1" dirty="0" smtClean="0"/>
              <a:t>Concurrence: </a:t>
            </a:r>
            <a:r>
              <a:rPr lang="en-US" sz="2800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r>
              <a:rPr lang="en-US" b="1" dirty="0" smtClean="0"/>
              <a:t>Animals are fed by God.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Look at the birds of the air: they neither sow nor reap nor gather into barns, and yet your heavenly Father feeds them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Matthew 6:26</a:t>
            </a:r>
          </a:p>
          <a:p>
            <a:r>
              <a:rPr lang="en-US" b="1" dirty="0" smtClean="0"/>
              <a:t>Seemingly Random or Chance Events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The </a:t>
            </a:r>
            <a:r>
              <a:rPr lang="en-US" b="1" dirty="0">
                <a:solidFill>
                  <a:srgbClr val="0070C0"/>
                </a:solidFill>
              </a:rPr>
              <a:t>lot is cast into the </a:t>
            </a:r>
            <a:r>
              <a:rPr lang="en-US" b="1" dirty="0" smtClean="0">
                <a:solidFill>
                  <a:srgbClr val="0070C0"/>
                </a:solidFill>
              </a:rPr>
              <a:t>lap, but </a:t>
            </a:r>
            <a:r>
              <a:rPr lang="en-US" b="1" dirty="0">
                <a:solidFill>
                  <a:srgbClr val="0070C0"/>
                </a:solidFill>
              </a:rPr>
              <a:t>its every decision is </a:t>
            </a:r>
            <a:r>
              <a:rPr lang="en-US" b="1" dirty="0" smtClean="0">
                <a:solidFill>
                  <a:srgbClr val="0070C0"/>
                </a:solidFill>
              </a:rPr>
              <a:t>from </a:t>
            </a:r>
            <a:r>
              <a:rPr lang="en-US" b="1" dirty="0">
                <a:solidFill>
                  <a:srgbClr val="0070C0"/>
                </a:solidFill>
              </a:rPr>
              <a:t>the Lord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Proverbs 16:33</a:t>
            </a:r>
            <a:endParaRPr lang="en-US" dirty="0"/>
          </a:p>
          <a:p>
            <a:endParaRPr lang="en-US" b="1" dirty="0" smtClean="0"/>
          </a:p>
          <a:p>
            <a:pPr marL="914400" lvl="1" indent="-457200">
              <a:buFont typeface="+mj-lt"/>
              <a:buAutoNum type="alphaLcParenR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5506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16.   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lvl="1"/>
            <a:r>
              <a:rPr lang="en-US" sz="2800" b="1" dirty="0" smtClean="0"/>
              <a:t>Concurrence: </a:t>
            </a:r>
            <a:r>
              <a:rPr lang="en-US" sz="2800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r>
              <a:rPr lang="en-US" b="1" dirty="0" smtClean="0"/>
              <a:t>The Affairs of Nations: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For </a:t>
            </a:r>
            <a:r>
              <a:rPr lang="en-US" b="1" dirty="0" smtClean="0">
                <a:solidFill>
                  <a:srgbClr val="0070C0"/>
                </a:solidFill>
              </a:rPr>
              <a:t>kingship </a:t>
            </a:r>
            <a:r>
              <a:rPr lang="en-US" b="1" dirty="0">
                <a:solidFill>
                  <a:srgbClr val="0070C0"/>
                </a:solidFill>
              </a:rPr>
              <a:t>belongs to the </a:t>
            </a:r>
            <a:r>
              <a:rPr lang="en-US" b="1" dirty="0" smtClean="0">
                <a:solidFill>
                  <a:srgbClr val="0070C0"/>
                </a:solidFill>
              </a:rPr>
              <a:t>Lord, and </a:t>
            </a:r>
            <a:r>
              <a:rPr lang="en-US" b="1" dirty="0">
                <a:solidFill>
                  <a:srgbClr val="0070C0"/>
                </a:solidFill>
              </a:rPr>
              <a:t>he rules over the nations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Psalm 22:28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He </a:t>
            </a:r>
            <a:r>
              <a:rPr lang="en-US" b="1" dirty="0">
                <a:solidFill>
                  <a:srgbClr val="0070C0"/>
                </a:solidFill>
              </a:rPr>
              <a:t>changes times and </a:t>
            </a:r>
            <a:r>
              <a:rPr lang="en-US" b="1" dirty="0" smtClean="0">
                <a:solidFill>
                  <a:srgbClr val="0070C0"/>
                </a:solidFill>
              </a:rPr>
              <a:t>seasons; He </a:t>
            </a:r>
            <a:r>
              <a:rPr lang="en-US" b="1" dirty="0">
                <a:solidFill>
                  <a:srgbClr val="0070C0"/>
                </a:solidFill>
              </a:rPr>
              <a:t>removes kings and sets up kings</a:t>
            </a:r>
            <a:r>
              <a:rPr lang="en-US" b="1" dirty="0" smtClean="0">
                <a:solidFill>
                  <a:srgbClr val="0070C0"/>
                </a:solidFill>
              </a:rPr>
              <a:t>; </a:t>
            </a:r>
            <a:r>
              <a:rPr lang="en-US" dirty="0" smtClean="0"/>
              <a:t>Daniel 2:21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b="1" dirty="0" smtClean="0"/>
          </a:p>
          <a:p>
            <a:pPr marL="914400" lvl="1" indent="-457200">
              <a:buFont typeface="+mj-lt"/>
              <a:buAutoNum type="alphaLcParenR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85509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97" y="98907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796"/>
            <a:ext cx="10515600" cy="509286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16.   God’s </a:t>
            </a:r>
            <a:r>
              <a:rPr lang="en-US" b="1" u="sng" dirty="0" smtClean="0">
                <a:solidFill>
                  <a:srgbClr val="0070C0"/>
                </a:solidFill>
              </a:rPr>
              <a:t>providence:</a:t>
            </a:r>
          </a:p>
          <a:p>
            <a:pPr lvl="1"/>
            <a:r>
              <a:rPr lang="en-US" b="1" dirty="0" smtClean="0"/>
              <a:t>Concurrence: </a:t>
            </a:r>
            <a:r>
              <a:rPr lang="en-US" b="1" dirty="0" smtClean="0">
                <a:solidFill>
                  <a:srgbClr val="0070C0"/>
                </a:solidFill>
              </a:rPr>
              <a:t>God cooperates with created things in every action, directing their distinctive properties to cause them to act as they do.</a:t>
            </a:r>
          </a:p>
          <a:p>
            <a:r>
              <a:rPr lang="en-US" b="1" dirty="0" smtClean="0"/>
              <a:t>All Aspects of our Lives: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Give us this day our daily bread. </a:t>
            </a:r>
            <a:r>
              <a:rPr lang="en-US" dirty="0" smtClean="0"/>
              <a:t>Matthew 6:11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And my God </a:t>
            </a:r>
            <a:r>
              <a:rPr lang="en-US" b="1" dirty="0" smtClean="0">
                <a:solidFill>
                  <a:srgbClr val="0070C0"/>
                </a:solidFill>
              </a:rPr>
              <a:t>will </a:t>
            </a:r>
            <a:r>
              <a:rPr lang="en-US" b="1" dirty="0">
                <a:solidFill>
                  <a:srgbClr val="0070C0"/>
                </a:solidFill>
              </a:rPr>
              <a:t>supply every need of yours </a:t>
            </a:r>
            <a:r>
              <a:rPr lang="en-US" b="1" dirty="0" smtClean="0">
                <a:solidFill>
                  <a:srgbClr val="0070C0"/>
                </a:solidFill>
              </a:rPr>
              <a:t>according </a:t>
            </a:r>
            <a:r>
              <a:rPr lang="en-US" b="1" dirty="0">
                <a:solidFill>
                  <a:srgbClr val="0070C0"/>
                </a:solidFill>
              </a:rPr>
              <a:t>to his riches in glory in Christ Jesus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Philippians 4:19</a:t>
            </a: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 </a:t>
            </a:r>
            <a:r>
              <a:rPr lang="en-US" b="1" dirty="0">
                <a:solidFill>
                  <a:srgbClr val="0070C0"/>
                </a:solidFill>
              </a:rPr>
              <a:t>your </a:t>
            </a:r>
            <a:r>
              <a:rPr lang="en-US" b="1" dirty="0" smtClean="0">
                <a:solidFill>
                  <a:srgbClr val="0070C0"/>
                </a:solidFill>
              </a:rPr>
              <a:t>book </a:t>
            </a:r>
            <a:r>
              <a:rPr lang="en-US" b="1" dirty="0">
                <a:solidFill>
                  <a:srgbClr val="0070C0"/>
                </a:solidFill>
              </a:rPr>
              <a:t>were written, every one of </a:t>
            </a:r>
            <a:r>
              <a:rPr lang="en-US" b="1" dirty="0" smtClean="0">
                <a:solidFill>
                  <a:srgbClr val="0070C0"/>
                </a:solidFill>
              </a:rPr>
              <a:t>them, the </a:t>
            </a:r>
            <a:r>
              <a:rPr lang="en-US" b="1" dirty="0">
                <a:solidFill>
                  <a:srgbClr val="0070C0"/>
                </a:solidFill>
              </a:rPr>
              <a:t>days that were formed for </a:t>
            </a:r>
            <a:r>
              <a:rPr lang="en-US" b="1" dirty="0" smtClean="0">
                <a:solidFill>
                  <a:srgbClr val="0070C0"/>
                </a:solidFill>
              </a:rPr>
              <a:t>me, when </a:t>
            </a:r>
            <a:r>
              <a:rPr lang="en-US" b="1" dirty="0">
                <a:solidFill>
                  <a:srgbClr val="0070C0"/>
                </a:solidFill>
              </a:rPr>
              <a:t>as yet there was none of them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Psalm 139:16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The heart of man plans his </a:t>
            </a:r>
            <a:r>
              <a:rPr lang="en-US" b="1" dirty="0" smtClean="0">
                <a:solidFill>
                  <a:srgbClr val="0070C0"/>
                </a:solidFill>
              </a:rPr>
              <a:t>way, but the </a:t>
            </a:r>
            <a:r>
              <a:rPr lang="en-US" b="1" dirty="0">
                <a:solidFill>
                  <a:srgbClr val="0070C0"/>
                </a:solidFill>
              </a:rPr>
              <a:t>Lord establishes his steps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Proverbs 16:9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b="1" dirty="0" smtClean="0"/>
          </a:p>
          <a:p>
            <a:pPr marL="914400" lvl="1" indent="-457200">
              <a:buFont typeface="+mj-lt"/>
              <a:buAutoNum type="alphaLcParenR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40700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1221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Discipleship:  An  Introduction to  Systematic Theology and  Apologetics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Discipleship:  An  Introduction to  Systematic Theology and  Apologetics</dc:title>
  <dc:creator>carl schmuland</dc:creator>
  <cp:lastModifiedBy>carl schmuland</cp:lastModifiedBy>
  <cp:revision>2</cp:revision>
  <dcterms:created xsi:type="dcterms:W3CDTF">2015-12-14T00:32:20Z</dcterms:created>
  <dcterms:modified xsi:type="dcterms:W3CDTF">2015-12-14T00:42:05Z</dcterms:modified>
</cp:coreProperties>
</file>