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5" r:id="rId3"/>
    <p:sldId id="262" r:id="rId4"/>
    <p:sldId id="263" r:id="rId5"/>
    <p:sldId id="264" r:id="rId6"/>
    <p:sldId id="265" r:id="rId7"/>
    <p:sldId id="266" r:id="rId8"/>
    <p:sldId id="267" r:id="rId9"/>
    <p:sldId id="268" r:id="rId10"/>
    <p:sldId id="269" r:id="rId11"/>
    <p:sldId id="270" r:id="rId12"/>
    <p:sldId id="271" r:id="rId13"/>
    <p:sldId id="27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4" d="100"/>
          <a:sy n="54" d="100"/>
        </p:scale>
        <p:origin x="114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66CC3E-D9CB-4011-89AC-FB41D1E7057B}" type="datetimeFigureOut">
              <a:rPr lang="en-US" smtClean="0"/>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3133830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6CC3E-D9CB-4011-89AC-FB41D1E7057B}" type="datetimeFigureOut">
              <a:rPr lang="en-US" smtClean="0"/>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2088991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6CC3E-D9CB-4011-89AC-FB41D1E7057B}" type="datetimeFigureOut">
              <a:rPr lang="en-US" smtClean="0"/>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11716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66CC3E-D9CB-4011-89AC-FB41D1E7057B}" type="datetimeFigureOut">
              <a:rPr lang="en-US" smtClean="0"/>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1336637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66CC3E-D9CB-4011-89AC-FB41D1E7057B}" type="datetimeFigureOut">
              <a:rPr lang="en-US" smtClean="0"/>
              <a:t>12/20/2015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2975514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66CC3E-D9CB-4011-89AC-FB41D1E7057B}" type="datetimeFigureOut">
              <a:rPr lang="en-US" smtClean="0"/>
              <a:t>12/20/2015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226528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66CC3E-D9CB-4011-89AC-FB41D1E7057B}" type="datetimeFigureOut">
              <a:rPr lang="en-US" smtClean="0"/>
              <a:t>12/20/2015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3580893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66CC3E-D9CB-4011-89AC-FB41D1E7057B}" type="datetimeFigureOut">
              <a:rPr lang="en-US" smtClean="0"/>
              <a:t>12/20/2015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1048383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66CC3E-D9CB-4011-89AC-FB41D1E7057B}" type="datetimeFigureOut">
              <a:rPr lang="en-US" smtClean="0"/>
              <a:t>12/20/2015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409972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66CC3E-D9CB-4011-89AC-FB41D1E7057B}" type="datetimeFigureOut">
              <a:rPr lang="en-US" smtClean="0"/>
              <a:t>12/20/2015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1937751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66CC3E-D9CB-4011-89AC-FB41D1E7057B}" type="datetimeFigureOut">
              <a:rPr lang="en-US" smtClean="0"/>
              <a:t>12/20/2015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4258FD-693D-47D5-9635-3075DA164131}" type="slidenum">
              <a:rPr lang="en-US" smtClean="0"/>
              <a:t>‹#›</a:t>
            </a:fld>
            <a:endParaRPr lang="en-US"/>
          </a:p>
        </p:txBody>
      </p:sp>
    </p:spTree>
    <p:extLst>
      <p:ext uri="{BB962C8B-B14F-4D97-AF65-F5344CB8AC3E}">
        <p14:creationId xmlns:p14="http://schemas.microsoft.com/office/powerpoint/2010/main" val="155969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66CC3E-D9CB-4011-89AC-FB41D1E7057B}" type="datetimeFigureOut">
              <a:rPr lang="en-US" smtClean="0"/>
              <a:t>12/20/2015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4258FD-693D-47D5-9635-3075DA164131}" type="slidenum">
              <a:rPr lang="en-US" smtClean="0"/>
              <a:t>‹#›</a:t>
            </a:fld>
            <a:endParaRPr lang="en-US"/>
          </a:p>
        </p:txBody>
      </p:sp>
    </p:spTree>
    <p:extLst>
      <p:ext uri="{BB962C8B-B14F-4D97-AF65-F5344CB8AC3E}">
        <p14:creationId xmlns:p14="http://schemas.microsoft.com/office/powerpoint/2010/main" val="1359090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Attributes of God Part 7</a:t>
            </a:r>
          </a:p>
          <a:p>
            <a:r>
              <a:rPr lang="en-US" dirty="0" smtClean="0">
                <a:solidFill>
                  <a:srgbClr val="0070C0"/>
                </a:solidFill>
              </a:rPr>
              <a:t>The Heights Church December 20, 2015</a:t>
            </a:r>
            <a:endParaRPr lang="en-US" dirty="0">
              <a:solidFill>
                <a:srgbClr val="0070C0"/>
              </a:solidFill>
            </a:endParaRPr>
          </a:p>
        </p:txBody>
      </p:sp>
    </p:spTree>
    <p:extLst>
      <p:ext uri="{BB962C8B-B14F-4D97-AF65-F5344CB8AC3E}">
        <p14:creationId xmlns:p14="http://schemas.microsoft.com/office/powerpoint/2010/main" val="19510950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lnSpcReduction="10000"/>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514350" indent="-514350">
              <a:buAutoNum type="alphaLcPeriod" startAt="4"/>
            </a:pPr>
            <a:r>
              <a:rPr lang="en-US" sz="3200" b="1" u="sng" dirty="0" smtClean="0">
                <a:solidFill>
                  <a:srgbClr val="0070C0"/>
                </a:solidFill>
              </a:rPr>
              <a:t>Glory:</a:t>
            </a:r>
            <a:r>
              <a:rPr lang="en-US" sz="3200" b="1" dirty="0" smtClean="0">
                <a:solidFill>
                  <a:srgbClr val="0070C0"/>
                </a:solidFill>
              </a:rPr>
              <a:t>  God’s glory also means the created brightness that surrounds God’s revelation of himself.</a:t>
            </a:r>
          </a:p>
          <a:p>
            <a:r>
              <a:rPr lang="en-US" sz="3200" b="1" dirty="0"/>
              <a:t>And an angel of the Lord </a:t>
            </a:r>
            <a:r>
              <a:rPr lang="en-US" sz="3200" b="1" dirty="0" smtClean="0"/>
              <a:t>appeared </a:t>
            </a:r>
            <a:r>
              <a:rPr lang="en-US" sz="3200" b="1" dirty="0"/>
              <a:t>to them, and </a:t>
            </a:r>
            <a:r>
              <a:rPr lang="en-US" sz="3200" b="1" dirty="0" smtClean="0"/>
              <a:t>the </a:t>
            </a:r>
            <a:r>
              <a:rPr lang="en-US" sz="3200" b="1" dirty="0"/>
              <a:t>glory of the Lord shone around them, and they were filled with great fear</a:t>
            </a:r>
            <a:r>
              <a:rPr lang="en-US" sz="3200" b="1" dirty="0" smtClean="0"/>
              <a:t>. </a:t>
            </a:r>
            <a:r>
              <a:rPr lang="en-US" sz="3200" dirty="0" smtClean="0"/>
              <a:t>Luke 2:9</a:t>
            </a:r>
          </a:p>
          <a:p>
            <a:r>
              <a:rPr lang="en-US" sz="3200" b="1" dirty="0"/>
              <a:t>And he was </a:t>
            </a:r>
            <a:r>
              <a:rPr lang="en-US" sz="3200" b="1" dirty="0" smtClean="0"/>
              <a:t>transfigured </a:t>
            </a:r>
            <a:r>
              <a:rPr lang="en-US" sz="3200" b="1" dirty="0"/>
              <a:t>before them, and </a:t>
            </a:r>
            <a:r>
              <a:rPr lang="en-US" sz="3200" b="1" dirty="0" smtClean="0"/>
              <a:t>his </a:t>
            </a:r>
            <a:r>
              <a:rPr lang="en-US" sz="3200" b="1" dirty="0"/>
              <a:t>face shone like the sun, and </a:t>
            </a:r>
            <a:r>
              <a:rPr lang="en-US" sz="3200" b="1" dirty="0" smtClean="0"/>
              <a:t>his </a:t>
            </a:r>
            <a:r>
              <a:rPr lang="en-US" sz="3200" b="1" dirty="0"/>
              <a:t>clothes became white as light</a:t>
            </a:r>
            <a:r>
              <a:rPr lang="en-US" sz="3200" b="1" dirty="0" smtClean="0"/>
              <a:t>. </a:t>
            </a:r>
            <a:r>
              <a:rPr lang="en-US" sz="3200" dirty="0" smtClean="0"/>
              <a:t>Matthew 17:2</a:t>
            </a:r>
          </a:p>
          <a:p>
            <a:r>
              <a:rPr lang="en-US" sz="3200" b="1" dirty="0"/>
              <a:t>And the city </a:t>
            </a:r>
            <a:r>
              <a:rPr lang="en-US" sz="3200" b="1" dirty="0" smtClean="0"/>
              <a:t>has </a:t>
            </a:r>
            <a:r>
              <a:rPr lang="en-US" sz="3200" b="1" dirty="0"/>
              <a:t>no need of sun or moon to shine on it, for </a:t>
            </a:r>
            <a:r>
              <a:rPr lang="en-US" sz="3200" b="1" dirty="0" smtClean="0"/>
              <a:t>the </a:t>
            </a:r>
            <a:r>
              <a:rPr lang="en-US" sz="3200" b="1" dirty="0"/>
              <a:t>glory of God gives it light, and its lamp is the Lamb</a:t>
            </a:r>
            <a:r>
              <a:rPr lang="en-US" sz="3200" dirty="0" smtClean="0"/>
              <a:t>. Revelation 21:23</a:t>
            </a:r>
            <a:endParaRPr lang="en-US" sz="3200" b="1" dirty="0" smtClean="0">
              <a:solidFill>
                <a:srgbClr val="0070C0"/>
              </a:solidFill>
            </a:endParaRPr>
          </a:p>
          <a:p>
            <a:pPr marL="514350" indent="-514350">
              <a:buAutoNum type="alphaLcPeriod" startAt="4"/>
            </a:pPr>
            <a:endParaRPr lang="en-US" sz="3200" b="1" dirty="0">
              <a:solidFill>
                <a:srgbClr val="0070C0"/>
              </a:solidFill>
            </a:endParaRPr>
          </a:p>
          <a:p>
            <a:pPr marL="514350" indent="-514350">
              <a:buAutoNum type="alphaLcPeriod" startAt="4"/>
            </a:pPr>
            <a:endParaRPr lang="en-US" sz="3200" b="1" dirty="0" smtClean="0">
              <a:solidFill>
                <a:srgbClr val="0070C0"/>
              </a:solidFill>
            </a:endParaRPr>
          </a:p>
        </p:txBody>
      </p:sp>
    </p:spTree>
    <p:extLst>
      <p:ext uri="{BB962C8B-B14F-4D97-AF65-F5344CB8AC3E}">
        <p14:creationId xmlns:p14="http://schemas.microsoft.com/office/powerpoint/2010/main" val="6534521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514350" indent="-514350">
              <a:buAutoNum type="alphaLcPeriod" startAt="4"/>
            </a:pPr>
            <a:r>
              <a:rPr lang="en-US" sz="3200" b="1" u="sng" dirty="0" smtClean="0">
                <a:solidFill>
                  <a:srgbClr val="0070C0"/>
                </a:solidFill>
              </a:rPr>
              <a:t>Glory:</a:t>
            </a:r>
            <a:r>
              <a:rPr lang="en-US" sz="3200" b="1" dirty="0" smtClean="0">
                <a:solidFill>
                  <a:srgbClr val="0070C0"/>
                </a:solidFill>
              </a:rPr>
              <a:t>  God made us to reflect his glory</a:t>
            </a:r>
          </a:p>
          <a:p>
            <a:r>
              <a:rPr lang="en-US" b="1" dirty="0"/>
              <a:t>And we all, with unveiled face, </a:t>
            </a:r>
            <a:r>
              <a:rPr lang="en-US" b="1" dirty="0" smtClean="0"/>
              <a:t>beholding the </a:t>
            </a:r>
            <a:r>
              <a:rPr lang="en-US" b="1" dirty="0"/>
              <a:t>glory of the </a:t>
            </a:r>
            <a:r>
              <a:rPr lang="en-US" b="1" dirty="0" smtClean="0"/>
              <a:t>Lord, are </a:t>
            </a:r>
            <a:r>
              <a:rPr lang="en-US" b="1" dirty="0"/>
              <a:t>being transformed into the same image </a:t>
            </a:r>
            <a:r>
              <a:rPr lang="en-US" b="1" dirty="0" smtClean="0"/>
              <a:t>from </a:t>
            </a:r>
            <a:r>
              <a:rPr lang="en-US" b="1" dirty="0"/>
              <a:t>one degree of glory to another. For this comes from the Lord who is the Spirit</a:t>
            </a:r>
            <a:r>
              <a:rPr lang="en-US" dirty="0" smtClean="0"/>
              <a:t>. 2Corinthians 3:18</a:t>
            </a:r>
          </a:p>
          <a:p>
            <a:endParaRPr lang="en-US" b="1" dirty="0">
              <a:solidFill>
                <a:srgbClr val="0070C0"/>
              </a:solidFill>
            </a:endParaRPr>
          </a:p>
          <a:p>
            <a:pPr marL="514350" indent="-514350">
              <a:buAutoNum type="alphaLcPeriod" startAt="4"/>
            </a:pPr>
            <a:endParaRPr lang="en-US" sz="3200" b="1" dirty="0" smtClean="0">
              <a:solidFill>
                <a:srgbClr val="0070C0"/>
              </a:solidFill>
            </a:endParaRPr>
          </a:p>
        </p:txBody>
      </p:sp>
    </p:spTree>
    <p:extLst>
      <p:ext uri="{BB962C8B-B14F-4D97-AF65-F5344CB8AC3E}">
        <p14:creationId xmlns:p14="http://schemas.microsoft.com/office/powerpoint/2010/main" val="3613758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655473"/>
          </a:xfrm>
          <a:solidFill>
            <a:srgbClr val="FFFFCC"/>
          </a:solidFill>
        </p:spPr>
        <p:txBody>
          <a:bodyPr>
            <a:normAutofit fontScale="90000"/>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868680"/>
            <a:ext cx="10515600" cy="5844635"/>
          </a:xfrm>
          <a:solidFill>
            <a:srgbClr val="FFFFCC"/>
          </a:solidFill>
        </p:spPr>
        <p:txBody>
          <a:bodyPr>
            <a:noAutofit/>
          </a:bodyPr>
          <a:lstStyle/>
          <a:p>
            <a:pPr marL="0" indent="0">
              <a:buNone/>
            </a:pPr>
            <a:r>
              <a:rPr lang="en-US" b="1" dirty="0"/>
              <a:t>The Lord our God is but one only living and true God; whose subsistence is in and of himself, infinite in being and perfection; whose essence cannot be comprehended by any but himself; a most pure spirit, invisible, without body, parts, or passions, who only hath immortality, dwelling in the light which no man can approach unto; who is immutable, immense, eternal, incomprehensible, almighty, every way infinite, most holy, most wise, most free, most absolute; working all things according to the counsel of his own immutable and most righteous will for his own glory; most loving, gracious, merciful, long-suffering, abundant in goodness and truth, forgiving iniquity, transgression, and sin; the rewarder of them that diligently seek him, and </a:t>
            </a:r>
            <a:r>
              <a:rPr lang="en-US" b="1" dirty="0">
                <a:solidFill>
                  <a:srgbClr val="0070C0"/>
                </a:solidFill>
              </a:rPr>
              <a:t>withal</a:t>
            </a:r>
            <a:r>
              <a:rPr lang="en-US" b="1" dirty="0"/>
              <a:t> most just and terrible in his judgments, hating all sin, and who will by no means clear the guilty. </a:t>
            </a:r>
            <a:r>
              <a:rPr lang="en-US" b="1" dirty="0" smtClean="0"/>
              <a:t> </a:t>
            </a:r>
            <a:r>
              <a:rPr lang="en-US" dirty="0" smtClean="0"/>
              <a:t>1689 London Baptist Confession of Faith 2:1</a:t>
            </a:r>
            <a:endParaRPr lang="en-US" dirty="0"/>
          </a:p>
          <a:p>
            <a:pPr marL="0" indent="0">
              <a:buNone/>
            </a:pPr>
            <a:r>
              <a:rPr lang="en-US" b="1" dirty="0">
                <a:solidFill>
                  <a:srgbClr val="0070C0"/>
                </a:solidFill>
              </a:rPr>
              <a:t>w</a:t>
            </a:r>
            <a:r>
              <a:rPr lang="en-US" b="1" dirty="0" smtClean="0">
                <a:solidFill>
                  <a:srgbClr val="0070C0"/>
                </a:solidFill>
              </a:rPr>
              <a:t>ithal = with it all </a:t>
            </a:r>
            <a:r>
              <a:rPr lang="en-US" b="1" smtClean="0">
                <a:solidFill>
                  <a:srgbClr val="0070C0"/>
                </a:solidFill>
              </a:rPr>
              <a:t>or nevertheless</a:t>
            </a:r>
            <a:endParaRPr lang="en-US" b="1" dirty="0" smtClean="0">
              <a:solidFill>
                <a:srgbClr val="0070C0"/>
              </a:solidFill>
            </a:endParaRPr>
          </a:p>
        </p:txBody>
      </p:sp>
    </p:spTree>
    <p:extLst>
      <p:ext uri="{BB962C8B-B14F-4D97-AF65-F5344CB8AC3E}">
        <p14:creationId xmlns:p14="http://schemas.microsoft.com/office/powerpoint/2010/main" val="16392498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lnSpcReduction="10000"/>
          </a:bodyPr>
          <a:lstStyle/>
          <a:p>
            <a:pPr marL="0" indent="0">
              <a:buNone/>
            </a:pPr>
            <a:r>
              <a:rPr lang="en-US" b="1" dirty="0"/>
              <a:t>God, having all life, glory, goodness, blessedness, in and of himself, is alone in and unto himself all-sufficient, not standing in need of any creature which he hath made, nor deriving any glory from them, but only manifesting his own glory in, by, unto, and upon them; he is the alone fountain of all being, of whom, through whom, and to whom are all things, and he hath most sovereign dominion over all creatures, to do by them, for them, or upon them, whatsoever himself </a:t>
            </a:r>
            <a:r>
              <a:rPr lang="en-US" b="1" dirty="0" err="1"/>
              <a:t>pleaseth</a:t>
            </a:r>
            <a:r>
              <a:rPr lang="en-US" b="1" dirty="0"/>
              <a:t>; in his sight all things are open and manifest, his knowledge is infinite, infallible, and independent upon the creature, so as nothing is to him contingent or uncertain; he is most holy in all his counsels, in all his works, and in all his commands; to him is due from angels and men, whatsoever worship, service, or obedience, as creatures they owe unto the Creator, and whatever he is further pleased to require of </a:t>
            </a:r>
            <a:r>
              <a:rPr lang="en-US" b="1" dirty="0" smtClean="0"/>
              <a:t>them.  </a:t>
            </a:r>
            <a:r>
              <a:rPr lang="en-US" dirty="0" smtClean="0"/>
              <a:t>1689 London Baptist Confession of Faith 2:2</a:t>
            </a:r>
            <a:endParaRPr lang="en-US" dirty="0"/>
          </a:p>
          <a:p>
            <a:pPr marL="514350" indent="-514350">
              <a:buAutoNum type="alphaLcPeriod" startAt="4"/>
            </a:pPr>
            <a:endParaRPr lang="en-US" sz="3200" b="1" dirty="0" smtClean="0">
              <a:solidFill>
                <a:srgbClr val="0070C0"/>
              </a:solidFill>
            </a:endParaRPr>
          </a:p>
        </p:txBody>
      </p:sp>
    </p:spTree>
    <p:extLst>
      <p:ext uri="{BB962C8B-B14F-4D97-AF65-F5344CB8AC3E}">
        <p14:creationId xmlns:p14="http://schemas.microsoft.com/office/powerpoint/2010/main" val="203988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a:bodyPr>
          <a:lstStyle/>
          <a:p>
            <a:pPr marL="0" indent="0">
              <a:buNone/>
            </a:pPr>
            <a:r>
              <a:rPr lang="en-US" b="1" dirty="0"/>
              <a:t>III. God the Father</a:t>
            </a:r>
            <a:br>
              <a:rPr lang="en-US" b="1" dirty="0"/>
            </a:br>
            <a:r>
              <a:rPr lang="en-US" b="1" dirty="0"/>
              <a:t>We believe in God the Father, an infinite, personal spirit, perfect in</a:t>
            </a:r>
            <a:br>
              <a:rPr lang="en-US" b="1" dirty="0"/>
            </a:br>
            <a:r>
              <a:rPr lang="en-US" b="1" dirty="0"/>
              <a:t>holiness, wisdom, power and love. We believe that He infallibly</a:t>
            </a:r>
            <a:br>
              <a:rPr lang="en-US" b="1" dirty="0"/>
            </a:br>
            <a:r>
              <a:rPr lang="en-US" b="1" dirty="0"/>
              <a:t>foreknows all that shall come to pass, that He concerns Himself</a:t>
            </a:r>
            <a:br>
              <a:rPr lang="en-US" b="1" dirty="0"/>
            </a:br>
            <a:r>
              <a:rPr lang="en-US" b="1" dirty="0"/>
              <a:t>mercifully in the affairs of men, that He hears and answers prayer,</a:t>
            </a:r>
            <a:br>
              <a:rPr lang="en-US" b="1" dirty="0"/>
            </a:br>
            <a:r>
              <a:rPr lang="en-US" b="1" dirty="0"/>
              <a:t>and that He saves from sin and death all who come to Him through </a:t>
            </a:r>
            <a:r>
              <a:rPr lang="en-US" b="1" dirty="0" smtClean="0"/>
              <a:t>Jesus Christ. </a:t>
            </a:r>
            <a:r>
              <a:rPr lang="en-US" dirty="0" smtClean="0"/>
              <a:t>Heights Church Affirmation of Faith.</a:t>
            </a:r>
            <a:r>
              <a:rPr lang="en-US" sz="3200" b="1" dirty="0"/>
              <a:t> </a:t>
            </a:r>
            <a:endParaRPr lang="en-US" sz="3200" dirty="0" smtClean="0">
              <a:solidFill>
                <a:srgbClr val="0070C0"/>
              </a:solidFill>
            </a:endParaRPr>
          </a:p>
        </p:txBody>
      </p:sp>
    </p:spTree>
    <p:extLst>
      <p:ext uri="{BB962C8B-B14F-4D97-AF65-F5344CB8AC3E}">
        <p14:creationId xmlns:p14="http://schemas.microsoft.com/office/powerpoint/2010/main" val="4386634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325563"/>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556796"/>
            <a:ext cx="10515600" cy="5092860"/>
          </a:xfrm>
          <a:solidFill>
            <a:srgbClr val="FFFFCC"/>
          </a:solidFill>
        </p:spPr>
        <p:txBody>
          <a:bodyPr>
            <a:normAutofit/>
          </a:bodyPr>
          <a:lstStyle/>
          <a:p>
            <a:pPr marL="0" indent="0">
              <a:buNone/>
            </a:pPr>
            <a:r>
              <a:rPr lang="en-US" b="1" dirty="0" smtClean="0">
                <a:solidFill>
                  <a:srgbClr val="0070C0"/>
                </a:solidFill>
              </a:rPr>
              <a:t>16.   </a:t>
            </a:r>
            <a:r>
              <a:rPr lang="en-US" b="1" u="sng" dirty="0" smtClean="0">
                <a:solidFill>
                  <a:srgbClr val="0070C0"/>
                </a:solidFill>
              </a:rPr>
              <a:t>God’s providence:</a:t>
            </a:r>
          </a:p>
          <a:p>
            <a:pPr lvl="1"/>
            <a:r>
              <a:rPr lang="en-US" sz="2800" b="1" dirty="0" smtClean="0">
                <a:solidFill>
                  <a:schemeClr val="bg1">
                    <a:lumMod val="50000"/>
                  </a:schemeClr>
                </a:solidFill>
              </a:rPr>
              <a:t>Preservation: God keeps all created things existing and maintaining the properties with which he created them.</a:t>
            </a:r>
          </a:p>
          <a:p>
            <a:pPr lvl="1"/>
            <a:r>
              <a:rPr lang="en-US" sz="2800" b="1" dirty="0" smtClean="0">
                <a:solidFill>
                  <a:schemeClr val="bg1">
                    <a:lumMod val="50000"/>
                  </a:schemeClr>
                </a:solidFill>
              </a:rPr>
              <a:t>Concurrence: God cooperates with created things in every action, directing their distinctive properties to cause them to act as they do.</a:t>
            </a:r>
          </a:p>
          <a:p>
            <a:pPr lvl="1"/>
            <a:r>
              <a:rPr lang="en-US" sz="2800" b="1" dirty="0" smtClean="0"/>
              <a:t>Government: </a:t>
            </a:r>
            <a:r>
              <a:rPr lang="en-US" sz="2800" b="1" dirty="0" smtClean="0">
                <a:solidFill>
                  <a:srgbClr val="0070C0"/>
                </a:solidFill>
              </a:rPr>
              <a:t>God has a purpose in all that he does in the world and he providentially governs or directs all things in order that they accomplish his purposes.</a:t>
            </a:r>
          </a:p>
          <a:p>
            <a:pPr lvl="1"/>
            <a:endParaRPr lang="en-US" b="1" dirty="0" smtClean="0">
              <a:solidFill>
                <a:srgbClr val="0070C0"/>
              </a:solidFill>
            </a:endParaRPr>
          </a:p>
        </p:txBody>
      </p:sp>
    </p:spTree>
    <p:extLst>
      <p:ext uri="{BB962C8B-B14F-4D97-AF65-F5344CB8AC3E}">
        <p14:creationId xmlns:p14="http://schemas.microsoft.com/office/powerpoint/2010/main" val="1835556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325563"/>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556796"/>
            <a:ext cx="10515600" cy="5092860"/>
          </a:xfrm>
          <a:solidFill>
            <a:srgbClr val="FFFFCC"/>
          </a:solidFill>
        </p:spPr>
        <p:txBody>
          <a:bodyPr>
            <a:normAutofit/>
          </a:bodyPr>
          <a:lstStyle/>
          <a:p>
            <a:pPr marL="0" indent="0">
              <a:buNone/>
            </a:pPr>
            <a:r>
              <a:rPr lang="en-US" b="1" dirty="0" smtClean="0">
                <a:solidFill>
                  <a:srgbClr val="0070C0"/>
                </a:solidFill>
              </a:rPr>
              <a:t>16.   God’s </a:t>
            </a:r>
            <a:r>
              <a:rPr lang="en-US" b="1" u="sng" dirty="0" smtClean="0">
                <a:solidFill>
                  <a:srgbClr val="0070C0"/>
                </a:solidFill>
              </a:rPr>
              <a:t>providence:</a:t>
            </a:r>
          </a:p>
          <a:p>
            <a:pPr lvl="1"/>
            <a:r>
              <a:rPr lang="en-US" sz="2800" b="1" dirty="0" smtClean="0"/>
              <a:t>Government: </a:t>
            </a:r>
            <a:r>
              <a:rPr lang="en-US" sz="2800" b="1" dirty="0" smtClean="0">
                <a:solidFill>
                  <a:srgbClr val="0070C0"/>
                </a:solidFill>
              </a:rPr>
              <a:t>God has a purpose in all that he does in the world and he providentially governs or directs all things in order that they accomplish his purposes.</a:t>
            </a:r>
          </a:p>
          <a:p>
            <a:pPr marL="0" indent="0">
              <a:buNone/>
            </a:pPr>
            <a:r>
              <a:rPr lang="en-US" b="1" dirty="0" smtClean="0"/>
              <a:t>In </a:t>
            </a:r>
            <a:r>
              <a:rPr lang="en-US" b="1" dirty="0"/>
              <a:t>him we have obtained </a:t>
            </a:r>
            <a:r>
              <a:rPr lang="en-US" b="1" dirty="0" smtClean="0"/>
              <a:t>an </a:t>
            </a:r>
            <a:r>
              <a:rPr lang="en-US" b="1" dirty="0"/>
              <a:t>inheritance, </a:t>
            </a:r>
            <a:r>
              <a:rPr lang="en-US" b="1" dirty="0" smtClean="0"/>
              <a:t>having </a:t>
            </a:r>
            <a:r>
              <a:rPr lang="en-US" b="1" dirty="0"/>
              <a:t>been predestined </a:t>
            </a:r>
            <a:r>
              <a:rPr lang="en-US" b="1" dirty="0" smtClean="0"/>
              <a:t>according </a:t>
            </a:r>
            <a:r>
              <a:rPr lang="en-US" b="1" dirty="0"/>
              <a:t>to the purpose of him who works all things according </a:t>
            </a:r>
            <a:r>
              <a:rPr lang="en-US" b="1" dirty="0" smtClean="0"/>
              <a:t>to counsel </a:t>
            </a:r>
            <a:r>
              <a:rPr lang="en-US" b="1" dirty="0"/>
              <a:t>of his will</a:t>
            </a:r>
            <a:r>
              <a:rPr lang="en-US" b="1" dirty="0" smtClean="0"/>
              <a:t>,</a:t>
            </a:r>
            <a:r>
              <a:rPr lang="en-US" b="1" dirty="0"/>
              <a:t> so that we who were the first to hope in Christ might be </a:t>
            </a:r>
            <a:r>
              <a:rPr lang="en-US" b="1" dirty="0" smtClean="0"/>
              <a:t>to </a:t>
            </a:r>
            <a:r>
              <a:rPr lang="en-US" b="1" dirty="0"/>
              <a:t>the praise of his glory</a:t>
            </a:r>
            <a:r>
              <a:rPr lang="en-US" b="1" dirty="0" smtClean="0"/>
              <a:t>. </a:t>
            </a:r>
            <a:r>
              <a:rPr lang="en-US" dirty="0" smtClean="0"/>
              <a:t>Ephesians 1:11-12</a:t>
            </a:r>
          </a:p>
          <a:p>
            <a:pPr marL="0" indent="0">
              <a:buNone/>
            </a:pPr>
            <a:r>
              <a:rPr lang="en-US" b="1" dirty="0"/>
              <a:t>all the inhabitants of the earth are accounted as </a:t>
            </a:r>
            <a:r>
              <a:rPr lang="en-US" b="1" dirty="0" smtClean="0"/>
              <a:t>nothing, and he </a:t>
            </a:r>
            <a:r>
              <a:rPr lang="en-US" b="1" dirty="0"/>
              <a:t>does according to his will among the host of </a:t>
            </a:r>
            <a:r>
              <a:rPr lang="en-US" b="1" dirty="0" smtClean="0"/>
              <a:t>heaven and </a:t>
            </a:r>
            <a:r>
              <a:rPr lang="en-US" b="1" dirty="0"/>
              <a:t>among the inhabitants of the </a:t>
            </a:r>
            <a:r>
              <a:rPr lang="en-US" b="1" dirty="0" smtClean="0"/>
              <a:t>earth; and </a:t>
            </a:r>
            <a:r>
              <a:rPr lang="en-US" b="1" dirty="0"/>
              <a:t>none can stay his </a:t>
            </a:r>
            <a:r>
              <a:rPr lang="en-US" b="1" dirty="0" smtClean="0"/>
              <a:t>hand or say </a:t>
            </a:r>
            <a:r>
              <a:rPr lang="en-US" b="1" dirty="0"/>
              <a:t>to him, “What have you done</a:t>
            </a:r>
            <a:r>
              <a:rPr lang="en-US" b="1" dirty="0" smtClean="0"/>
              <a:t>?” </a:t>
            </a:r>
            <a:r>
              <a:rPr lang="en-US" dirty="0" smtClean="0"/>
              <a:t>Daniel 4:35</a:t>
            </a:r>
            <a:endParaRPr lang="en-US" dirty="0"/>
          </a:p>
          <a:p>
            <a:pPr marL="0" indent="0">
              <a:buNone/>
            </a:pPr>
            <a:endParaRPr lang="en-US" b="1" dirty="0">
              <a:solidFill>
                <a:srgbClr val="0070C0"/>
              </a:solidFill>
            </a:endParaRPr>
          </a:p>
          <a:p>
            <a:pPr lvl="1"/>
            <a:endParaRPr lang="en-US" b="1" dirty="0" smtClean="0">
              <a:solidFill>
                <a:srgbClr val="0070C0"/>
              </a:solidFill>
            </a:endParaRPr>
          </a:p>
        </p:txBody>
      </p:sp>
    </p:spTree>
    <p:extLst>
      <p:ext uri="{BB962C8B-B14F-4D97-AF65-F5344CB8AC3E}">
        <p14:creationId xmlns:p14="http://schemas.microsoft.com/office/powerpoint/2010/main" val="3871519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325563"/>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556796"/>
            <a:ext cx="10515600" cy="5092860"/>
          </a:xfrm>
          <a:solidFill>
            <a:srgbClr val="FFFFCC"/>
          </a:solidFill>
        </p:spPr>
        <p:txBody>
          <a:bodyPr>
            <a:normAutofit lnSpcReduction="10000"/>
          </a:bodyPr>
          <a:lstStyle/>
          <a:p>
            <a:pPr marL="0" indent="0">
              <a:buNone/>
            </a:pPr>
            <a:r>
              <a:rPr lang="en-US" b="1" dirty="0" smtClean="0">
                <a:solidFill>
                  <a:srgbClr val="0070C0"/>
                </a:solidFill>
              </a:rPr>
              <a:t>16.   God’s </a:t>
            </a:r>
            <a:r>
              <a:rPr lang="en-US" b="1" u="sng" dirty="0" smtClean="0">
                <a:solidFill>
                  <a:srgbClr val="0070C0"/>
                </a:solidFill>
              </a:rPr>
              <a:t>providence:</a:t>
            </a:r>
          </a:p>
          <a:p>
            <a:pPr lvl="1"/>
            <a:r>
              <a:rPr lang="en-US" b="1" dirty="0" smtClean="0"/>
              <a:t>Government: </a:t>
            </a:r>
            <a:r>
              <a:rPr lang="en-US" b="1" dirty="0" smtClean="0">
                <a:solidFill>
                  <a:srgbClr val="0070C0"/>
                </a:solidFill>
              </a:rPr>
              <a:t>God has a purpose in all that he does in the world and he providentially governs or directs all things in order that they accomplish his purposes.</a:t>
            </a:r>
          </a:p>
          <a:p>
            <a:pPr marL="0" indent="0">
              <a:buNone/>
            </a:pPr>
            <a:r>
              <a:rPr lang="en-US" b="1" dirty="0"/>
              <a:t>for I am God, and there is no </a:t>
            </a:r>
            <a:r>
              <a:rPr lang="en-US" b="1" dirty="0" smtClean="0"/>
              <a:t>other; I </a:t>
            </a:r>
            <a:r>
              <a:rPr lang="en-US" b="1" dirty="0"/>
              <a:t>am God, and there is none like </a:t>
            </a:r>
            <a:r>
              <a:rPr lang="en-US" b="1" dirty="0" smtClean="0"/>
              <a:t>me, declaring </a:t>
            </a:r>
            <a:r>
              <a:rPr lang="en-US" b="1" dirty="0"/>
              <a:t>the end from the </a:t>
            </a:r>
            <a:r>
              <a:rPr lang="en-US" b="1" dirty="0" smtClean="0"/>
              <a:t>beginning and </a:t>
            </a:r>
            <a:r>
              <a:rPr lang="en-US" b="1" dirty="0"/>
              <a:t>from ancient times things not yet </a:t>
            </a:r>
            <a:r>
              <a:rPr lang="en-US" b="1" dirty="0" smtClean="0"/>
              <a:t>done, saying</a:t>
            </a:r>
            <a:r>
              <a:rPr lang="en-US" b="1" dirty="0"/>
              <a:t>, </a:t>
            </a:r>
            <a:r>
              <a:rPr lang="en-US" b="1" dirty="0" smtClean="0"/>
              <a:t>My </a:t>
            </a:r>
            <a:r>
              <a:rPr lang="en-US" b="1" dirty="0"/>
              <a:t>counsel shall </a:t>
            </a:r>
            <a:r>
              <a:rPr lang="en-US" b="1" dirty="0" smtClean="0"/>
              <a:t>stand, and </a:t>
            </a:r>
            <a:r>
              <a:rPr lang="en-US" b="1" dirty="0"/>
              <a:t>I will accomplish all my </a:t>
            </a:r>
            <a:r>
              <a:rPr lang="en-US" b="1" dirty="0" smtClean="0"/>
              <a:t>purpose</a:t>
            </a:r>
            <a:r>
              <a:rPr lang="en-US" b="1" dirty="0"/>
              <a:t> </a:t>
            </a:r>
            <a:r>
              <a:rPr lang="en-US" b="1" dirty="0" smtClean="0"/>
              <a:t>Isaiah </a:t>
            </a:r>
            <a:r>
              <a:rPr lang="en-US" dirty="0" smtClean="0"/>
              <a:t>46:9-10</a:t>
            </a:r>
          </a:p>
          <a:p>
            <a:pPr marL="0" indent="0">
              <a:buNone/>
            </a:pPr>
            <a:endParaRPr lang="en-US" dirty="0"/>
          </a:p>
          <a:p>
            <a:pPr marL="0" indent="0">
              <a:buNone/>
            </a:pPr>
            <a:r>
              <a:rPr lang="en-US" b="1" dirty="0"/>
              <a:t>for truly in this city there were gathered together against your </a:t>
            </a:r>
            <a:r>
              <a:rPr lang="en-US" b="1" dirty="0" smtClean="0"/>
              <a:t>holy </a:t>
            </a:r>
            <a:r>
              <a:rPr lang="en-US" b="1" dirty="0"/>
              <a:t>servant Jesus, </a:t>
            </a:r>
            <a:r>
              <a:rPr lang="en-US" b="1" dirty="0" smtClean="0"/>
              <a:t>whom </a:t>
            </a:r>
            <a:r>
              <a:rPr lang="en-US" b="1" dirty="0"/>
              <a:t>you anointed, both </a:t>
            </a:r>
            <a:r>
              <a:rPr lang="en-US" b="1" dirty="0" smtClean="0"/>
              <a:t>Herod </a:t>
            </a:r>
            <a:r>
              <a:rPr lang="en-US" b="1" dirty="0"/>
              <a:t>and </a:t>
            </a:r>
            <a:r>
              <a:rPr lang="en-US" b="1" dirty="0" smtClean="0"/>
              <a:t>Pontius </a:t>
            </a:r>
            <a:r>
              <a:rPr lang="en-US" b="1" dirty="0"/>
              <a:t>Pilate, along </a:t>
            </a:r>
            <a:r>
              <a:rPr lang="en-US" b="1" dirty="0" smtClean="0"/>
              <a:t>with </a:t>
            </a:r>
            <a:r>
              <a:rPr lang="en-US" b="1" dirty="0"/>
              <a:t>the Gentiles and </a:t>
            </a:r>
            <a:r>
              <a:rPr lang="en-US" b="1" dirty="0" smtClean="0"/>
              <a:t>the </a:t>
            </a:r>
            <a:r>
              <a:rPr lang="en-US" b="1" dirty="0"/>
              <a:t>peoples of Israel</a:t>
            </a:r>
            <a:r>
              <a:rPr lang="en-US" b="1" dirty="0" smtClean="0"/>
              <a:t>,</a:t>
            </a:r>
            <a:r>
              <a:rPr lang="en-US" b="1" dirty="0"/>
              <a:t> </a:t>
            </a:r>
            <a:r>
              <a:rPr lang="en-US" b="1" dirty="0" smtClean="0"/>
              <a:t>to </a:t>
            </a:r>
            <a:r>
              <a:rPr lang="en-US" b="1" dirty="0"/>
              <a:t>do whatever your hand and </a:t>
            </a:r>
            <a:r>
              <a:rPr lang="en-US" b="1" dirty="0" smtClean="0"/>
              <a:t>your </a:t>
            </a:r>
            <a:r>
              <a:rPr lang="en-US" b="1" dirty="0"/>
              <a:t>plan had predestined to take place</a:t>
            </a:r>
            <a:r>
              <a:rPr lang="en-US" b="1" dirty="0" smtClean="0"/>
              <a:t>. </a:t>
            </a:r>
            <a:r>
              <a:rPr lang="en-US" dirty="0" smtClean="0"/>
              <a:t>Acts 4:27-28</a:t>
            </a:r>
            <a:endParaRPr lang="en-US" dirty="0"/>
          </a:p>
          <a:p>
            <a:pPr marL="0" indent="0">
              <a:buNone/>
            </a:pPr>
            <a:endParaRPr lang="en-US" b="1" dirty="0">
              <a:solidFill>
                <a:srgbClr val="0070C0"/>
              </a:solidFill>
            </a:endParaRPr>
          </a:p>
          <a:p>
            <a:pPr lvl="1"/>
            <a:endParaRPr lang="en-US" b="1" dirty="0" smtClean="0">
              <a:solidFill>
                <a:srgbClr val="0070C0"/>
              </a:solidFill>
            </a:endParaRPr>
          </a:p>
        </p:txBody>
      </p:sp>
    </p:spTree>
    <p:extLst>
      <p:ext uri="{BB962C8B-B14F-4D97-AF65-F5344CB8AC3E}">
        <p14:creationId xmlns:p14="http://schemas.microsoft.com/office/powerpoint/2010/main" val="1439529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325563"/>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38200" y="1556796"/>
            <a:ext cx="10515600" cy="5092860"/>
          </a:xfrm>
          <a:solidFill>
            <a:srgbClr val="FFFFCC"/>
          </a:solidFill>
        </p:spPr>
        <p:txBody>
          <a:bodyPr>
            <a:normAutofit/>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0" indent="0">
              <a:buNone/>
            </a:pPr>
            <a:r>
              <a:rPr lang="en-US" b="1" dirty="0" smtClean="0"/>
              <a:t>All the previously studied attributes of God modify all the other attributes in some sense but Summary Attributes more directly apply to, or describe the specific attributes of God previously listed. </a:t>
            </a:r>
          </a:p>
          <a:p>
            <a:pPr marL="514350" indent="-514350">
              <a:buFont typeface="+mj-lt"/>
              <a:buAutoNum type="alphaLcPeriod"/>
            </a:pPr>
            <a:r>
              <a:rPr lang="en-US" sz="3200" b="1" u="sng" dirty="0" smtClean="0">
                <a:solidFill>
                  <a:srgbClr val="0070C0"/>
                </a:solidFill>
              </a:rPr>
              <a:t>Perfection: </a:t>
            </a:r>
            <a:r>
              <a:rPr lang="en-US" sz="3200" b="1" dirty="0" smtClean="0">
                <a:solidFill>
                  <a:srgbClr val="0070C0"/>
                </a:solidFill>
              </a:rPr>
              <a:t>God completely possesses all excellent qualities and lacks no part of any qualities that would be desirable for him.</a:t>
            </a:r>
          </a:p>
          <a:p>
            <a:pPr marL="457200" lvl="1" indent="0">
              <a:buNone/>
            </a:pPr>
            <a:r>
              <a:rPr lang="en-US" sz="2800" b="1" dirty="0"/>
              <a:t>You therefore must be </a:t>
            </a:r>
            <a:r>
              <a:rPr lang="en-US" sz="2800" b="1" dirty="0" smtClean="0"/>
              <a:t>perfect</a:t>
            </a:r>
            <a:r>
              <a:rPr lang="en-US" sz="2800" b="1" dirty="0"/>
              <a:t>, </a:t>
            </a:r>
            <a:r>
              <a:rPr lang="en-US" sz="2800" b="1" dirty="0" smtClean="0"/>
              <a:t>as </a:t>
            </a:r>
            <a:r>
              <a:rPr lang="en-US" sz="2800" b="1" dirty="0"/>
              <a:t>your heavenly Father is perfect</a:t>
            </a:r>
            <a:r>
              <a:rPr lang="en-US" sz="2800" b="1" dirty="0" smtClean="0"/>
              <a:t>. </a:t>
            </a:r>
            <a:r>
              <a:rPr lang="en-US" sz="2800" dirty="0" smtClean="0"/>
              <a:t>Matthew 5:48</a:t>
            </a:r>
            <a:endParaRPr lang="en-US" sz="2800" u="sng" dirty="0">
              <a:solidFill>
                <a:srgbClr val="0070C0"/>
              </a:solidFill>
            </a:endParaRPr>
          </a:p>
          <a:p>
            <a:pPr marL="0" indent="0">
              <a:buNone/>
            </a:pPr>
            <a:endParaRPr lang="en-US" b="1" dirty="0">
              <a:solidFill>
                <a:srgbClr val="0070C0"/>
              </a:solidFill>
            </a:endParaRPr>
          </a:p>
          <a:p>
            <a:pPr lvl="1"/>
            <a:endParaRPr lang="en-US" b="1" dirty="0" smtClean="0">
              <a:solidFill>
                <a:srgbClr val="0070C0"/>
              </a:solidFill>
            </a:endParaRPr>
          </a:p>
        </p:txBody>
      </p:sp>
    </p:spTree>
    <p:extLst>
      <p:ext uri="{BB962C8B-B14F-4D97-AF65-F5344CB8AC3E}">
        <p14:creationId xmlns:p14="http://schemas.microsoft.com/office/powerpoint/2010/main" val="2283338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lnSpcReduction="10000"/>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0" indent="0">
              <a:buNone/>
            </a:pPr>
            <a:r>
              <a:rPr lang="en-US" sz="2400" b="1" dirty="0" smtClean="0"/>
              <a:t>All the previously studied attributes of God modify all the other attributes in some sense but Summary Attributes more directly apply to, or describe the specific attributes of God previously listed. </a:t>
            </a:r>
          </a:p>
          <a:p>
            <a:pPr marL="0" indent="0">
              <a:buNone/>
            </a:pPr>
            <a:r>
              <a:rPr lang="en-US" sz="3200" b="1" dirty="0" smtClean="0">
                <a:solidFill>
                  <a:srgbClr val="0070C0"/>
                </a:solidFill>
              </a:rPr>
              <a:t>b.   </a:t>
            </a:r>
            <a:r>
              <a:rPr lang="en-US" sz="3200" b="1" u="sng" dirty="0" smtClean="0">
                <a:solidFill>
                  <a:srgbClr val="0070C0"/>
                </a:solidFill>
              </a:rPr>
              <a:t>Blessedness: </a:t>
            </a:r>
            <a:r>
              <a:rPr lang="en-US" sz="3200" b="1" dirty="0" smtClean="0">
                <a:solidFill>
                  <a:srgbClr val="0070C0"/>
                </a:solidFill>
              </a:rPr>
              <a:t>God delights fully in himself and in all that reflects his character.</a:t>
            </a:r>
          </a:p>
          <a:p>
            <a:pPr marL="457200" lvl="1" indent="0">
              <a:buNone/>
            </a:pPr>
            <a:r>
              <a:rPr lang="en-US" sz="2800" b="1" dirty="0"/>
              <a:t>in accordance with </a:t>
            </a:r>
            <a:r>
              <a:rPr lang="en-US" sz="2800" b="1" dirty="0" smtClean="0"/>
              <a:t>the </a:t>
            </a:r>
            <a:r>
              <a:rPr lang="en-US" sz="2800" b="1" dirty="0"/>
              <a:t>gospel of the glory of </a:t>
            </a:r>
            <a:r>
              <a:rPr lang="en-US" sz="2800" b="1" dirty="0" smtClean="0"/>
              <a:t>the </a:t>
            </a:r>
            <a:r>
              <a:rPr lang="en-US" sz="2800" b="1" dirty="0">
                <a:solidFill>
                  <a:srgbClr val="FF0000"/>
                </a:solidFill>
              </a:rPr>
              <a:t>blessed</a:t>
            </a:r>
            <a:r>
              <a:rPr lang="en-US" sz="2800" b="1" dirty="0"/>
              <a:t> God </a:t>
            </a:r>
            <a:r>
              <a:rPr lang="en-US" sz="2800" b="1" dirty="0" smtClean="0"/>
              <a:t>with </a:t>
            </a:r>
            <a:r>
              <a:rPr lang="en-US" sz="2800" b="1" dirty="0"/>
              <a:t>which I have </a:t>
            </a:r>
            <a:r>
              <a:rPr lang="en-US" sz="2800" b="1" dirty="0" smtClean="0"/>
              <a:t>been entrusted </a:t>
            </a:r>
            <a:r>
              <a:rPr lang="en-US" sz="2800" dirty="0" smtClean="0"/>
              <a:t>1 Timothy 1:11</a:t>
            </a:r>
          </a:p>
          <a:p>
            <a:pPr marL="457200" lvl="1" indent="0">
              <a:buNone/>
            </a:pPr>
            <a:r>
              <a:rPr lang="en-US" sz="2800" b="1" dirty="0"/>
              <a:t>which he will display </a:t>
            </a:r>
            <a:r>
              <a:rPr lang="en-US" sz="2800" b="1" dirty="0" smtClean="0"/>
              <a:t>at </a:t>
            </a:r>
            <a:r>
              <a:rPr lang="en-US" sz="2800" b="1" dirty="0"/>
              <a:t>the proper time—he who is </a:t>
            </a:r>
            <a:r>
              <a:rPr lang="en-US" sz="2800" b="1" dirty="0" smtClean="0"/>
              <a:t>the </a:t>
            </a:r>
            <a:r>
              <a:rPr lang="en-US" sz="2800" b="1" dirty="0">
                <a:solidFill>
                  <a:srgbClr val="FF0000"/>
                </a:solidFill>
              </a:rPr>
              <a:t>blessed</a:t>
            </a:r>
            <a:r>
              <a:rPr lang="en-US" sz="2800" b="1" dirty="0"/>
              <a:t> and only Sovereign, </a:t>
            </a:r>
            <a:r>
              <a:rPr lang="en-US" sz="2800" b="1" dirty="0" smtClean="0"/>
              <a:t>the </a:t>
            </a:r>
            <a:r>
              <a:rPr lang="en-US" sz="2800" b="1" dirty="0"/>
              <a:t>King of kings and Lord of lords</a:t>
            </a:r>
            <a:r>
              <a:rPr lang="en-US" sz="2800" b="1" dirty="0" smtClean="0"/>
              <a:t>, </a:t>
            </a:r>
            <a:r>
              <a:rPr lang="en-US" sz="2800" dirty="0" smtClean="0"/>
              <a:t>1 Timothy 6:15</a:t>
            </a:r>
          </a:p>
          <a:p>
            <a:pPr marL="457200" lvl="1" indent="0">
              <a:buNone/>
            </a:pPr>
            <a:r>
              <a:rPr lang="en-US" sz="2800" b="1" i="1" dirty="0" err="1" smtClean="0"/>
              <a:t>Eulogētos</a:t>
            </a:r>
            <a:r>
              <a:rPr lang="en-US" sz="2800" b="1" i="1" dirty="0" smtClean="0">
                <a:solidFill>
                  <a:srgbClr val="0070C0"/>
                </a:solidFill>
              </a:rPr>
              <a:t> </a:t>
            </a:r>
            <a:r>
              <a:rPr lang="en-US" sz="2800" b="1" dirty="0" smtClean="0">
                <a:solidFill>
                  <a:srgbClr val="0070C0"/>
                </a:solidFill>
              </a:rPr>
              <a:t>is usually translated as blessed BUT the Greek word here is </a:t>
            </a:r>
            <a:r>
              <a:rPr lang="en-US" sz="2800" b="1" i="1" dirty="0" err="1" smtClean="0"/>
              <a:t>makarios</a:t>
            </a:r>
            <a:r>
              <a:rPr lang="en-US" sz="2800" b="1" dirty="0" smtClean="0">
                <a:solidFill>
                  <a:srgbClr val="0070C0"/>
                </a:solidFill>
              </a:rPr>
              <a:t> which means happy.</a:t>
            </a:r>
            <a:endParaRPr lang="en-US" sz="2800" b="1" i="1" dirty="0">
              <a:solidFill>
                <a:srgbClr val="0070C0"/>
              </a:solidFill>
            </a:endParaRPr>
          </a:p>
          <a:p>
            <a:pPr lvl="1"/>
            <a:endParaRPr lang="en-US" b="1" dirty="0" smtClean="0">
              <a:solidFill>
                <a:srgbClr val="0070C0"/>
              </a:solidFill>
            </a:endParaRPr>
          </a:p>
        </p:txBody>
      </p:sp>
    </p:spTree>
    <p:extLst>
      <p:ext uri="{BB962C8B-B14F-4D97-AF65-F5344CB8AC3E}">
        <p14:creationId xmlns:p14="http://schemas.microsoft.com/office/powerpoint/2010/main" val="351214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0" indent="0">
              <a:buNone/>
            </a:pPr>
            <a:r>
              <a:rPr lang="en-US" sz="2400" b="1" dirty="0" smtClean="0"/>
              <a:t>All the previously studied attributes of God modify all the other attributes in some sense but Summary Attributes more directly apply to, or describe the specific attributes of God previously listed. </a:t>
            </a:r>
          </a:p>
          <a:p>
            <a:pPr marL="0" indent="0">
              <a:buNone/>
            </a:pPr>
            <a:r>
              <a:rPr lang="en-US" sz="3200" b="1" dirty="0">
                <a:solidFill>
                  <a:srgbClr val="0070C0"/>
                </a:solidFill>
              </a:rPr>
              <a:t>c</a:t>
            </a:r>
            <a:r>
              <a:rPr lang="en-US" sz="3200" b="1" dirty="0" smtClean="0">
                <a:solidFill>
                  <a:srgbClr val="0070C0"/>
                </a:solidFill>
              </a:rPr>
              <a:t>.   </a:t>
            </a:r>
            <a:r>
              <a:rPr lang="en-US" sz="3200" b="1" u="sng" dirty="0" smtClean="0">
                <a:solidFill>
                  <a:srgbClr val="0070C0"/>
                </a:solidFill>
              </a:rPr>
              <a:t>Beauty: </a:t>
            </a:r>
            <a:r>
              <a:rPr lang="en-US" sz="3200" b="1" dirty="0" smtClean="0">
                <a:solidFill>
                  <a:srgbClr val="0070C0"/>
                </a:solidFill>
              </a:rPr>
              <a:t>God is the sum of all desirable qualities.</a:t>
            </a:r>
          </a:p>
          <a:p>
            <a:pPr lvl="1"/>
            <a:r>
              <a:rPr lang="en-US" sz="2800" b="1" dirty="0" smtClean="0"/>
              <a:t>“perfection” means God doesn’t lack anything desirable</a:t>
            </a:r>
          </a:p>
          <a:p>
            <a:pPr lvl="1"/>
            <a:r>
              <a:rPr lang="en-US" sz="2800" b="1" dirty="0" smtClean="0"/>
              <a:t>“beauty” means God has everything desirable</a:t>
            </a:r>
          </a:p>
          <a:p>
            <a:pPr marL="0" indent="0">
              <a:buNone/>
            </a:pPr>
            <a:r>
              <a:rPr lang="en-US" sz="3200" b="1" dirty="0"/>
              <a:t>One thing have I asked of the </a:t>
            </a:r>
            <a:r>
              <a:rPr lang="en-US" sz="3200" b="1" dirty="0" smtClean="0"/>
              <a:t>Lord, that </a:t>
            </a:r>
            <a:r>
              <a:rPr lang="en-US" sz="3200" b="1" dirty="0"/>
              <a:t>will I seek </a:t>
            </a:r>
            <a:r>
              <a:rPr lang="en-US" sz="3200" b="1" dirty="0" smtClean="0"/>
              <a:t>after: that </a:t>
            </a:r>
            <a:r>
              <a:rPr lang="en-US" sz="3200" b="1" dirty="0"/>
              <a:t>I may </a:t>
            </a:r>
            <a:r>
              <a:rPr lang="en-US" sz="3200" b="1" dirty="0" smtClean="0"/>
              <a:t>dwell </a:t>
            </a:r>
            <a:r>
              <a:rPr lang="en-US" sz="3200" b="1" dirty="0"/>
              <a:t>in the house of the </a:t>
            </a:r>
            <a:r>
              <a:rPr lang="en-US" sz="3200" b="1" dirty="0" smtClean="0"/>
              <a:t>Lord all </a:t>
            </a:r>
            <a:r>
              <a:rPr lang="en-US" sz="3200" b="1" dirty="0"/>
              <a:t>the days of my </a:t>
            </a:r>
            <a:r>
              <a:rPr lang="en-US" sz="3200" b="1" dirty="0" smtClean="0"/>
              <a:t>life, to </a:t>
            </a:r>
            <a:r>
              <a:rPr lang="en-US" sz="3200" b="1" dirty="0"/>
              <a:t>gaze upon </a:t>
            </a:r>
            <a:r>
              <a:rPr lang="en-US" sz="3200" b="1" dirty="0" smtClean="0"/>
              <a:t>the </a:t>
            </a:r>
            <a:r>
              <a:rPr lang="en-US" sz="3200" b="1" dirty="0"/>
              <a:t>beauty of the </a:t>
            </a:r>
            <a:r>
              <a:rPr lang="en-US" sz="3200" b="1" dirty="0" smtClean="0"/>
              <a:t>Lord and </a:t>
            </a:r>
            <a:r>
              <a:rPr lang="en-US" sz="3200" b="1" dirty="0"/>
              <a:t>to </a:t>
            </a:r>
            <a:r>
              <a:rPr lang="en-US" sz="3200" b="1" dirty="0" smtClean="0"/>
              <a:t>inquire </a:t>
            </a:r>
            <a:r>
              <a:rPr lang="en-US" sz="3200" b="1" dirty="0"/>
              <a:t>in his temple</a:t>
            </a:r>
            <a:r>
              <a:rPr lang="en-US" sz="3200" b="1" dirty="0" smtClean="0"/>
              <a:t>. </a:t>
            </a:r>
            <a:r>
              <a:rPr lang="en-US" sz="3200" dirty="0" smtClean="0"/>
              <a:t>Psalm 27:4</a:t>
            </a:r>
            <a:endParaRPr lang="en-US" sz="3200" dirty="0"/>
          </a:p>
          <a:p>
            <a:pPr marL="0" indent="0">
              <a:buNone/>
            </a:pPr>
            <a:endParaRPr lang="en-US" sz="3200" b="1" dirty="0"/>
          </a:p>
          <a:p>
            <a:pPr lvl="1"/>
            <a:endParaRPr lang="en-US" b="1" dirty="0" smtClean="0">
              <a:solidFill>
                <a:srgbClr val="0070C0"/>
              </a:solidFill>
            </a:endParaRPr>
          </a:p>
        </p:txBody>
      </p:sp>
    </p:spTree>
    <p:extLst>
      <p:ext uri="{BB962C8B-B14F-4D97-AF65-F5344CB8AC3E}">
        <p14:creationId xmlns:p14="http://schemas.microsoft.com/office/powerpoint/2010/main" val="387488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Attributes2</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0" indent="0">
              <a:buNone/>
            </a:pPr>
            <a:r>
              <a:rPr lang="en-US" sz="3200" b="1" dirty="0" smtClean="0">
                <a:solidFill>
                  <a:srgbClr val="0070C0"/>
                </a:solidFill>
              </a:rPr>
              <a:t>c.   </a:t>
            </a:r>
            <a:r>
              <a:rPr lang="en-US" sz="3200" b="1" u="sng" dirty="0" smtClean="0">
                <a:solidFill>
                  <a:srgbClr val="0070C0"/>
                </a:solidFill>
              </a:rPr>
              <a:t>Beauty: </a:t>
            </a:r>
            <a:r>
              <a:rPr lang="en-US" sz="3200" b="1" dirty="0" smtClean="0">
                <a:solidFill>
                  <a:srgbClr val="0070C0"/>
                </a:solidFill>
              </a:rPr>
              <a:t>God is the sum of all desirable qualities.</a:t>
            </a:r>
          </a:p>
          <a:p>
            <a:pPr lvl="1"/>
            <a:r>
              <a:rPr lang="en-US" sz="2800" b="1" dirty="0" smtClean="0"/>
              <a:t>“perfection” means God doesn’t lack anything desirable</a:t>
            </a:r>
          </a:p>
          <a:p>
            <a:pPr lvl="1"/>
            <a:r>
              <a:rPr lang="en-US" sz="2800" b="1" dirty="0" smtClean="0"/>
              <a:t>“beauty” means God has everything desirable</a:t>
            </a:r>
          </a:p>
          <a:p>
            <a:pPr marL="0" indent="0">
              <a:buNone/>
            </a:pPr>
            <a:r>
              <a:rPr lang="en-US" sz="3200" b="1" dirty="0" smtClean="0">
                <a:solidFill>
                  <a:srgbClr val="0070C0"/>
                </a:solidFill>
              </a:rPr>
              <a:t>The beauty of our lives is so important to Christ that his purpose now is to sanctify the entire church</a:t>
            </a:r>
          </a:p>
          <a:p>
            <a:pPr marL="0" indent="0">
              <a:buNone/>
            </a:pPr>
            <a:r>
              <a:rPr lang="en-US" sz="3200" b="1" dirty="0" smtClean="0"/>
              <a:t>so that </a:t>
            </a:r>
            <a:r>
              <a:rPr lang="en-US" sz="3200" b="1" dirty="0"/>
              <a:t>he might present the church to himself in splendor, </a:t>
            </a:r>
            <a:r>
              <a:rPr lang="en-US" sz="3200" b="1" dirty="0" smtClean="0"/>
              <a:t>without </a:t>
            </a:r>
            <a:r>
              <a:rPr lang="en-US" sz="3200" b="1" dirty="0"/>
              <a:t>spot or wrinkle or any such thing, that she might be holy and without blemish</a:t>
            </a:r>
            <a:r>
              <a:rPr lang="en-US" sz="3200" b="1" dirty="0" smtClean="0"/>
              <a:t>. </a:t>
            </a:r>
            <a:r>
              <a:rPr lang="en-US" sz="3200" dirty="0" smtClean="0"/>
              <a:t>Ephesians 5:27</a:t>
            </a:r>
            <a:endParaRPr lang="en-US" sz="3200" b="1" dirty="0"/>
          </a:p>
          <a:p>
            <a:pPr lvl="1"/>
            <a:endParaRPr lang="en-US" b="1" dirty="0" smtClean="0">
              <a:solidFill>
                <a:srgbClr val="0070C0"/>
              </a:solidFill>
            </a:endParaRPr>
          </a:p>
        </p:txBody>
      </p:sp>
    </p:spTree>
    <p:extLst>
      <p:ext uri="{BB962C8B-B14F-4D97-AF65-F5344CB8AC3E}">
        <p14:creationId xmlns:p14="http://schemas.microsoft.com/office/powerpoint/2010/main" val="15255638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597" y="98907"/>
            <a:ext cx="10515600" cy="1168521"/>
          </a:xfrm>
          <a:solidFill>
            <a:srgbClr val="FFFFCC"/>
          </a:solidFill>
        </p:spPr>
        <p:txBody>
          <a:bodyPr/>
          <a:lstStyle/>
          <a:p>
            <a:r>
              <a:rPr lang="en-US" b="1" dirty="0" smtClean="0"/>
              <a:t>God’s </a:t>
            </a:r>
            <a:r>
              <a:rPr lang="en-US" b="1" dirty="0"/>
              <a:t>C</a:t>
            </a:r>
            <a:r>
              <a:rPr lang="en-US" b="1" dirty="0" smtClean="0"/>
              <a:t>ommunicable Attributes</a:t>
            </a:r>
            <a:endParaRPr lang="en-US" b="1" dirty="0"/>
          </a:p>
        </p:txBody>
      </p:sp>
      <p:sp>
        <p:nvSpPr>
          <p:cNvPr id="3" name="Content Placeholder 2"/>
          <p:cNvSpPr>
            <a:spLocks noGrp="1"/>
          </p:cNvSpPr>
          <p:nvPr>
            <p:ph idx="1"/>
          </p:nvPr>
        </p:nvSpPr>
        <p:spPr>
          <a:xfrm>
            <a:off x="809263" y="1383174"/>
            <a:ext cx="10515600" cy="5330141"/>
          </a:xfrm>
          <a:solidFill>
            <a:srgbClr val="FFFFCC"/>
          </a:solidFill>
        </p:spPr>
        <p:txBody>
          <a:bodyPr>
            <a:normAutofit/>
          </a:bodyPr>
          <a:lstStyle/>
          <a:p>
            <a:pPr marL="0" indent="0">
              <a:buNone/>
            </a:pPr>
            <a:r>
              <a:rPr lang="en-US" b="1" dirty="0" smtClean="0">
                <a:solidFill>
                  <a:srgbClr val="0070C0"/>
                </a:solidFill>
              </a:rPr>
              <a:t>17.   God’s </a:t>
            </a:r>
            <a:r>
              <a:rPr lang="en-US" b="1" u="sng" dirty="0" smtClean="0">
                <a:solidFill>
                  <a:srgbClr val="0070C0"/>
                </a:solidFill>
              </a:rPr>
              <a:t>Summary Attributes:</a:t>
            </a:r>
          </a:p>
          <a:p>
            <a:pPr marL="514350" indent="-514350">
              <a:buAutoNum type="alphaLcPeriod" startAt="4"/>
            </a:pPr>
            <a:r>
              <a:rPr lang="en-US" sz="3200" b="1" u="sng" dirty="0" smtClean="0">
                <a:solidFill>
                  <a:srgbClr val="0070C0"/>
                </a:solidFill>
              </a:rPr>
              <a:t>Glory:</a:t>
            </a:r>
            <a:r>
              <a:rPr lang="en-US" sz="3200" b="1" dirty="0" smtClean="0">
                <a:solidFill>
                  <a:srgbClr val="0070C0"/>
                </a:solidFill>
              </a:rPr>
              <a:t> glory means “honor” or “excellent reputation” </a:t>
            </a:r>
          </a:p>
          <a:p>
            <a:r>
              <a:rPr lang="en-US" b="1" dirty="0"/>
              <a:t>bring </a:t>
            </a:r>
            <a:r>
              <a:rPr lang="en-US" b="1" dirty="0" smtClean="0"/>
              <a:t>my </a:t>
            </a:r>
            <a:r>
              <a:rPr lang="en-US" b="1" dirty="0"/>
              <a:t>sons from </a:t>
            </a:r>
            <a:r>
              <a:rPr lang="en-US" b="1" dirty="0" smtClean="0"/>
              <a:t>afar and my </a:t>
            </a:r>
            <a:r>
              <a:rPr lang="en-US" b="1" dirty="0"/>
              <a:t>daughters from the end of the </a:t>
            </a:r>
            <a:r>
              <a:rPr lang="en-US" b="1" dirty="0" smtClean="0"/>
              <a:t>earth, everyone </a:t>
            </a:r>
            <a:r>
              <a:rPr lang="en-US" b="1" dirty="0"/>
              <a:t>who is called by my </a:t>
            </a:r>
            <a:r>
              <a:rPr lang="en-US" b="1" dirty="0" smtClean="0"/>
              <a:t>name, whom </a:t>
            </a:r>
            <a:r>
              <a:rPr lang="en-US" b="1" dirty="0"/>
              <a:t>I created for my </a:t>
            </a:r>
            <a:r>
              <a:rPr lang="en-US" b="1" dirty="0" smtClean="0"/>
              <a:t>glory, whom </a:t>
            </a:r>
            <a:r>
              <a:rPr lang="en-US" b="1" dirty="0"/>
              <a:t>I formed and made</a:t>
            </a:r>
            <a:r>
              <a:rPr lang="en-US" b="1" dirty="0" smtClean="0"/>
              <a:t>.” </a:t>
            </a:r>
            <a:r>
              <a:rPr lang="en-US" dirty="0" smtClean="0"/>
              <a:t>Isaiah 43:7</a:t>
            </a:r>
          </a:p>
          <a:p>
            <a:r>
              <a:rPr lang="en-US" b="1" dirty="0"/>
              <a:t>for </a:t>
            </a:r>
            <a:r>
              <a:rPr lang="en-US" b="1" dirty="0" smtClean="0"/>
              <a:t>all </a:t>
            </a:r>
            <a:r>
              <a:rPr lang="en-US" b="1" dirty="0"/>
              <a:t>have sinned and fall short of the glory of God</a:t>
            </a:r>
            <a:r>
              <a:rPr lang="en-US" b="1" dirty="0" smtClean="0"/>
              <a:t>, </a:t>
            </a:r>
            <a:r>
              <a:rPr lang="en-US" dirty="0" smtClean="0"/>
              <a:t>Romans 3:23</a:t>
            </a:r>
            <a:endParaRPr lang="en-US" dirty="0"/>
          </a:p>
          <a:p>
            <a:r>
              <a:rPr lang="en-US" b="1" dirty="0" smtClean="0"/>
              <a:t>And </a:t>
            </a:r>
            <a:r>
              <a:rPr lang="en-US" b="1" dirty="0"/>
              <a:t>now, Father, </a:t>
            </a:r>
            <a:r>
              <a:rPr lang="en-US" b="1" dirty="0" smtClean="0"/>
              <a:t>glorify </a:t>
            </a:r>
            <a:r>
              <a:rPr lang="en-US" b="1" dirty="0"/>
              <a:t>me in your own presence with the glory </a:t>
            </a:r>
            <a:r>
              <a:rPr lang="en-US" b="1" dirty="0" smtClean="0"/>
              <a:t>that </a:t>
            </a:r>
            <a:r>
              <a:rPr lang="en-US" b="1" dirty="0"/>
              <a:t>I had with you </a:t>
            </a:r>
            <a:r>
              <a:rPr lang="en-US" b="1" dirty="0" smtClean="0"/>
              <a:t>before </a:t>
            </a:r>
            <a:r>
              <a:rPr lang="en-US" b="1" dirty="0"/>
              <a:t>the world existed</a:t>
            </a:r>
            <a:r>
              <a:rPr lang="en-US" b="1" dirty="0" smtClean="0"/>
              <a:t>. </a:t>
            </a:r>
            <a:r>
              <a:rPr lang="en-US" dirty="0" smtClean="0"/>
              <a:t>John 17:5</a:t>
            </a:r>
          </a:p>
          <a:p>
            <a:r>
              <a:rPr lang="en-US" b="1" dirty="0"/>
              <a:t>He is the radiance of the glory of God and </a:t>
            </a:r>
            <a:r>
              <a:rPr lang="en-US" b="1" dirty="0" smtClean="0"/>
              <a:t>the </a:t>
            </a:r>
            <a:r>
              <a:rPr lang="en-US" b="1" dirty="0"/>
              <a:t>exact imprint of his nature</a:t>
            </a:r>
            <a:r>
              <a:rPr lang="en-US" b="1" dirty="0" smtClean="0"/>
              <a:t>, </a:t>
            </a:r>
            <a:r>
              <a:rPr lang="en-US" dirty="0" smtClean="0"/>
              <a:t>Hebrews 1:3</a:t>
            </a:r>
            <a:endParaRPr lang="en-US" b="1" dirty="0" smtClean="0">
              <a:solidFill>
                <a:srgbClr val="0070C0"/>
              </a:solidFill>
            </a:endParaRPr>
          </a:p>
          <a:p>
            <a:pPr marL="514350" indent="-514350">
              <a:buAutoNum type="alphaLcPeriod" startAt="4"/>
            </a:pPr>
            <a:endParaRPr lang="en-US" sz="3200" b="1" dirty="0">
              <a:solidFill>
                <a:srgbClr val="0070C0"/>
              </a:solidFill>
            </a:endParaRPr>
          </a:p>
          <a:p>
            <a:pPr marL="514350" indent="-514350">
              <a:buAutoNum type="alphaLcPeriod" startAt="4"/>
            </a:pPr>
            <a:endParaRPr lang="en-US" sz="3200" b="1" dirty="0" smtClean="0">
              <a:solidFill>
                <a:srgbClr val="0070C0"/>
              </a:solidFill>
            </a:endParaRPr>
          </a:p>
        </p:txBody>
      </p:sp>
    </p:spTree>
    <p:extLst>
      <p:ext uri="{BB962C8B-B14F-4D97-AF65-F5344CB8AC3E}">
        <p14:creationId xmlns:p14="http://schemas.microsoft.com/office/powerpoint/2010/main" val="16545948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1405</Words>
  <Application>Microsoft Office PowerPoint</Application>
  <PresentationFormat>Widescreen</PresentationFormat>
  <Paragraphs>69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Discipleship:  An  Introduction to  Systematic Theology and  Apologetics</vt:lpstr>
      <vt:lpstr>God’s Communicable Attributes</vt:lpstr>
      <vt:lpstr>God’s Communicable Attributes</vt:lpstr>
      <vt:lpstr>God’s Communicable Attributes</vt:lpstr>
      <vt:lpstr>God’s Communicable Attributes</vt:lpstr>
      <vt:lpstr>God’s Communicable Attributes</vt:lpstr>
      <vt:lpstr>God’s Communicable Attributes</vt:lpstr>
      <vt:lpstr>God’s Communicable Attributes2</vt:lpstr>
      <vt:lpstr>God’s Communicable Attributes</vt:lpstr>
      <vt:lpstr>God’s Communicable Attributes</vt:lpstr>
      <vt:lpstr>God’s Communicable Attributes</vt:lpstr>
      <vt:lpstr>God’s Communicable Attributes</vt:lpstr>
      <vt:lpstr>God’s Communicable Attributes</vt:lpstr>
      <vt:lpstr>God’s Communicable Attributes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3</cp:revision>
  <dcterms:created xsi:type="dcterms:W3CDTF">2015-12-21T01:03:51Z</dcterms:created>
  <dcterms:modified xsi:type="dcterms:W3CDTF">2015-12-21T01:11:49Z</dcterms:modified>
</cp:coreProperties>
</file>