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9313863"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6" d="100"/>
          <a:sy n="66" d="100"/>
        </p:scale>
        <p:origin x="679"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36007"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75701" y="1"/>
            <a:ext cx="4036007" cy="344091"/>
          </a:xfrm>
          <a:prstGeom prst="rect">
            <a:avLst/>
          </a:prstGeom>
        </p:spPr>
        <p:txBody>
          <a:bodyPr vert="horz" lIns="91440" tIns="45720" rIns="91440" bIns="45720" rtlCol="0"/>
          <a:lstStyle>
            <a:lvl1pPr algn="r">
              <a:defRPr sz="1200"/>
            </a:lvl1pPr>
          </a:lstStyle>
          <a:p>
            <a:fld id="{76482703-9587-47B1-940B-88AECF45A459}" type="datetimeFigureOut">
              <a:rPr lang="en-US" smtClean="0"/>
              <a:t>9/9/2015</a:t>
            </a:fld>
            <a:endParaRPr lang="en-US"/>
          </a:p>
        </p:txBody>
      </p:sp>
      <p:sp>
        <p:nvSpPr>
          <p:cNvPr id="4" name="Footer Placeholder 3"/>
          <p:cNvSpPr>
            <a:spLocks noGrp="1"/>
          </p:cNvSpPr>
          <p:nvPr>
            <p:ph type="ftr" sz="quarter" idx="2"/>
          </p:nvPr>
        </p:nvSpPr>
        <p:spPr>
          <a:xfrm>
            <a:off x="0" y="6513910"/>
            <a:ext cx="4036007"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75701" y="6513910"/>
            <a:ext cx="4036007" cy="344090"/>
          </a:xfrm>
          <a:prstGeom prst="rect">
            <a:avLst/>
          </a:prstGeom>
        </p:spPr>
        <p:txBody>
          <a:bodyPr vert="horz" lIns="91440" tIns="45720" rIns="91440" bIns="45720" rtlCol="0" anchor="b"/>
          <a:lstStyle>
            <a:lvl1pPr algn="r">
              <a:defRPr sz="1200"/>
            </a:lvl1pPr>
          </a:lstStyle>
          <a:p>
            <a:fld id="{E293C430-04F0-48BF-A8FF-6BBE5711C6E0}" type="slidenum">
              <a:rPr lang="en-US" smtClean="0"/>
              <a:t>‹#›</a:t>
            </a:fld>
            <a:endParaRPr lang="en-US"/>
          </a:p>
        </p:txBody>
      </p:sp>
    </p:spTree>
    <p:extLst>
      <p:ext uri="{BB962C8B-B14F-4D97-AF65-F5344CB8AC3E}">
        <p14:creationId xmlns:p14="http://schemas.microsoft.com/office/powerpoint/2010/main" val="59401163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61C77F-7707-4350-B8A4-24D3B5255E19}" type="datetimeFigureOut">
              <a:rPr lang="en-US" smtClean="0"/>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1041616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61C77F-7707-4350-B8A4-24D3B5255E19}" type="datetimeFigureOut">
              <a:rPr lang="en-US" smtClean="0"/>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282298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61C77F-7707-4350-B8A4-24D3B5255E19}" type="datetimeFigureOut">
              <a:rPr lang="en-US" smtClean="0"/>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239328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61C77F-7707-4350-B8A4-24D3B5255E19}" type="datetimeFigureOut">
              <a:rPr lang="en-US" smtClean="0"/>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165234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61C77F-7707-4350-B8A4-24D3B5255E19}" type="datetimeFigureOut">
              <a:rPr lang="en-US" smtClean="0"/>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3909534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61C77F-7707-4350-B8A4-24D3B5255E19}" type="datetimeFigureOut">
              <a:rPr lang="en-US" smtClean="0"/>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98230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61C77F-7707-4350-B8A4-24D3B5255E19}" type="datetimeFigureOut">
              <a:rPr lang="en-US" smtClean="0"/>
              <a:t>9/9/2015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3327682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61C77F-7707-4350-B8A4-24D3B5255E19}" type="datetimeFigureOut">
              <a:rPr lang="en-US" smtClean="0"/>
              <a:t>9/9/2015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1158107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61C77F-7707-4350-B8A4-24D3B5255E19}" type="datetimeFigureOut">
              <a:rPr lang="en-US" smtClean="0"/>
              <a:t>9/9/2015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1260210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61C77F-7707-4350-B8A4-24D3B5255E19}" type="datetimeFigureOut">
              <a:rPr lang="en-US" smtClean="0"/>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1386514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61C77F-7707-4350-B8A4-24D3B5255E19}" type="datetimeFigureOut">
              <a:rPr lang="en-US" smtClean="0"/>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34D7D7-38AE-4F2B-B6A2-AB7B6EDD34AF}" type="slidenum">
              <a:rPr lang="en-US" smtClean="0"/>
              <a:t>‹#›</a:t>
            </a:fld>
            <a:endParaRPr lang="en-US"/>
          </a:p>
        </p:txBody>
      </p:sp>
    </p:spTree>
    <p:extLst>
      <p:ext uri="{BB962C8B-B14F-4D97-AF65-F5344CB8AC3E}">
        <p14:creationId xmlns:p14="http://schemas.microsoft.com/office/powerpoint/2010/main" val="1750137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61C77F-7707-4350-B8A4-24D3B5255E19}" type="datetimeFigureOut">
              <a:rPr lang="en-US" smtClean="0"/>
              <a:t>9/9/2015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34D7D7-38AE-4F2B-B6A2-AB7B6EDD34AF}" type="slidenum">
              <a:rPr lang="en-US" smtClean="0"/>
              <a:t>‹#›</a:t>
            </a:fld>
            <a:endParaRPr lang="en-US"/>
          </a:p>
        </p:txBody>
      </p:sp>
    </p:spTree>
    <p:extLst>
      <p:ext uri="{BB962C8B-B14F-4D97-AF65-F5344CB8AC3E}">
        <p14:creationId xmlns:p14="http://schemas.microsoft.com/office/powerpoint/2010/main" val="2501512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t>Discipleship: </a:t>
            </a:r>
            <a:br>
              <a:rPr lang="en-US" b="1" dirty="0" smtClean="0"/>
            </a:br>
            <a:r>
              <a:rPr lang="en-US" b="1" dirty="0" smtClean="0"/>
              <a:t>An </a:t>
            </a:r>
            <a:br>
              <a:rPr lang="en-US" b="1" dirty="0" smtClean="0"/>
            </a:br>
            <a:r>
              <a:rPr lang="en-US" b="1" dirty="0" smtClean="0"/>
              <a:t>Introduction to </a:t>
            </a:r>
            <a:br>
              <a:rPr lang="en-US" b="1" dirty="0" smtClean="0"/>
            </a:br>
            <a:r>
              <a:rPr lang="en-US" b="1" dirty="0" smtClean="0"/>
              <a:t>Systematic Theology and </a:t>
            </a:r>
            <a:br>
              <a:rPr lang="en-US" b="1" dirty="0" smtClean="0"/>
            </a:br>
            <a:r>
              <a:rPr lang="en-US" b="1" dirty="0" smtClean="0"/>
              <a:t>Apologetics</a:t>
            </a:r>
            <a:endParaRPr lang="en-US" b="1" dirty="0"/>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b="1" dirty="0" smtClean="0"/>
              <a:t>Why should we study systematic theology and apologetics?</a:t>
            </a:r>
          </a:p>
          <a:p>
            <a:r>
              <a:rPr lang="en-US" b="1" dirty="0" smtClean="0"/>
              <a:t>The Heights Church September 13, 2015</a:t>
            </a:r>
            <a:endParaRPr lang="en-US" b="1" dirty="0"/>
          </a:p>
        </p:txBody>
      </p:sp>
    </p:spTree>
    <p:extLst>
      <p:ext uri="{BB962C8B-B14F-4D97-AF65-F5344CB8AC3E}">
        <p14:creationId xmlns:p14="http://schemas.microsoft.com/office/powerpoint/2010/main" val="1972657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Why should we study Systematic Theology?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957140"/>
          </a:xfrm>
          <a:solidFill>
            <a:srgbClr val="FFFFCC"/>
          </a:solidFill>
          <a:ln>
            <a:noFill/>
          </a:ln>
        </p:spPr>
        <p:txBody>
          <a:bodyPr>
            <a:normAutofit fontScale="92500" lnSpcReduction="10000"/>
          </a:bodyPr>
          <a:lstStyle/>
          <a:p>
            <a:pPr marL="0" indent="0">
              <a:buNone/>
            </a:pPr>
            <a:r>
              <a:rPr lang="en-US" sz="3200" b="1" dirty="0" smtClean="0"/>
              <a:t>“All authority in heaven and on earth has been given to me. Go therefore and make disciples of all nations, baptizing them in the name of the Father and of the Son and of the Holy Spirit, teaching them to observe all that I have commanded you. And behold, I am with you always, to the end of the age.”  </a:t>
            </a:r>
            <a:r>
              <a:rPr lang="en-US" sz="2400" b="1" dirty="0" smtClean="0"/>
              <a:t>Matthew 28:18-20</a:t>
            </a:r>
          </a:p>
          <a:p>
            <a:r>
              <a:rPr lang="en-US" b="1" dirty="0" smtClean="0"/>
              <a:t>disciples </a:t>
            </a:r>
            <a:r>
              <a:rPr lang="en-US" b="1" dirty="0" smtClean="0"/>
              <a:t>= believing learner or learning believer</a:t>
            </a:r>
          </a:p>
          <a:p>
            <a:r>
              <a:rPr lang="en-US" b="1" dirty="0"/>
              <a:t>Make = the primary thing we are to </a:t>
            </a:r>
            <a:r>
              <a:rPr lang="en-US" b="1" dirty="0" smtClean="0"/>
              <a:t>do</a:t>
            </a:r>
          </a:p>
          <a:p>
            <a:r>
              <a:rPr lang="en-US" b="1" dirty="0"/>
              <a:t>t</a:t>
            </a:r>
            <a:r>
              <a:rPr lang="en-US" b="1" dirty="0" smtClean="0"/>
              <a:t>eaching all I commanded = True converts want to know the truth</a:t>
            </a:r>
            <a:r>
              <a:rPr lang="en-US" b="1" dirty="0" smtClean="0"/>
              <a:t>.</a:t>
            </a:r>
          </a:p>
          <a:p>
            <a:r>
              <a:rPr lang="en-US" b="1" dirty="0"/>
              <a:t>I am with you </a:t>
            </a:r>
            <a:r>
              <a:rPr lang="en-US" b="1" dirty="0" smtClean="0"/>
              <a:t>always = We need not fear that we must make disciples by our own resources</a:t>
            </a:r>
            <a:endParaRPr lang="en-US" b="1" dirty="0" smtClean="0"/>
          </a:p>
          <a:p>
            <a:r>
              <a:rPr lang="en-US" b="1" dirty="0"/>
              <a:t>end of the </a:t>
            </a:r>
            <a:r>
              <a:rPr lang="en-US" b="1" dirty="0" smtClean="0"/>
              <a:t>age = second coming</a:t>
            </a:r>
            <a:endParaRPr lang="en-US" b="1" dirty="0"/>
          </a:p>
        </p:txBody>
      </p:sp>
    </p:spTree>
    <p:extLst>
      <p:ext uri="{BB962C8B-B14F-4D97-AF65-F5344CB8AC3E}">
        <p14:creationId xmlns:p14="http://schemas.microsoft.com/office/powerpoint/2010/main" val="3442843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Why should we study Apologetics?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945878"/>
          </a:xfrm>
          <a:solidFill>
            <a:srgbClr val="FFFFCC"/>
          </a:solidFill>
          <a:ln>
            <a:noFill/>
          </a:ln>
        </p:spPr>
        <p:txBody>
          <a:bodyPr>
            <a:normAutofit/>
          </a:bodyPr>
          <a:lstStyle/>
          <a:p>
            <a:pPr marL="0" indent="0">
              <a:buNone/>
            </a:pPr>
            <a:r>
              <a:rPr lang="en-US" sz="3200" b="1" dirty="0" smtClean="0"/>
              <a:t>always being prepared to make a defense to anyone who asks you for a reason for the hope that is in you; yet doing it with gentleness and respect   </a:t>
            </a:r>
            <a:r>
              <a:rPr lang="en-US" sz="2400" b="1" dirty="0" smtClean="0"/>
              <a:t>1 Peter 3:15</a:t>
            </a:r>
          </a:p>
          <a:p>
            <a:r>
              <a:rPr lang="en-US" b="1" dirty="0"/>
              <a:t>always </a:t>
            </a:r>
            <a:r>
              <a:rPr lang="en-US" b="1" dirty="0" smtClean="0"/>
              <a:t>prepared: We need to be ready with good answers</a:t>
            </a:r>
          </a:p>
          <a:p>
            <a:r>
              <a:rPr lang="en-US" b="1" dirty="0"/>
              <a:t>make a </a:t>
            </a:r>
            <a:r>
              <a:rPr lang="en-US" b="1" dirty="0" smtClean="0"/>
              <a:t>defense: Greek word </a:t>
            </a:r>
            <a:r>
              <a:rPr lang="en-US" b="1" i="1" dirty="0" smtClean="0"/>
              <a:t>apologia</a:t>
            </a:r>
            <a:r>
              <a:rPr lang="en-US" b="1" dirty="0" smtClean="0"/>
              <a:t> means to make a defense. </a:t>
            </a:r>
          </a:p>
          <a:p>
            <a:r>
              <a:rPr lang="en-US" b="1" dirty="0" smtClean="0"/>
              <a:t>asks, </a:t>
            </a:r>
            <a:r>
              <a:rPr lang="en-US" b="1" dirty="0"/>
              <a:t>gentleness and </a:t>
            </a:r>
            <a:r>
              <a:rPr lang="en-US" b="1" dirty="0" smtClean="0"/>
              <a:t>respect: Be winsome not aggressive. </a:t>
            </a:r>
            <a:endParaRPr lang="en-US" b="1" dirty="0"/>
          </a:p>
          <a:p>
            <a:r>
              <a:rPr lang="en-US" b="1" dirty="0"/>
              <a:t>h</a:t>
            </a:r>
            <a:r>
              <a:rPr lang="en-US" b="1" dirty="0" smtClean="0"/>
              <a:t>ope: absolute assurance, not just wishful thinking </a:t>
            </a:r>
            <a:endParaRPr lang="en-US" b="1" dirty="0"/>
          </a:p>
        </p:txBody>
      </p:sp>
    </p:spTree>
    <p:extLst>
      <p:ext uri="{BB962C8B-B14F-4D97-AF65-F5344CB8AC3E}">
        <p14:creationId xmlns:p14="http://schemas.microsoft.com/office/powerpoint/2010/main" val="4623900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21</a:t>
            </a:r>
            <a:r>
              <a:rPr lang="en-US" b="1" baseline="30000" dirty="0" smtClean="0"/>
              <a:t>st</a:t>
            </a:r>
            <a:r>
              <a:rPr lang="en-US" b="1" dirty="0" smtClean="0"/>
              <a:t> Century Challenges to making disciples.</a:t>
            </a:r>
            <a:endParaRPr lang="en-US" b="1" dirty="0"/>
          </a:p>
        </p:txBody>
      </p:sp>
      <p:sp>
        <p:nvSpPr>
          <p:cNvPr id="3" name="Content Placeholder 2"/>
          <p:cNvSpPr>
            <a:spLocks noGrp="1"/>
          </p:cNvSpPr>
          <p:nvPr>
            <p:ph idx="1"/>
          </p:nvPr>
        </p:nvSpPr>
        <p:spPr>
          <a:xfrm>
            <a:off x="838200" y="1825625"/>
            <a:ext cx="10515600" cy="4847180"/>
          </a:xfrm>
          <a:solidFill>
            <a:srgbClr val="FFFFCC"/>
          </a:solidFill>
        </p:spPr>
        <p:txBody>
          <a:bodyPr>
            <a:normAutofit/>
          </a:bodyPr>
          <a:lstStyle/>
          <a:p>
            <a:r>
              <a:rPr lang="en-US" b="1" dirty="0" smtClean="0"/>
              <a:t>We live in an era of unprecedented Biblical illiteracy.</a:t>
            </a:r>
          </a:p>
          <a:p>
            <a:r>
              <a:rPr lang="en-US" b="1" dirty="0" smtClean="0"/>
              <a:t>Atheism is characterized by aggressively attacking Christianity as a serious threat to society.</a:t>
            </a:r>
          </a:p>
          <a:p>
            <a:r>
              <a:rPr lang="en-US" b="1" dirty="0" smtClean="0"/>
              <a:t>Postmodernism is the dominate but undefinable philosophy.</a:t>
            </a:r>
          </a:p>
          <a:p>
            <a:r>
              <a:rPr lang="en-US" b="1" dirty="0" smtClean="0"/>
              <a:t>There is no absolute truth except that there is no absolute truth.</a:t>
            </a:r>
          </a:p>
          <a:p>
            <a:r>
              <a:rPr lang="en-US" b="1" dirty="0" smtClean="0"/>
              <a:t>The distinction between ethics and morality is not understood.</a:t>
            </a:r>
          </a:p>
          <a:p>
            <a:r>
              <a:rPr lang="en-US" b="1" dirty="0" smtClean="0"/>
              <a:t>Science is revered but not understood. </a:t>
            </a:r>
          </a:p>
          <a:p>
            <a:r>
              <a:rPr lang="en-US" b="1" dirty="0" smtClean="0"/>
              <a:t>Very few college graduates have taken a course in formal logic.</a:t>
            </a:r>
          </a:p>
          <a:p>
            <a:endParaRPr lang="en-US" sz="3200" b="1" dirty="0" smtClean="0">
              <a:solidFill>
                <a:schemeClr val="bg1">
                  <a:lumMod val="50000"/>
                </a:schemeClr>
              </a:solidFill>
            </a:endParaRPr>
          </a:p>
          <a:p>
            <a:endParaRPr lang="en-US" sz="3200" b="1" dirty="0">
              <a:solidFill>
                <a:schemeClr val="bg1">
                  <a:lumMod val="50000"/>
                </a:schemeClr>
              </a:solidFill>
            </a:endParaRPr>
          </a:p>
        </p:txBody>
      </p:sp>
    </p:spTree>
    <p:extLst>
      <p:ext uri="{BB962C8B-B14F-4D97-AF65-F5344CB8AC3E}">
        <p14:creationId xmlns:p14="http://schemas.microsoft.com/office/powerpoint/2010/main" val="42267353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In Conclusion:</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solidFill>
            <a:srgbClr val="FFFFCC"/>
          </a:solidFill>
        </p:spPr>
        <p:txBody>
          <a:bodyPr>
            <a:normAutofit lnSpcReduction="10000"/>
          </a:bodyPr>
          <a:lstStyle/>
          <a:p>
            <a:pPr marL="0" indent="0">
              <a:buNone/>
            </a:pPr>
            <a:r>
              <a:rPr lang="en-US" sz="3600" dirty="0" smtClean="0"/>
              <a:t>Systematic theology enables us to </a:t>
            </a:r>
            <a:r>
              <a:rPr lang="en-US" sz="3600" dirty="0"/>
              <a:t>summarize the teaching of Scripture in brief, understandable, and very carefully formulated statements</a:t>
            </a:r>
            <a:r>
              <a:rPr lang="en-US" sz="3600" dirty="0" smtClean="0"/>
              <a:t>.</a:t>
            </a:r>
          </a:p>
          <a:p>
            <a:pPr marL="0" indent="0">
              <a:buNone/>
            </a:pPr>
            <a:r>
              <a:rPr lang="en-US" sz="3600" b="1" dirty="0" smtClean="0"/>
              <a:t>SO THAT</a:t>
            </a:r>
          </a:p>
          <a:p>
            <a:pPr marL="0" indent="0">
              <a:buNone/>
            </a:pPr>
            <a:r>
              <a:rPr lang="en-US" sz="3600" b="1" dirty="0" smtClean="0"/>
              <a:t>We know </a:t>
            </a:r>
            <a:r>
              <a:rPr lang="en-US" sz="3600" b="1" dirty="0"/>
              <a:t>what we </a:t>
            </a:r>
            <a:r>
              <a:rPr lang="en-US" sz="3600" b="1" dirty="0" smtClean="0"/>
              <a:t>believe, why </a:t>
            </a:r>
            <a:r>
              <a:rPr lang="en-US" sz="3600" b="1" dirty="0"/>
              <a:t>we believe </a:t>
            </a:r>
            <a:r>
              <a:rPr lang="en-US" sz="3600" b="1" dirty="0" smtClean="0"/>
              <a:t>it AND are able </a:t>
            </a:r>
            <a:r>
              <a:rPr lang="en-US" sz="3600" b="1" dirty="0"/>
              <a:t>to communicate what we believe and why in an effective, winsome manner to </a:t>
            </a:r>
            <a:r>
              <a:rPr lang="en-US" sz="3600" b="1" dirty="0" smtClean="0"/>
              <a:t>fulfill the commands for all Christians in Matthew 28:18-20 and 1 Peter 3:15-16.</a:t>
            </a:r>
            <a:endParaRPr lang="en-US" sz="3600" b="1" dirty="0" smtClean="0">
              <a:solidFill>
                <a:srgbClr val="FF0000"/>
              </a:solidFill>
            </a:endParaRPr>
          </a:p>
          <a:p>
            <a:pPr marL="0" indent="0">
              <a:buNone/>
            </a:pPr>
            <a:endParaRPr lang="en-US" sz="3600" b="1" dirty="0">
              <a:solidFill>
                <a:srgbClr val="FF0000"/>
              </a:solidFill>
            </a:endParaRPr>
          </a:p>
        </p:txBody>
      </p:sp>
    </p:spTree>
    <p:extLst>
      <p:ext uri="{BB962C8B-B14F-4D97-AF65-F5344CB8AC3E}">
        <p14:creationId xmlns:p14="http://schemas.microsoft.com/office/powerpoint/2010/main" val="2056189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What is Systematic Theology?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lnSpcReduction="10000"/>
          </a:bodyPr>
          <a:lstStyle/>
          <a:p>
            <a:pPr marL="0" indent="0">
              <a:buNone/>
            </a:pPr>
            <a:r>
              <a:rPr lang="en-US" sz="3500" b="1" dirty="0" smtClean="0"/>
              <a:t>Systematic theology is an orderly, coherent study of the principal doctrines of the Christian faith. </a:t>
            </a:r>
            <a:r>
              <a:rPr lang="en-US" sz="3500" dirty="0" smtClean="0"/>
              <a:t>R.C. Sproul </a:t>
            </a:r>
          </a:p>
          <a:p>
            <a:pPr marL="514350" indent="-514350">
              <a:buFont typeface="+mj-lt"/>
              <a:buAutoNum type="arabicPeriod"/>
            </a:pPr>
            <a:r>
              <a:rPr lang="en-US" b="1" dirty="0" smtClean="0"/>
              <a:t>Organized by topics.</a:t>
            </a:r>
          </a:p>
          <a:p>
            <a:pPr marL="514350" indent="-514350">
              <a:buFont typeface="+mj-lt"/>
              <a:buAutoNum type="arabicPeriod"/>
            </a:pPr>
            <a:r>
              <a:rPr lang="en-US" b="1" dirty="0"/>
              <a:t>It attempts to summarize the teaching of Scripture in brief, understandable, and very carefully formulated statements.</a:t>
            </a:r>
          </a:p>
          <a:p>
            <a:pPr marL="514350" indent="-514350">
              <a:buFont typeface="+mj-lt"/>
              <a:buAutoNum type="arabicPeriod"/>
            </a:pPr>
            <a:r>
              <a:rPr lang="en-US" b="1" dirty="0" smtClean="0"/>
              <a:t>Much more detailed than ordinary Bible studies.</a:t>
            </a:r>
          </a:p>
          <a:p>
            <a:pPr marL="514350" indent="-514350">
              <a:buFont typeface="+mj-lt"/>
              <a:buAutoNum type="arabicPeriod"/>
            </a:pPr>
            <a:r>
              <a:rPr lang="en-US" b="1" dirty="0" smtClean="0"/>
              <a:t>Summarizes Biblical teaching much more accurately than most Bible studies.</a:t>
            </a:r>
          </a:p>
          <a:p>
            <a:pPr marL="514350" indent="-514350">
              <a:buFont typeface="+mj-lt"/>
              <a:buAutoNum type="arabicPeriod"/>
            </a:pPr>
            <a:r>
              <a:rPr lang="en-US" b="1" dirty="0" smtClean="0"/>
              <a:t>Fairly evaluates all the relevant passages for a given topic.</a:t>
            </a:r>
          </a:p>
          <a:p>
            <a:pPr marL="514350" indent="-514350">
              <a:buFont typeface="+mj-lt"/>
              <a:buAutoNum type="arabicPeriod"/>
            </a:pPr>
            <a:r>
              <a:rPr lang="en-US" b="1" dirty="0" smtClean="0"/>
              <a:t>Systematic theology does not improve upon the Bible, but it does aid us in understanding and explaining the Bible.</a:t>
            </a:r>
          </a:p>
          <a:p>
            <a:pPr marL="742950" indent="-742950">
              <a:buFont typeface="+mj-lt"/>
              <a:buAutoNum type="arabicPeriod"/>
            </a:pPr>
            <a:endParaRPr lang="en-US" sz="4000" dirty="0"/>
          </a:p>
        </p:txBody>
      </p:sp>
    </p:spTree>
    <p:extLst>
      <p:ext uri="{BB962C8B-B14F-4D97-AF65-F5344CB8AC3E}">
        <p14:creationId xmlns:p14="http://schemas.microsoft.com/office/powerpoint/2010/main" val="1390897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What is Doctrine?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solidFill>
            <a:srgbClr val="FFFFCC"/>
          </a:solidFill>
        </p:spPr>
        <p:txBody>
          <a:bodyPr>
            <a:normAutofit fontScale="92500" lnSpcReduction="20000"/>
          </a:bodyPr>
          <a:lstStyle/>
          <a:p>
            <a:pPr marL="0" indent="0">
              <a:buNone/>
            </a:pPr>
            <a:r>
              <a:rPr lang="en-US" sz="3500" b="1" dirty="0" smtClean="0"/>
              <a:t>A doctrine* is what the whole Bible teaches today about some particular topic. </a:t>
            </a:r>
            <a:r>
              <a:rPr lang="en-US" dirty="0" smtClean="0"/>
              <a:t>Wayne </a:t>
            </a:r>
            <a:r>
              <a:rPr lang="en-US" dirty="0" err="1" smtClean="0"/>
              <a:t>Grudem</a:t>
            </a:r>
            <a:endParaRPr lang="en-US" dirty="0" smtClean="0"/>
          </a:p>
          <a:p>
            <a:pPr marL="514350" indent="-514350">
              <a:buFont typeface="+mj-lt"/>
              <a:buAutoNum type="arabicPeriod"/>
            </a:pPr>
            <a:r>
              <a:rPr lang="en-US" sz="3000" b="1" dirty="0" smtClean="0"/>
              <a:t>A doctrine is the result of doing systematic theology</a:t>
            </a:r>
          </a:p>
          <a:p>
            <a:pPr marL="514350" indent="-514350">
              <a:buFont typeface="+mj-lt"/>
              <a:buAutoNum type="arabicPeriod"/>
            </a:pPr>
            <a:r>
              <a:rPr lang="en-US" sz="3000" b="1" dirty="0" smtClean="0"/>
              <a:t>We will study those doctrines that meet at least one of the following:</a:t>
            </a:r>
          </a:p>
          <a:p>
            <a:r>
              <a:rPr lang="en-US" sz="3000" b="1" dirty="0" smtClean="0"/>
              <a:t>Most emphasized in Scripture</a:t>
            </a:r>
          </a:p>
          <a:p>
            <a:r>
              <a:rPr lang="en-US" sz="3000" b="1" dirty="0" smtClean="0"/>
              <a:t>Have been most significant throughout church history</a:t>
            </a:r>
          </a:p>
          <a:p>
            <a:r>
              <a:rPr lang="en-US" sz="3000" b="1" dirty="0" smtClean="0"/>
              <a:t>Are  more important today than in previous church history</a:t>
            </a:r>
          </a:p>
          <a:p>
            <a:pPr marL="0" indent="0">
              <a:buNone/>
            </a:pPr>
            <a:endParaRPr lang="en-US" sz="2600" dirty="0" smtClean="0"/>
          </a:p>
          <a:p>
            <a:pPr marL="0" indent="0">
              <a:buNone/>
            </a:pPr>
            <a:r>
              <a:rPr lang="en-US" sz="2600" dirty="0" smtClean="0"/>
              <a:t>*Roman Catholic and Lutheran theologians may use </a:t>
            </a:r>
            <a:r>
              <a:rPr lang="en-US" sz="2600" i="1" dirty="0" smtClean="0"/>
              <a:t>dogma</a:t>
            </a:r>
            <a:r>
              <a:rPr lang="en-US" sz="2600" dirty="0" smtClean="0"/>
              <a:t> to refer to doctrines that have official church endorsement</a:t>
            </a:r>
            <a:r>
              <a:rPr lang="en-US" sz="2600" dirty="0" smtClean="0">
                <a:solidFill>
                  <a:srgbClr val="0070C0"/>
                </a:solidFill>
              </a:rPr>
              <a:t>.</a:t>
            </a:r>
            <a:endParaRPr lang="en-US" sz="2600" dirty="0">
              <a:solidFill>
                <a:srgbClr val="0070C0"/>
              </a:solidFill>
            </a:endParaRPr>
          </a:p>
          <a:p>
            <a:pPr marL="742950" indent="-742950">
              <a:buFont typeface="+mj-lt"/>
              <a:buAutoNum type="arabicPeriod"/>
            </a:pPr>
            <a:endParaRPr lang="en-US" sz="4000" dirty="0"/>
          </a:p>
        </p:txBody>
      </p:sp>
    </p:spTree>
    <p:extLst>
      <p:ext uri="{BB962C8B-B14F-4D97-AF65-F5344CB8AC3E}">
        <p14:creationId xmlns:p14="http://schemas.microsoft.com/office/powerpoint/2010/main" val="2016723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What is Apologetics?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81904"/>
          </a:xfrm>
          <a:solidFill>
            <a:srgbClr val="FFFFCC"/>
          </a:solidFill>
        </p:spPr>
        <p:txBody>
          <a:bodyPr>
            <a:normAutofit/>
          </a:bodyPr>
          <a:lstStyle/>
          <a:p>
            <a:pPr marL="0" indent="0">
              <a:buNone/>
            </a:pPr>
            <a:r>
              <a:rPr lang="en-US" sz="3500" b="1" dirty="0" smtClean="0"/>
              <a:t>Apologetics is the discipline that seeks to provide a defense of the truthfulness of the Christian faith for the purpose of convincing unbelievers. </a:t>
            </a:r>
            <a:r>
              <a:rPr lang="en-US" dirty="0" smtClean="0"/>
              <a:t>Wayne </a:t>
            </a:r>
            <a:r>
              <a:rPr lang="en-US" dirty="0" err="1" smtClean="0"/>
              <a:t>Grudem</a:t>
            </a:r>
            <a:endParaRPr lang="en-US" dirty="0" smtClean="0"/>
          </a:p>
          <a:p>
            <a:pPr marL="514350" indent="-514350">
              <a:buFont typeface="+mj-lt"/>
              <a:buAutoNum type="arabicPeriod"/>
            </a:pPr>
            <a:r>
              <a:rPr lang="en-US" b="1" dirty="0" smtClean="0"/>
              <a:t>Apologetics boils down to: </a:t>
            </a:r>
          </a:p>
          <a:p>
            <a:r>
              <a:rPr lang="en-US" b="1" dirty="0" smtClean="0"/>
              <a:t>Knowing what we believe</a:t>
            </a:r>
          </a:p>
          <a:p>
            <a:r>
              <a:rPr lang="en-US" b="1" dirty="0" smtClean="0"/>
              <a:t>Why we believe it </a:t>
            </a:r>
          </a:p>
          <a:p>
            <a:r>
              <a:rPr lang="en-US" b="1" dirty="0" smtClean="0"/>
              <a:t>And being able to communicate what we believe and why in an effective, winsome manner to those who question our faith</a:t>
            </a:r>
            <a:r>
              <a:rPr lang="en-US" dirty="0" smtClean="0"/>
              <a:t>.</a:t>
            </a:r>
          </a:p>
          <a:p>
            <a:pPr marL="0" indent="0">
              <a:buNone/>
            </a:pPr>
            <a:r>
              <a:rPr lang="en-US" dirty="0" smtClean="0"/>
              <a:t>2.  </a:t>
            </a:r>
            <a:r>
              <a:rPr lang="en-US" b="1" dirty="0" smtClean="0"/>
              <a:t>John Calvin observed in his Institutes we seek proof not persuasion.</a:t>
            </a:r>
          </a:p>
          <a:p>
            <a:pPr marL="0" indent="0">
              <a:buNone/>
            </a:pPr>
            <a:endParaRPr lang="en-US" sz="4000" dirty="0"/>
          </a:p>
        </p:txBody>
      </p:sp>
    </p:spTree>
    <p:extLst>
      <p:ext uri="{BB962C8B-B14F-4D97-AF65-F5344CB8AC3E}">
        <p14:creationId xmlns:p14="http://schemas.microsoft.com/office/powerpoint/2010/main" val="2628464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382487"/>
            <a:ext cx="10515600" cy="1325563"/>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Syllabus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sz="half" idx="1"/>
          </p:nvPr>
        </p:nvSpPr>
        <p:spPr>
          <a:xfrm>
            <a:off x="838200" y="1825625"/>
            <a:ext cx="5181600" cy="4829818"/>
          </a:xfrm>
          <a:solidFill>
            <a:srgbClr val="FFFFCC"/>
          </a:solidFill>
        </p:spPr>
        <p:txBody>
          <a:bodyPr>
            <a:normAutofit lnSpcReduction="10000"/>
          </a:bodyPr>
          <a:lstStyle/>
          <a:p>
            <a:pPr marL="0" indent="0">
              <a:buNone/>
            </a:pPr>
            <a:r>
              <a:rPr lang="en-US" sz="3200" b="1" u="sng" dirty="0" smtClean="0"/>
              <a:t>The Doctrine of the Bible</a:t>
            </a:r>
          </a:p>
          <a:p>
            <a:r>
              <a:rPr lang="en-US" b="1" dirty="0"/>
              <a:t>Revelation, Inspiration, Authority, and Inerrancy</a:t>
            </a:r>
          </a:p>
          <a:p>
            <a:r>
              <a:rPr lang="en-US" b="1" dirty="0" smtClean="0"/>
              <a:t>The </a:t>
            </a:r>
            <a:r>
              <a:rPr lang="en-US" b="1" dirty="0"/>
              <a:t>Canon, History and Affirmations of Faith</a:t>
            </a:r>
          </a:p>
          <a:p>
            <a:pPr marL="0" indent="0">
              <a:buNone/>
            </a:pPr>
            <a:r>
              <a:rPr lang="en-US" sz="3200" b="1" u="sng" dirty="0" smtClean="0"/>
              <a:t>The </a:t>
            </a:r>
            <a:r>
              <a:rPr lang="en-US" sz="3200" b="1" u="sng" dirty="0"/>
              <a:t>Doctrine of God</a:t>
            </a:r>
          </a:p>
          <a:p>
            <a:r>
              <a:rPr lang="en-US" b="1" dirty="0"/>
              <a:t>His communicable and incommunicable attributes</a:t>
            </a:r>
          </a:p>
          <a:p>
            <a:r>
              <a:rPr lang="en-US" b="1" dirty="0"/>
              <a:t>The Trinity</a:t>
            </a:r>
          </a:p>
          <a:p>
            <a:r>
              <a:rPr lang="en-US" b="1" dirty="0"/>
              <a:t>Knowledge </a:t>
            </a:r>
            <a:r>
              <a:rPr lang="en-US" b="1" dirty="0" smtClean="0"/>
              <a:t>of God</a:t>
            </a:r>
            <a:r>
              <a:rPr lang="en-US" b="1" dirty="0"/>
              <a:t>, His </a:t>
            </a:r>
            <a:r>
              <a:rPr lang="en-US" b="1" dirty="0" smtClean="0"/>
              <a:t>will, providence </a:t>
            </a:r>
            <a:r>
              <a:rPr lang="en-US" b="1" dirty="0"/>
              <a:t>and prayer</a:t>
            </a:r>
          </a:p>
          <a:p>
            <a:pPr marL="742950" indent="-742950">
              <a:buFont typeface="+mj-lt"/>
              <a:buAutoNum type="arabicPeriod"/>
            </a:pPr>
            <a:endParaRPr lang="en-US" dirty="0"/>
          </a:p>
        </p:txBody>
      </p:sp>
      <p:sp>
        <p:nvSpPr>
          <p:cNvPr id="2" name="Content Placeholder 1"/>
          <p:cNvSpPr>
            <a:spLocks noGrp="1"/>
          </p:cNvSpPr>
          <p:nvPr>
            <p:ph sz="half" idx="2"/>
          </p:nvPr>
        </p:nvSpPr>
        <p:spPr>
          <a:xfrm>
            <a:off x="6172200" y="1825624"/>
            <a:ext cx="5181600" cy="4876117"/>
          </a:xfrm>
          <a:solidFill>
            <a:srgbClr val="FFFFCC"/>
          </a:solidFill>
        </p:spPr>
        <p:txBody>
          <a:bodyPr>
            <a:normAutofit lnSpcReduction="10000"/>
          </a:bodyPr>
          <a:lstStyle/>
          <a:p>
            <a:pPr marL="0" indent="0">
              <a:buNone/>
            </a:pPr>
            <a:r>
              <a:rPr lang="en-US" sz="3500" b="1" u="sng" dirty="0" smtClean="0"/>
              <a:t>The Doctrine </a:t>
            </a:r>
            <a:r>
              <a:rPr lang="en-US" sz="3500" b="1" u="sng" dirty="0"/>
              <a:t>of </a:t>
            </a:r>
            <a:r>
              <a:rPr lang="en-US" sz="3500" b="1" u="sng" dirty="0" smtClean="0"/>
              <a:t>Creation</a:t>
            </a:r>
            <a:endParaRPr lang="en-US" sz="3500" b="1" u="sng" dirty="0"/>
          </a:p>
          <a:p>
            <a:r>
              <a:rPr lang="en-US" sz="3000" b="1" dirty="0" smtClean="0"/>
              <a:t>Genesis 1:1 and the Cosmological Argument</a:t>
            </a:r>
          </a:p>
          <a:p>
            <a:r>
              <a:rPr lang="en-US" sz="3000" b="1" dirty="0" smtClean="0"/>
              <a:t>Romans1:20 and the Teleological argument</a:t>
            </a:r>
          </a:p>
          <a:p>
            <a:r>
              <a:rPr lang="en-US" sz="3000" b="1" dirty="0" smtClean="0"/>
              <a:t>Science, chance and Intelligent Design</a:t>
            </a:r>
          </a:p>
          <a:p>
            <a:r>
              <a:rPr lang="en-US" sz="3000" b="1" dirty="0" smtClean="0"/>
              <a:t>Angels, Satan, and Demons</a:t>
            </a:r>
          </a:p>
          <a:p>
            <a:r>
              <a:rPr lang="en-US" sz="3000" b="1" dirty="0" smtClean="0"/>
              <a:t>The creation of Man</a:t>
            </a:r>
          </a:p>
          <a:p>
            <a:r>
              <a:rPr lang="en-US" sz="3000" b="1" dirty="0" smtClean="0"/>
              <a:t>Sin and the Covenants</a:t>
            </a:r>
          </a:p>
          <a:p>
            <a:pPr marL="514350" indent="-514350">
              <a:buFont typeface="+mj-lt"/>
              <a:buAutoNum type="arabicPeriod"/>
            </a:pPr>
            <a:endParaRPr lang="en-US" dirty="0"/>
          </a:p>
        </p:txBody>
      </p:sp>
    </p:spTree>
    <p:extLst>
      <p:ext uri="{BB962C8B-B14F-4D97-AF65-F5344CB8AC3E}">
        <p14:creationId xmlns:p14="http://schemas.microsoft.com/office/powerpoint/2010/main" val="1103846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382487"/>
            <a:ext cx="10515600" cy="1325563"/>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Syllabus</a:t>
            </a:r>
            <a:r>
              <a:rPr lang="en-US" sz="2000" b="1" dirty="0" smtClean="0">
                <a:latin typeface="Arial" panose="020B0604020202020204" pitchFamily="34" charset="0"/>
                <a:cs typeface="Arial" panose="020B0604020202020204" pitchFamily="34" charset="0"/>
              </a:rPr>
              <a:t> continued page 2</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sz="half" idx="1"/>
          </p:nvPr>
        </p:nvSpPr>
        <p:spPr>
          <a:xfrm>
            <a:off x="838200" y="1825625"/>
            <a:ext cx="4763947" cy="4829818"/>
          </a:xfrm>
          <a:solidFill>
            <a:srgbClr val="FFFFCC"/>
          </a:solidFill>
        </p:spPr>
        <p:txBody>
          <a:bodyPr>
            <a:normAutofit fontScale="92500"/>
          </a:bodyPr>
          <a:lstStyle/>
          <a:p>
            <a:pPr marL="0" indent="0">
              <a:buNone/>
            </a:pPr>
            <a:r>
              <a:rPr lang="en-US" sz="3200" b="1" u="sng" dirty="0" smtClean="0"/>
              <a:t>The Doctrine of Christ</a:t>
            </a:r>
          </a:p>
          <a:p>
            <a:r>
              <a:rPr lang="en-US" b="1" dirty="0" smtClean="0"/>
              <a:t>The offices and Person of Christ</a:t>
            </a:r>
          </a:p>
          <a:p>
            <a:r>
              <a:rPr lang="en-US" b="1" dirty="0" smtClean="0"/>
              <a:t>His Substitutionary Atonement</a:t>
            </a:r>
          </a:p>
          <a:p>
            <a:r>
              <a:rPr lang="en-US" b="1" dirty="0" smtClean="0"/>
              <a:t>His Resurrection &amp; Ascension</a:t>
            </a:r>
          </a:p>
          <a:p>
            <a:r>
              <a:rPr lang="en-US" b="1" dirty="0" smtClean="0"/>
              <a:t>Union with Christ and His Intercession</a:t>
            </a:r>
          </a:p>
          <a:p>
            <a:pPr marL="0" indent="0">
              <a:buNone/>
            </a:pPr>
            <a:r>
              <a:rPr lang="en-US" sz="3200" b="1" u="sng" dirty="0"/>
              <a:t>The Doctrine of </a:t>
            </a:r>
            <a:r>
              <a:rPr lang="en-US" sz="3200" b="1" u="sng" dirty="0" smtClean="0"/>
              <a:t>the Holy Spirit</a:t>
            </a:r>
            <a:endParaRPr lang="en-US" sz="3200" b="1" u="sng" dirty="0"/>
          </a:p>
          <a:p>
            <a:pPr marL="742950" indent="-742950">
              <a:buFont typeface="+mj-lt"/>
              <a:buAutoNum type="arabicPeriod"/>
            </a:pPr>
            <a:endParaRPr lang="en-US" dirty="0"/>
          </a:p>
        </p:txBody>
      </p:sp>
      <p:sp>
        <p:nvSpPr>
          <p:cNvPr id="2" name="Content Placeholder 1"/>
          <p:cNvSpPr>
            <a:spLocks noGrp="1"/>
          </p:cNvSpPr>
          <p:nvPr>
            <p:ph sz="half" idx="2"/>
          </p:nvPr>
        </p:nvSpPr>
        <p:spPr>
          <a:xfrm>
            <a:off x="5671595" y="1825624"/>
            <a:ext cx="5682205" cy="4876117"/>
          </a:xfrm>
          <a:solidFill>
            <a:srgbClr val="FFFFCC"/>
          </a:solidFill>
        </p:spPr>
        <p:txBody>
          <a:bodyPr>
            <a:normAutofit fontScale="92500"/>
          </a:bodyPr>
          <a:lstStyle/>
          <a:p>
            <a:pPr marL="0" indent="0">
              <a:buNone/>
            </a:pPr>
            <a:r>
              <a:rPr lang="en-US" sz="3200" b="1" u="sng" dirty="0" smtClean="0"/>
              <a:t>The Doctrine </a:t>
            </a:r>
            <a:r>
              <a:rPr lang="en-US" sz="3200" b="1" u="sng" dirty="0"/>
              <a:t>of </a:t>
            </a:r>
            <a:r>
              <a:rPr lang="en-US" sz="3200" b="1" u="sng" dirty="0" smtClean="0"/>
              <a:t>Redemption</a:t>
            </a:r>
            <a:endParaRPr lang="en-US" sz="3200" b="1" u="sng" dirty="0"/>
          </a:p>
          <a:p>
            <a:r>
              <a:rPr lang="en-US" b="1" dirty="0" smtClean="0"/>
              <a:t>The paradigm shift of the Reformation</a:t>
            </a:r>
          </a:p>
          <a:p>
            <a:r>
              <a:rPr lang="en-US" b="1" dirty="0" smtClean="0"/>
              <a:t>The Doctrines of Grace &amp; Moral Inability</a:t>
            </a:r>
          </a:p>
          <a:p>
            <a:r>
              <a:rPr lang="en-US" b="1" dirty="0"/>
              <a:t>Election and Effective Atonement</a:t>
            </a:r>
          </a:p>
          <a:p>
            <a:r>
              <a:rPr lang="en-US" b="1" dirty="0" smtClean="0"/>
              <a:t>God’s Effective Call &amp; Preservation of the Elect</a:t>
            </a:r>
          </a:p>
          <a:p>
            <a:r>
              <a:rPr lang="en-US" b="1" dirty="0" smtClean="0"/>
              <a:t>Objections to the Doctrines of Grace</a:t>
            </a:r>
          </a:p>
          <a:p>
            <a:r>
              <a:rPr lang="en-US" b="1" dirty="0" smtClean="0"/>
              <a:t>Regeneration, Conversion &amp; Adoption</a:t>
            </a:r>
          </a:p>
          <a:p>
            <a:r>
              <a:rPr lang="en-US" b="1" dirty="0" smtClean="0"/>
              <a:t>Justification and Sanctification</a:t>
            </a:r>
            <a:endParaRPr lang="en-US" b="1" dirty="0"/>
          </a:p>
        </p:txBody>
      </p:sp>
    </p:spTree>
    <p:extLst>
      <p:ext uri="{BB962C8B-B14F-4D97-AF65-F5344CB8AC3E}">
        <p14:creationId xmlns:p14="http://schemas.microsoft.com/office/powerpoint/2010/main" val="10363300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382487"/>
            <a:ext cx="10515600" cy="1325563"/>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Syllabus</a:t>
            </a:r>
            <a:r>
              <a:rPr lang="en-US" sz="2000" b="1" dirty="0" smtClean="0">
                <a:latin typeface="Arial" panose="020B0604020202020204" pitchFamily="34" charset="0"/>
                <a:cs typeface="Arial" panose="020B0604020202020204" pitchFamily="34" charset="0"/>
              </a:rPr>
              <a:t> continued page 3</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sz="half" idx="1"/>
          </p:nvPr>
        </p:nvSpPr>
        <p:spPr>
          <a:xfrm>
            <a:off x="838200" y="1825625"/>
            <a:ext cx="4763947" cy="4829818"/>
          </a:xfrm>
          <a:solidFill>
            <a:srgbClr val="FFFFCC"/>
          </a:solidFill>
        </p:spPr>
        <p:txBody>
          <a:bodyPr>
            <a:normAutofit fontScale="92500" lnSpcReduction="20000"/>
          </a:bodyPr>
          <a:lstStyle/>
          <a:p>
            <a:pPr marL="0" indent="0">
              <a:buNone/>
            </a:pPr>
            <a:r>
              <a:rPr lang="en-US" sz="3200" b="1" u="sng" dirty="0" smtClean="0"/>
              <a:t>The Doctrine of the Church</a:t>
            </a:r>
          </a:p>
          <a:p>
            <a:r>
              <a:rPr lang="en-US" sz="3000" b="1" dirty="0" smtClean="0"/>
              <a:t>The Nature of the Church</a:t>
            </a:r>
          </a:p>
          <a:p>
            <a:r>
              <a:rPr lang="en-US" sz="3000" b="1" dirty="0" smtClean="0"/>
              <a:t>The Sacraments</a:t>
            </a:r>
          </a:p>
          <a:p>
            <a:pPr marL="0" indent="0">
              <a:buNone/>
            </a:pPr>
            <a:r>
              <a:rPr lang="en-US" sz="3200" b="1" u="sng" dirty="0" smtClean="0"/>
              <a:t>The </a:t>
            </a:r>
            <a:r>
              <a:rPr lang="en-US" sz="3200" b="1" u="sng" dirty="0"/>
              <a:t>Doctrine of </a:t>
            </a:r>
            <a:r>
              <a:rPr lang="en-US" sz="3200" b="1" u="sng" dirty="0" smtClean="0"/>
              <a:t>the Future</a:t>
            </a:r>
          </a:p>
          <a:p>
            <a:r>
              <a:rPr lang="en-US" sz="3000" b="1" dirty="0" smtClean="0"/>
              <a:t>Death and the Intermediate State</a:t>
            </a:r>
          </a:p>
          <a:p>
            <a:r>
              <a:rPr lang="en-US" sz="3000" b="1" dirty="0" smtClean="0"/>
              <a:t>The Return of Christ and Resurrection of the dead</a:t>
            </a:r>
          </a:p>
          <a:p>
            <a:r>
              <a:rPr lang="en-US" sz="3000" b="1" dirty="0" smtClean="0"/>
              <a:t>Major Millennial views</a:t>
            </a:r>
          </a:p>
          <a:p>
            <a:r>
              <a:rPr lang="en-US" sz="3000" b="1" dirty="0" smtClean="0"/>
              <a:t>Final Judgment and Eternal Punishment</a:t>
            </a:r>
          </a:p>
          <a:p>
            <a:r>
              <a:rPr lang="en-US" sz="3000" b="1" dirty="0" smtClean="0"/>
              <a:t>New Heaven and Earth</a:t>
            </a:r>
          </a:p>
          <a:p>
            <a:pPr marL="514350" indent="-514350">
              <a:buFont typeface="+mj-lt"/>
              <a:buAutoNum type="arabicPeriod"/>
            </a:pPr>
            <a:endParaRPr lang="en-US" sz="3000" dirty="0" smtClean="0"/>
          </a:p>
          <a:p>
            <a:pPr marL="514350" indent="-514350">
              <a:buFont typeface="+mj-lt"/>
              <a:buAutoNum type="arabicPeriod"/>
            </a:pPr>
            <a:endParaRPr lang="en-US" sz="3000" dirty="0"/>
          </a:p>
        </p:txBody>
      </p:sp>
      <p:sp>
        <p:nvSpPr>
          <p:cNvPr id="2" name="Content Placeholder 1"/>
          <p:cNvSpPr>
            <a:spLocks noGrp="1"/>
          </p:cNvSpPr>
          <p:nvPr>
            <p:ph sz="half" idx="2"/>
          </p:nvPr>
        </p:nvSpPr>
        <p:spPr>
          <a:xfrm>
            <a:off x="5671595" y="1825624"/>
            <a:ext cx="5682205" cy="4876117"/>
          </a:xfrm>
          <a:solidFill>
            <a:srgbClr val="FFFFCC"/>
          </a:solidFill>
        </p:spPr>
        <p:txBody>
          <a:bodyPr>
            <a:normAutofit fontScale="92500" lnSpcReduction="20000"/>
          </a:bodyPr>
          <a:lstStyle/>
          <a:p>
            <a:pPr marL="0" indent="0">
              <a:buNone/>
            </a:pPr>
            <a:r>
              <a:rPr lang="en-US" sz="3200" dirty="0" smtClean="0"/>
              <a:t>We will meet from 9:00 to 10:00 AM</a:t>
            </a:r>
          </a:p>
          <a:p>
            <a:pPr marL="0" indent="0">
              <a:buNone/>
            </a:pPr>
            <a:r>
              <a:rPr lang="en-US" sz="3000" dirty="0" smtClean="0"/>
              <a:t>every Sunday between September 20 and May 22 </a:t>
            </a:r>
            <a:r>
              <a:rPr lang="en-US" sz="3000" b="1" dirty="0" smtClean="0"/>
              <a:t>Except</a:t>
            </a:r>
            <a:r>
              <a:rPr lang="en-US" sz="3000" b="1" dirty="0" smtClean="0"/>
              <a:t>:</a:t>
            </a:r>
          </a:p>
          <a:p>
            <a:r>
              <a:rPr lang="en-US" sz="3000" dirty="0" smtClean="0"/>
              <a:t>November </a:t>
            </a:r>
            <a:r>
              <a:rPr lang="en-US" sz="3000" dirty="0" smtClean="0"/>
              <a:t>29, 2015: Thanksgiving</a:t>
            </a:r>
          </a:p>
          <a:p>
            <a:r>
              <a:rPr lang="en-US" sz="3000" dirty="0" smtClean="0"/>
              <a:t>December 27, 2015 Christmas and New Years</a:t>
            </a:r>
          </a:p>
          <a:p>
            <a:r>
              <a:rPr lang="en-US" sz="3000" dirty="0" smtClean="0"/>
              <a:t>March 27, 2016 Easter</a:t>
            </a:r>
          </a:p>
          <a:p>
            <a:endParaRPr lang="en-US" dirty="0"/>
          </a:p>
        </p:txBody>
      </p:sp>
    </p:spTree>
    <p:extLst>
      <p:ext uri="{BB962C8B-B14F-4D97-AF65-F5344CB8AC3E}">
        <p14:creationId xmlns:p14="http://schemas.microsoft.com/office/powerpoint/2010/main" val="3209438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Why should we study Systematic Theology and Apologetics?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973760"/>
          </a:xfrm>
          <a:solidFill>
            <a:srgbClr val="FFFFCC"/>
          </a:solidFill>
          <a:ln>
            <a:noFill/>
          </a:ln>
        </p:spPr>
        <p:txBody>
          <a:bodyPr>
            <a:normAutofit/>
          </a:bodyPr>
          <a:lstStyle/>
          <a:p>
            <a:pPr marL="514350" indent="-514350">
              <a:buFont typeface="+mj-lt"/>
              <a:buAutoNum type="arabicPeriod"/>
            </a:pPr>
            <a:r>
              <a:rPr lang="en-US" sz="3200" b="1" dirty="0" smtClean="0"/>
              <a:t>“All authority in heaven and on earth has been given to me. Go therefore and make disciples of all nations, baptizing them in the name of the Father and of the Son and of the Holy Spirit, teaching them to observe all that I have commanded you. And behold, I am with you always, to the end of the age.”  </a:t>
            </a:r>
            <a:r>
              <a:rPr lang="en-US" sz="2400" dirty="0" smtClean="0"/>
              <a:t>Matthew 28:18-20</a:t>
            </a:r>
          </a:p>
          <a:p>
            <a:pPr marL="514350" indent="-514350">
              <a:buFont typeface="+mj-lt"/>
              <a:buAutoNum type="arabicPeriod"/>
            </a:pPr>
            <a:r>
              <a:rPr lang="en-US" sz="3200" b="1" dirty="0"/>
              <a:t>always being prepared to make a defense to anyone who asks you for a reason for the hope that is in you; yet doing it with gentleness and respect   </a:t>
            </a:r>
            <a:r>
              <a:rPr lang="en-US" sz="2400" dirty="0"/>
              <a:t>1 Peter 3:15</a:t>
            </a:r>
          </a:p>
          <a:p>
            <a:pPr marL="514350" indent="-514350">
              <a:buFont typeface="+mj-lt"/>
              <a:buAutoNum type="arabicPeriod"/>
            </a:pPr>
            <a:endParaRPr lang="en-US" sz="2400" dirty="0"/>
          </a:p>
        </p:txBody>
      </p:sp>
    </p:spTree>
    <p:extLst>
      <p:ext uri="{BB962C8B-B14F-4D97-AF65-F5344CB8AC3E}">
        <p14:creationId xmlns:p14="http://schemas.microsoft.com/office/powerpoint/2010/main" val="4139492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Why should we study Systematic Theology?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957140"/>
          </a:xfrm>
          <a:solidFill>
            <a:srgbClr val="FFFFCC"/>
          </a:solidFill>
          <a:ln>
            <a:noFill/>
          </a:ln>
        </p:spPr>
        <p:txBody>
          <a:bodyPr>
            <a:normAutofit lnSpcReduction="10000"/>
          </a:bodyPr>
          <a:lstStyle/>
          <a:p>
            <a:pPr marL="0" indent="0">
              <a:buNone/>
            </a:pPr>
            <a:r>
              <a:rPr lang="en-US" sz="3200" b="1" dirty="0" smtClean="0"/>
              <a:t>“All authority in heaven and on earth has been given to me. Go therefore and make disciples of all nations, baptizing them in the name of the Father and of the Son and of the Holy Spirit, teaching them to observe all that I have commanded you. And behold, I am with you always, to the end of the age.”  </a:t>
            </a:r>
            <a:r>
              <a:rPr lang="en-US" sz="2400" b="1" dirty="0" smtClean="0"/>
              <a:t>Matthew 28:18-20</a:t>
            </a:r>
          </a:p>
          <a:p>
            <a:r>
              <a:rPr lang="en-US" b="1" dirty="0" smtClean="0"/>
              <a:t>All authority = Freedom without </a:t>
            </a:r>
            <a:r>
              <a:rPr lang="en-US" b="1" dirty="0" smtClean="0"/>
              <a:t>limitation</a:t>
            </a:r>
          </a:p>
          <a:p>
            <a:pPr marL="0" indent="0">
              <a:buNone/>
            </a:pPr>
            <a:r>
              <a:rPr lang="en-US" b="1" dirty="0"/>
              <a:t>Again, the devil took him to a very high mountain and showed him all the kingdoms of the world and their glory</a:t>
            </a:r>
            <a:r>
              <a:rPr lang="en-US" b="1" dirty="0" smtClean="0"/>
              <a:t>.</a:t>
            </a:r>
            <a:r>
              <a:rPr lang="en-US" b="1" dirty="0"/>
              <a:t> And he said to him, “All these I will give you, if you will fall down and worship me</a:t>
            </a:r>
            <a:r>
              <a:rPr lang="en-US" b="1" dirty="0" smtClean="0"/>
              <a:t>.”</a:t>
            </a:r>
            <a:r>
              <a:rPr lang="en-US" b="1" dirty="0"/>
              <a:t> Then Jesus said to him, “Be gone, </a:t>
            </a:r>
            <a:r>
              <a:rPr lang="en-US" b="1" dirty="0" smtClean="0"/>
              <a:t>Satan</a:t>
            </a:r>
            <a:r>
              <a:rPr lang="en-US" b="1" dirty="0"/>
              <a:t>! For </a:t>
            </a:r>
            <a:r>
              <a:rPr lang="en-US" b="1" dirty="0" smtClean="0"/>
              <a:t>it </a:t>
            </a:r>
            <a:r>
              <a:rPr lang="en-US" b="1" dirty="0"/>
              <a:t>is written</a:t>
            </a:r>
            <a:r>
              <a:rPr lang="en-US" b="1" dirty="0" smtClean="0"/>
              <a:t>, “‘</a:t>
            </a:r>
            <a:r>
              <a:rPr lang="en-US" b="1" dirty="0"/>
              <a:t>You shall worship the Lord your </a:t>
            </a:r>
            <a:r>
              <a:rPr lang="en-US" b="1" dirty="0" smtClean="0"/>
              <a:t>God and him </a:t>
            </a:r>
            <a:r>
              <a:rPr lang="en-US" b="1" dirty="0"/>
              <a:t>only shall you serve</a:t>
            </a:r>
            <a:r>
              <a:rPr lang="en-US" b="1" dirty="0" smtClean="0"/>
              <a:t>.’” Matthew 4:8-10</a:t>
            </a:r>
            <a:endParaRPr lang="en-US" b="1" dirty="0"/>
          </a:p>
          <a:p>
            <a:endParaRPr lang="en-US" dirty="0"/>
          </a:p>
        </p:txBody>
      </p:sp>
    </p:spTree>
    <p:extLst>
      <p:ext uri="{BB962C8B-B14F-4D97-AF65-F5344CB8AC3E}">
        <p14:creationId xmlns:p14="http://schemas.microsoft.com/office/powerpoint/2010/main" val="9534685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1107</Words>
  <Application>Microsoft Office PowerPoint</Application>
  <PresentationFormat>Widescreen</PresentationFormat>
  <Paragraphs>104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Discipleship:  An  Introduction to  Systematic Theology and  Apologetics</vt:lpstr>
      <vt:lpstr>    What is Systematic Theology? </vt:lpstr>
      <vt:lpstr>            What is Doctrine? </vt:lpstr>
      <vt:lpstr>            What is Apologetics? </vt:lpstr>
      <vt:lpstr>                      Syllabus</vt:lpstr>
      <vt:lpstr>                      Syllabus continued page 2</vt:lpstr>
      <vt:lpstr>                      Syllabus continued page 3</vt:lpstr>
      <vt:lpstr>Why should we study Systematic Theology and Apologetics? </vt:lpstr>
      <vt:lpstr>Why should we study Systematic Theology? </vt:lpstr>
      <vt:lpstr>Why should we study Systematic Theology? </vt:lpstr>
      <vt:lpstr>Why should we study Apologetics? </vt:lpstr>
      <vt:lpstr>21st Century Challenges to making disciples.</vt:lpstr>
      <vt:lpstr>  In 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11</cp:revision>
  <cp:lastPrinted>2015-07-31T00:58:12Z</cp:lastPrinted>
  <dcterms:created xsi:type="dcterms:W3CDTF">2015-07-31T00:42:30Z</dcterms:created>
  <dcterms:modified xsi:type="dcterms:W3CDTF">2015-09-09T17:18:40Z</dcterms:modified>
</cp:coreProperties>
</file>