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592" r:id="rId2"/>
    <p:sldId id="1595" r:id="rId3"/>
    <p:sldId id="1569" r:id="rId4"/>
    <p:sldId id="1599" r:id="rId5"/>
    <p:sldId id="1598" r:id="rId6"/>
    <p:sldId id="1597" r:id="rId7"/>
    <p:sldId id="1601" r:id="rId8"/>
    <p:sldId id="1602" r:id="rId9"/>
    <p:sldId id="1603" r:id="rId10"/>
    <p:sldId id="1596" r:id="rId11"/>
    <p:sldId id="1570" r:id="rId12"/>
    <p:sldId id="1571" r:id="rId13"/>
    <p:sldId id="1572" r:id="rId14"/>
    <p:sldId id="1573" r:id="rId15"/>
    <p:sldId id="1574" r:id="rId16"/>
    <p:sldId id="1576" r:id="rId17"/>
    <p:sldId id="1586" r:id="rId18"/>
    <p:sldId id="1587" r:id="rId19"/>
    <p:sldId id="158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snapToGrid="0">
      <p:cViewPr varScale="1">
        <p:scale>
          <a:sx n="87" d="100"/>
          <a:sy n="87" d="100"/>
        </p:scale>
        <p:origin x="3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8C8A1-2FBE-47DD-81E7-77EFB2FF7984}" type="datetimeFigureOut">
              <a:rPr lang="en-US" smtClean="0"/>
              <a:t>2/16/2020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2CF2F3-9734-4171-8688-B0742EF825C7}" type="slidenum">
              <a:rPr lang="en-US" smtClean="0"/>
              <a:t>‹#›</a:t>
            </a:fld>
            <a:endParaRPr lang="en-US"/>
          </a:p>
        </p:txBody>
      </p:sp>
    </p:spTree>
    <p:extLst>
      <p:ext uri="{BB962C8B-B14F-4D97-AF65-F5344CB8AC3E}">
        <p14:creationId xmlns:p14="http://schemas.microsoft.com/office/powerpoint/2010/main" val="2627077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2161410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701814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1623630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565463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3845329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695304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2085103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2357715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1413317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19</a:t>
            </a:fld>
            <a:endParaRPr lang="en-US"/>
          </a:p>
        </p:txBody>
      </p:sp>
    </p:spTree>
    <p:extLst>
      <p:ext uri="{BB962C8B-B14F-4D97-AF65-F5344CB8AC3E}">
        <p14:creationId xmlns:p14="http://schemas.microsoft.com/office/powerpoint/2010/main" val="2555120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055820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389840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89160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890267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8511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1005468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125768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1836712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4C0BE-E94F-4F6F-A4F4-495C525E31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2ED6E0-3BF6-4E48-80F7-FA078B79C9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829C19-BAFA-4AF9-9D97-22831991AEEF}"/>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5C6A5F75-BD15-4DB5-A593-54ACE3A692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E2436-D80F-4B2B-974F-D2C5320CD626}"/>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4081218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23E7F-5422-4609-BE37-5978E4DA4A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38C747-EB7F-41F8-AB21-388CF6DEB7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9ED9FB-20BE-4325-AD53-D1512E344E8B}"/>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DB2D4279-E143-42F2-88F9-0C4D40DB4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6D133-05A7-47F2-8A37-59A5D4001638}"/>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1083692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09CC07-BA9F-4AC8-BCD5-F837F38598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F1EF5E-E40D-4A8C-A3B2-8EBF3BE763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4CDBE-E34F-45CC-8891-FEEB21628806}"/>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9968C14F-68C6-4ECF-926D-70DA274794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61998-74B4-4693-B40E-1E5FCCFE1EE5}"/>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219527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80B26-7B9B-44EE-895E-0679EB81DC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93E1BB-8B59-4215-B440-F560FE8119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E9DBD2-2EB9-4FB0-8965-DDE56D5602AB}"/>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6A9F992E-9EA6-4881-A191-B1A6B3C225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5FC43-D498-4C29-9786-9ED1E54E1AD4}"/>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229162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7428-2486-46D7-A868-CA2F26BCF4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E7FE92-D4EC-4085-9808-4D404AB986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06742D-2ABB-4E99-8629-03E4F542B870}"/>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4217BC69-D6A2-419F-BF14-2DAAC5353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4AEF7-40D4-4043-B316-7470E5B08400}"/>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346536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9B15-17FD-4E81-AD54-422611654F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38EC7-A109-4C97-BF8F-49A337338A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9FA494-A798-4883-8885-1B013DF0F7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8E423A-73B7-41AA-9D98-73D4C462399F}"/>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6" name="Footer Placeholder 5">
            <a:extLst>
              <a:ext uri="{FF2B5EF4-FFF2-40B4-BE49-F238E27FC236}">
                <a16:creationId xmlns:a16="http://schemas.microsoft.com/office/drawing/2014/main" id="{53D7C5D0-6996-4B6E-AA6A-8FD96B966E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2F60A-12B7-4E08-A1A0-EF61EEE8C13F}"/>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30554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920B-15B2-4DA4-87B8-3B6A3468DC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F20D0-CD5C-4D7B-A61E-ACE793E9FC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9EF513-4192-4FBA-A365-3A4A38D349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2239DD-1ABC-498A-A54A-1767AC16CF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4E275B-F361-4D46-BD16-E86ABD5C9C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0C71A5-EC3A-42F3-9BE2-BF2AD947F562}"/>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8" name="Footer Placeholder 7">
            <a:extLst>
              <a:ext uri="{FF2B5EF4-FFF2-40B4-BE49-F238E27FC236}">
                <a16:creationId xmlns:a16="http://schemas.microsoft.com/office/drawing/2014/main" id="{14CFF907-FE6D-4D89-8270-8790B22153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2BE5E-7EF3-4F83-BC62-D15FBD782307}"/>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2027462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5630C-B400-43C1-A631-FBD33A63F9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7A6131-802B-491A-ACA5-BCE25B7E49ED}"/>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4" name="Footer Placeholder 3">
            <a:extLst>
              <a:ext uri="{FF2B5EF4-FFF2-40B4-BE49-F238E27FC236}">
                <a16:creationId xmlns:a16="http://schemas.microsoft.com/office/drawing/2014/main" id="{ED9483BD-1228-4E4D-BCFF-2A5000A0B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62C59B-A6BE-4EE2-A58C-AA2105F98E99}"/>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187411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456580-9BC4-4B80-9F58-734834B27807}"/>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3" name="Footer Placeholder 2">
            <a:extLst>
              <a:ext uri="{FF2B5EF4-FFF2-40B4-BE49-F238E27FC236}">
                <a16:creationId xmlns:a16="http://schemas.microsoft.com/office/drawing/2014/main" id="{B35E418A-D612-4CE7-A82C-E673EE0B09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9B668-CE26-4273-B0EE-7D1B1A43D5D7}"/>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140510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3146-87DB-4198-91B6-61B263287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D8B7D-BEB9-4397-AC40-FACBFF84E5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46E627-E624-472A-9B0A-52ADD865B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A19D-2874-4644-80DF-98DBB08C1782}"/>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6" name="Footer Placeholder 5">
            <a:extLst>
              <a:ext uri="{FF2B5EF4-FFF2-40B4-BE49-F238E27FC236}">
                <a16:creationId xmlns:a16="http://schemas.microsoft.com/office/drawing/2014/main" id="{A81EC8FF-A396-464E-9ADA-B064965709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9514A7-8103-4781-A8DB-E91B2722E5EF}"/>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957206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F6E6-9208-4FDE-B459-88E123BD0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FEC45C-3B09-42D5-97FB-03309A7AB5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EFB173-8985-4F73-9977-0DA626A62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93E72B-5156-4E47-87B8-B3E6F4C078A9}"/>
              </a:ext>
            </a:extLst>
          </p:cNvPr>
          <p:cNvSpPr>
            <a:spLocks noGrp="1"/>
          </p:cNvSpPr>
          <p:nvPr>
            <p:ph type="dt" sz="half" idx="10"/>
          </p:nvPr>
        </p:nvSpPr>
        <p:spPr/>
        <p:txBody>
          <a:bodyPr/>
          <a:lstStyle/>
          <a:p>
            <a:fld id="{85A4EBD9-8F6A-45BD-9C6F-EDCCD22E85E3}" type="datetimeFigureOut">
              <a:rPr lang="en-US" smtClean="0"/>
              <a:t>2/16/2020</a:t>
            </a:fld>
            <a:endParaRPr lang="en-US"/>
          </a:p>
        </p:txBody>
      </p:sp>
      <p:sp>
        <p:nvSpPr>
          <p:cNvPr id="6" name="Footer Placeholder 5">
            <a:extLst>
              <a:ext uri="{FF2B5EF4-FFF2-40B4-BE49-F238E27FC236}">
                <a16:creationId xmlns:a16="http://schemas.microsoft.com/office/drawing/2014/main" id="{3F2FB725-097C-40FE-B888-3164286861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7CF819-A18E-4D7E-924A-465751DBC61B}"/>
              </a:ext>
            </a:extLst>
          </p:cNvPr>
          <p:cNvSpPr>
            <a:spLocks noGrp="1"/>
          </p:cNvSpPr>
          <p:nvPr>
            <p:ph type="sldNum" sz="quarter" idx="12"/>
          </p:nvPr>
        </p:nvSpPr>
        <p:spPr/>
        <p:txBody>
          <a:bodyPr/>
          <a:lstStyle/>
          <a:p>
            <a:fld id="{504F96D1-3064-4936-9413-BE1D1962B794}" type="slidenum">
              <a:rPr lang="en-US" smtClean="0"/>
              <a:t>‹#›</a:t>
            </a:fld>
            <a:endParaRPr lang="en-US"/>
          </a:p>
        </p:txBody>
      </p:sp>
    </p:spTree>
    <p:extLst>
      <p:ext uri="{BB962C8B-B14F-4D97-AF65-F5344CB8AC3E}">
        <p14:creationId xmlns:p14="http://schemas.microsoft.com/office/powerpoint/2010/main" val="2928114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20A063-E5DF-45A1-8183-A2CCB20D3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8BC019-DF7E-405E-A5E6-4111B4047C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CDBAE1-37EC-4A43-9629-4D04117035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4EBD9-8F6A-45BD-9C6F-EDCCD22E85E3}" type="datetimeFigureOut">
              <a:rPr lang="en-US" smtClean="0"/>
              <a:t>2/16/2020</a:t>
            </a:fld>
            <a:endParaRPr lang="en-US"/>
          </a:p>
        </p:txBody>
      </p:sp>
      <p:sp>
        <p:nvSpPr>
          <p:cNvPr id="5" name="Footer Placeholder 4">
            <a:extLst>
              <a:ext uri="{FF2B5EF4-FFF2-40B4-BE49-F238E27FC236}">
                <a16:creationId xmlns:a16="http://schemas.microsoft.com/office/drawing/2014/main" id="{24285A2A-4380-4569-B422-EDBC3E0F5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AD2A89-9FF3-40C8-B075-9DC0DF8E9C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F96D1-3064-4936-9413-BE1D1962B794}" type="slidenum">
              <a:rPr lang="en-US" smtClean="0"/>
              <a:t>‹#›</a:t>
            </a:fld>
            <a:endParaRPr lang="en-US"/>
          </a:p>
        </p:txBody>
      </p:sp>
    </p:spTree>
    <p:extLst>
      <p:ext uri="{BB962C8B-B14F-4D97-AF65-F5344CB8AC3E}">
        <p14:creationId xmlns:p14="http://schemas.microsoft.com/office/powerpoint/2010/main" val="425135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16, 2020</a:t>
            </a:r>
          </a:p>
        </p:txBody>
      </p:sp>
    </p:spTree>
    <p:extLst>
      <p:ext uri="{BB962C8B-B14F-4D97-AF65-F5344CB8AC3E}">
        <p14:creationId xmlns:p14="http://schemas.microsoft.com/office/powerpoint/2010/main" val="25730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gospel call must include three essential elements.</a:t>
            </a:r>
          </a:p>
          <a:p>
            <a:pPr marL="914400" lvl="1" indent="-457200">
              <a:lnSpc>
                <a:spcPct val="150000"/>
              </a:lnSpc>
              <a:buFont typeface="+mj-lt"/>
              <a:buAutoNum type="arabicPeriod"/>
            </a:pPr>
            <a:r>
              <a:rPr lang="en-US" sz="2800" dirty="0">
                <a:solidFill>
                  <a:srgbClr val="0070C0"/>
                </a:solidFill>
              </a:rPr>
              <a:t>An explanation of the facts concerning salvation</a:t>
            </a:r>
          </a:p>
          <a:p>
            <a:pPr marL="914400" lvl="1" indent="-457200">
              <a:lnSpc>
                <a:spcPct val="150000"/>
              </a:lnSpc>
              <a:buFont typeface="+mj-lt"/>
              <a:buAutoNum type="arabicPeriod"/>
            </a:pPr>
            <a:r>
              <a:rPr lang="en-US" sz="2800" dirty="0">
                <a:solidFill>
                  <a:srgbClr val="0070C0"/>
                </a:solidFill>
              </a:rPr>
              <a:t>An invitation to respond to Christ personally in repentance and faith</a:t>
            </a:r>
          </a:p>
          <a:p>
            <a:pPr marL="914400" lvl="1" indent="-457200">
              <a:lnSpc>
                <a:spcPct val="150000"/>
              </a:lnSpc>
              <a:buFont typeface="+mj-lt"/>
              <a:buAutoNum type="arabicPeriod"/>
            </a:pPr>
            <a:r>
              <a:rPr lang="en-US" sz="2800" dirty="0">
                <a:solidFill>
                  <a:srgbClr val="0070C0"/>
                </a:solidFill>
              </a:rPr>
              <a:t>A promise of forgiveness and eternal life</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a:t>
            </a:r>
          </a:p>
        </p:txBody>
      </p:sp>
    </p:spTree>
    <p:extLst>
      <p:ext uri="{BB962C8B-B14F-4D97-AF65-F5344CB8AC3E}">
        <p14:creationId xmlns:p14="http://schemas.microsoft.com/office/powerpoint/2010/main" val="205242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971550" lvl="1" indent="-514350">
              <a:lnSpc>
                <a:spcPct val="150000"/>
              </a:lnSpc>
              <a:buFont typeface="+mj-lt"/>
              <a:buAutoNum type="arabicPeriod"/>
            </a:pPr>
            <a:r>
              <a:rPr lang="en-US" sz="2800" dirty="0">
                <a:solidFill>
                  <a:srgbClr val="0070C0"/>
                </a:solidFill>
              </a:rPr>
              <a:t>Everyone has sinned: </a:t>
            </a:r>
            <a:r>
              <a:rPr lang="en-US" sz="2800" dirty="0"/>
              <a:t>for all have sinned and fall short of the glory of God, (Romans 3:23)</a:t>
            </a:r>
            <a:endParaRPr lang="en-US" sz="2800" dirty="0">
              <a:solidFill>
                <a:srgbClr val="0070C0"/>
              </a:solidFill>
            </a:endParaRPr>
          </a:p>
          <a:p>
            <a:pPr marL="971550" lvl="1" indent="-514350">
              <a:lnSpc>
                <a:spcPct val="150000"/>
              </a:lnSpc>
              <a:buFont typeface="+mj-lt"/>
              <a:buAutoNum type="arabicPeriod"/>
            </a:pPr>
            <a:r>
              <a:rPr lang="en-US" sz="2800" dirty="0">
                <a:solidFill>
                  <a:srgbClr val="0070C0"/>
                </a:solidFill>
              </a:rPr>
              <a:t>The penalty for sin is death: </a:t>
            </a:r>
            <a:r>
              <a:rPr lang="en-US" sz="2800" dirty="0"/>
              <a:t>For the wages of sin is death, but the free gift of God is eternal life in Christ Jesus our Lord. (Romans 6:23)</a:t>
            </a:r>
            <a:endParaRPr lang="en-US" sz="2800" dirty="0">
              <a:solidFill>
                <a:srgbClr val="0070C0"/>
              </a:solidFill>
            </a:endParaRPr>
          </a:p>
          <a:p>
            <a:pPr marL="971550" lvl="1" indent="-514350">
              <a:lnSpc>
                <a:spcPct val="150000"/>
              </a:lnSpc>
              <a:buFont typeface="+mj-lt"/>
              <a:buAutoNum type="arabicPeriod"/>
            </a:pPr>
            <a:r>
              <a:rPr lang="en-US" sz="2800" dirty="0">
                <a:solidFill>
                  <a:srgbClr val="0070C0"/>
                </a:solidFill>
              </a:rPr>
              <a:t>Jesus died to pay the penalty for our sins: </a:t>
            </a:r>
            <a:r>
              <a:rPr lang="en-US" sz="2800" dirty="0"/>
              <a:t>but God shows his love for us in that while we were still sinners, Christ died for us. (Romans 5:8)</a:t>
            </a:r>
          </a:p>
          <a:p>
            <a:pPr marL="0" indent="0">
              <a:buNone/>
            </a:pP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t>An explanation of the facts concerning salvation</a:t>
            </a:r>
          </a:p>
        </p:txBody>
      </p:sp>
    </p:spTree>
    <p:extLst>
      <p:ext uri="{BB962C8B-B14F-4D97-AF65-F5344CB8AC3E}">
        <p14:creationId xmlns:p14="http://schemas.microsoft.com/office/powerpoint/2010/main" val="96885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It is not enough to understand and agree with the facts about salvation. There must be a personal response to an invitation of Christ himself.</a:t>
            </a:r>
          </a:p>
          <a:p>
            <a:pPr marL="0" indent="0">
              <a:lnSpc>
                <a:spcPct val="150000"/>
              </a:lnSpc>
              <a:buNone/>
            </a:pP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I</a:t>
            </a:r>
            <a:r>
              <a:rPr lang="en-US" sz="2600" dirty="0"/>
              <a:t>nvitation to personally respond to Christ in repentance and faith</a:t>
            </a:r>
          </a:p>
        </p:txBody>
      </p:sp>
    </p:spTree>
    <p:extLst>
      <p:ext uri="{BB962C8B-B14F-4D97-AF65-F5344CB8AC3E}">
        <p14:creationId xmlns:p14="http://schemas.microsoft.com/office/powerpoint/2010/main" val="3760243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baseline="30000" dirty="0"/>
              <a:t>25 </a:t>
            </a:r>
            <a:r>
              <a:rPr lang="en-US" dirty="0"/>
              <a:t>At that time Jesus declared, “I thank you, Father, Lord of heaven and earth, that you have hidden these things from the wise and understanding and revealed them to little children; </a:t>
            </a:r>
            <a:r>
              <a:rPr lang="en-US" b="1" baseline="30000" dirty="0"/>
              <a:t>26 </a:t>
            </a:r>
            <a:r>
              <a:rPr lang="en-US" dirty="0"/>
              <a:t>yes, Father, for such was your gracious will. </a:t>
            </a:r>
            <a:r>
              <a:rPr lang="en-US" b="1" baseline="30000" dirty="0"/>
              <a:t>27 </a:t>
            </a:r>
            <a:r>
              <a:rPr lang="en-US" dirty="0"/>
              <a:t>All things have been handed over to me by my Father, and no one knows the Son except the Father, and no one knows the Father except the Son and anyone to whom the Son chooses </a:t>
            </a:r>
            <a:r>
              <a:rPr lang="en-US" dirty="0">
                <a:solidFill>
                  <a:srgbClr val="FF0000"/>
                </a:solidFill>
              </a:rPr>
              <a:t>(</a:t>
            </a:r>
            <a:r>
              <a:rPr lang="en-US" i="1" dirty="0">
                <a:solidFill>
                  <a:srgbClr val="FF0000"/>
                </a:solidFill>
              </a:rPr>
              <a:t>wills </a:t>
            </a:r>
            <a:r>
              <a:rPr lang="en-US" dirty="0">
                <a:solidFill>
                  <a:srgbClr val="FF0000"/>
                </a:solidFill>
              </a:rPr>
              <a:t>in</a:t>
            </a:r>
            <a:r>
              <a:rPr lang="en-US" i="1" dirty="0">
                <a:solidFill>
                  <a:srgbClr val="FF0000"/>
                </a:solidFill>
              </a:rPr>
              <a:t> </a:t>
            </a:r>
            <a:r>
              <a:rPr lang="en-US" dirty="0">
                <a:solidFill>
                  <a:srgbClr val="FF0000"/>
                </a:solidFill>
              </a:rPr>
              <a:t>NASB)</a:t>
            </a:r>
            <a:r>
              <a:rPr lang="en-US" dirty="0"/>
              <a:t> to reveal him. </a:t>
            </a:r>
            <a:r>
              <a:rPr lang="en-US" b="1" baseline="30000" dirty="0"/>
              <a:t>28 </a:t>
            </a:r>
            <a:r>
              <a:rPr lang="en-US" dirty="0"/>
              <a:t>Come to me, all who labor and are heavy laden, and I will give you rest. </a:t>
            </a:r>
            <a:r>
              <a:rPr lang="en-US" b="1" baseline="30000" dirty="0"/>
              <a:t>29 </a:t>
            </a:r>
            <a:r>
              <a:rPr lang="en-US" dirty="0"/>
              <a:t>Take my yoke upon you, and learn from me, for I am gentle and lowly in heart, and you will find rest for your souls. </a:t>
            </a:r>
            <a:r>
              <a:rPr lang="en-US" b="1" baseline="30000" dirty="0"/>
              <a:t>30 </a:t>
            </a:r>
            <a:r>
              <a:rPr lang="en-US" dirty="0"/>
              <a:t>For my yoke is easy, and my burden is light.” </a:t>
            </a:r>
            <a:r>
              <a:rPr lang="en-US" sz="2600" dirty="0"/>
              <a:t>(Matthew 11:25 -30)</a:t>
            </a: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I</a:t>
            </a:r>
            <a:r>
              <a:rPr lang="en-US" sz="2600" dirty="0"/>
              <a:t>nvitation to personally respond to Christ in repentance and faith</a:t>
            </a:r>
          </a:p>
        </p:txBody>
      </p:sp>
    </p:spTree>
    <p:extLst>
      <p:ext uri="{BB962C8B-B14F-4D97-AF65-F5344CB8AC3E}">
        <p14:creationId xmlns:p14="http://schemas.microsoft.com/office/powerpoint/2010/main" val="258140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non-Christian should think about these words as a personal invitation being spoken personally to them by Jesus as opposed to recorded words spoken by Jesus about 2000 years ago. </a:t>
            </a:r>
          </a:p>
          <a:p>
            <a:pPr>
              <a:lnSpc>
                <a:spcPct val="150000"/>
              </a:lnSpc>
            </a:pPr>
            <a:r>
              <a:rPr lang="en-US" dirty="0">
                <a:solidFill>
                  <a:srgbClr val="0070C0"/>
                </a:solidFill>
              </a:rPr>
              <a:t>The non-Christian needs to be encouraged to respond personally in faith and repentance to Jesus’s personal invitation to them.</a:t>
            </a:r>
          </a:p>
          <a:p>
            <a:pPr marL="0" indent="0">
              <a:lnSpc>
                <a:spcPct val="150000"/>
              </a:lnSpc>
              <a:buNone/>
            </a:pP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I</a:t>
            </a:r>
            <a:r>
              <a:rPr lang="en-US" sz="2600" dirty="0"/>
              <a:t>nvitation to personally respond to Christ in repentance and faith</a:t>
            </a:r>
          </a:p>
        </p:txBody>
      </p:sp>
    </p:spTree>
    <p:extLst>
      <p:ext uri="{BB962C8B-B14F-4D97-AF65-F5344CB8AC3E}">
        <p14:creationId xmlns:p14="http://schemas.microsoft.com/office/powerpoint/2010/main" val="3551327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baseline="30000" dirty="0"/>
              <a:t>11 </a:t>
            </a:r>
            <a:r>
              <a:rPr lang="en-US" dirty="0"/>
              <a:t>He came to his own, and his own people did not receive him. </a:t>
            </a:r>
            <a:r>
              <a:rPr lang="en-US" b="1" baseline="30000" dirty="0"/>
              <a:t>12 </a:t>
            </a:r>
            <a:r>
              <a:rPr lang="en-US" dirty="0"/>
              <a:t>But to all who did receive him, who believed in his name, he gave the right to become children of God, </a:t>
            </a:r>
            <a:r>
              <a:rPr lang="en-US" b="1" baseline="30000" dirty="0"/>
              <a:t>13 </a:t>
            </a:r>
            <a:r>
              <a:rPr lang="en-US" dirty="0"/>
              <a:t>who were born, not of blood nor of the will of the flesh nor of the will of man, but of God. (John 1:11 -13)</a:t>
            </a: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I</a:t>
            </a:r>
            <a:r>
              <a:rPr lang="en-US" sz="2600" dirty="0"/>
              <a:t>nvitation to personally respond to Christ in repentance and faith</a:t>
            </a:r>
          </a:p>
        </p:txBody>
      </p:sp>
    </p:spTree>
    <p:extLst>
      <p:ext uri="{BB962C8B-B14F-4D97-AF65-F5344CB8AC3E}">
        <p14:creationId xmlns:p14="http://schemas.microsoft.com/office/powerpoint/2010/main" val="4081792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solidFill>
                  <a:srgbClr val="0070C0"/>
                </a:solidFill>
              </a:rPr>
              <a:t>To the lukewarm church in Laodicea that does not realize their spiritual blindness, Jesus says: </a:t>
            </a:r>
            <a:r>
              <a:rPr lang="en-US" b="1" baseline="30000" dirty="0"/>
              <a:t>20 </a:t>
            </a:r>
            <a:r>
              <a:rPr lang="en-US" dirty="0"/>
              <a:t>Behold, I stand at the door and knock. If anyone hears my voice and opens the door, I will come in to him and eat with him, and he with me. (Revelation 3:20)</a:t>
            </a: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I</a:t>
            </a:r>
            <a:r>
              <a:rPr lang="en-US" sz="2600" dirty="0"/>
              <a:t>nvitation to personally respond to Christ in repentance and faith</a:t>
            </a:r>
          </a:p>
        </p:txBody>
      </p:sp>
    </p:spTree>
    <p:extLst>
      <p:ext uri="{BB962C8B-B14F-4D97-AF65-F5344CB8AC3E}">
        <p14:creationId xmlns:p14="http://schemas.microsoft.com/office/powerpoint/2010/main" val="1575441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b="1" baseline="30000" dirty="0"/>
              <a:t>14 </a:t>
            </a:r>
            <a:r>
              <a:rPr lang="en-US" dirty="0"/>
              <a:t>And as Moses lifted up the serpent in the wilderness, so must the Son of Man be lifted up, </a:t>
            </a:r>
            <a:r>
              <a:rPr lang="en-US" b="1" baseline="30000" dirty="0"/>
              <a:t>15 </a:t>
            </a:r>
            <a:r>
              <a:rPr lang="en-US" dirty="0"/>
              <a:t>that whoever believes in him may have eternal life.</a:t>
            </a:r>
            <a:r>
              <a:rPr lang="en-US" b="1" baseline="30000" dirty="0"/>
              <a:t>16 </a:t>
            </a:r>
            <a:r>
              <a:rPr lang="en-US" dirty="0"/>
              <a:t>“For God so loved the world, that he gave his only Son, that </a:t>
            </a:r>
            <a:r>
              <a:rPr lang="en-US" dirty="0">
                <a:solidFill>
                  <a:srgbClr val="FF0000"/>
                </a:solidFill>
              </a:rPr>
              <a:t>whoever believes in him should not perish but have eternal life.</a:t>
            </a:r>
            <a:r>
              <a:rPr lang="en-US" dirty="0"/>
              <a:t> (John 3:14 -16)</a:t>
            </a:r>
          </a:p>
          <a:p>
            <a:pPr>
              <a:lnSpc>
                <a:spcPct val="150000"/>
              </a:lnSpc>
            </a:pPr>
            <a:r>
              <a:rPr lang="en-US" dirty="0"/>
              <a:t> </a:t>
            </a:r>
            <a:r>
              <a:rPr lang="en-US" b="1" baseline="30000" dirty="0"/>
              <a:t>38 </a:t>
            </a:r>
            <a:r>
              <a:rPr lang="en-US" dirty="0"/>
              <a:t>And Peter said to them, “Repent and be baptized every one of you in the name of Jesus Christ for the forgiveness of your sins, and you will receive the gift of the Holy Spirit. </a:t>
            </a:r>
            <a:r>
              <a:rPr lang="en-US" b="1" baseline="30000" dirty="0"/>
              <a:t>39 </a:t>
            </a:r>
            <a:r>
              <a:rPr lang="en-US" dirty="0"/>
              <a:t>For the promise is for you and for your children and for all who are far off, everyone whom the Lord our God </a:t>
            </a:r>
            <a:r>
              <a:rPr lang="en-US" dirty="0">
                <a:solidFill>
                  <a:srgbClr val="FF0000"/>
                </a:solidFill>
              </a:rPr>
              <a:t>calls</a:t>
            </a:r>
            <a:r>
              <a:rPr lang="en-US" dirty="0"/>
              <a:t> </a:t>
            </a:r>
            <a:r>
              <a:rPr lang="en-US" dirty="0">
                <a:solidFill>
                  <a:srgbClr val="FF0000"/>
                </a:solidFill>
              </a:rPr>
              <a:t>(</a:t>
            </a:r>
            <a:r>
              <a:rPr lang="en-US" i="1" dirty="0" err="1">
                <a:solidFill>
                  <a:srgbClr val="FF0000"/>
                </a:solidFill>
              </a:rPr>
              <a:t>proskaleō</a:t>
            </a:r>
            <a:r>
              <a:rPr lang="en-US" dirty="0">
                <a:solidFill>
                  <a:srgbClr val="FF0000"/>
                </a:solidFill>
              </a:rPr>
              <a:t>)</a:t>
            </a:r>
            <a:r>
              <a:rPr lang="en-US" i="1" dirty="0">
                <a:solidFill>
                  <a:srgbClr val="FF0000"/>
                </a:solidFill>
              </a:rPr>
              <a:t> </a:t>
            </a:r>
            <a:r>
              <a:rPr lang="en-US" dirty="0"/>
              <a:t>to himself.” (Acts 2:38 – 39)</a:t>
            </a:r>
          </a:p>
          <a:p>
            <a:pPr marL="0" indent="0">
              <a:lnSpc>
                <a:spcPct val="150000"/>
              </a:lnSpc>
              <a:buNone/>
            </a:pP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A promise of forgiveness and eternal life</a:t>
            </a:r>
            <a:endParaRPr lang="en-US" sz="2600" dirty="0"/>
          </a:p>
        </p:txBody>
      </p:sp>
    </p:spTree>
    <p:extLst>
      <p:ext uri="{BB962C8B-B14F-4D97-AF65-F5344CB8AC3E}">
        <p14:creationId xmlns:p14="http://schemas.microsoft.com/office/powerpoint/2010/main" val="69234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t>Repent therefore, and turn back, that your sins may be blotted out, (Acts 3:19)</a:t>
            </a:r>
          </a:p>
          <a:p>
            <a:pPr>
              <a:lnSpc>
                <a:spcPct val="150000"/>
              </a:lnSpc>
            </a:pPr>
            <a:r>
              <a:rPr lang="en-US" dirty="0"/>
              <a:t> </a:t>
            </a:r>
            <a:r>
              <a:rPr lang="en-US" b="1" baseline="30000" dirty="0"/>
              <a:t>37 </a:t>
            </a:r>
            <a:r>
              <a:rPr lang="en-US" dirty="0"/>
              <a:t>All that the Father gives me will come to me, and whoever comes to me I will never cast out. </a:t>
            </a:r>
            <a:r>
              <a:rPr lang="en-US" b="1" baseline="30000" dirty="0"/>
              <a:t>38 </a:t>
            </a:r>
            <a:r>
              <a:rPr lang="en-US" dirty="0"/>
              <a:t>For I have come down from heaven, not to do my own will but the will of him who sent me. </a:t>
            </a:r>
            <a:r>
              <a:rPr lang="en-US" b="1" baseline="30000" dirty="0"/>
              <a:t>39 </a:t>
            </a:r>
            <a:r>
              <a:rPr lang="en-US" dirty="0"/>
              <a:t>And this is the will of him who sent me, that I should lose nothing of all that he has given me, but raise it up on the last day. </a:t>
            </a:r>
            <a:r>
              <a:rPr lang="en-US" b="1" baseline="30000" dirty="0"/>
              <a:t>40 </a:t>
            </a:r>
            <a:r>
              <a:rPr lang="en-US" dirty="0"/>
              <a:t>For this is the will of my Father, that everyone who looks on the Son and believes in him should have eternal life, and I will raise him up on the last day.” (John 6:37 – 40)</a:t>
            </a:r>
          </a:p>
          <a:p>
            <a:pPr marL="0" indent="0">
              <a:lnSpc>
                <a:spcPct val="150000"/>
              </a:lnSpc>
              <a:buNone/>
            </a:pPr>
            <a:br>
              <a:rPr lang="en-US" dirty="0"/>
            </a:b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A promise of forgiveness and eternal life</a:t>
            </a:r>
            <a:endParaRPr lang="en-US" sz="2600" dirty="0"/>
          </a:p>
        </p:txBody>
      </p:sp>
    </p:spTree>
    <p:extLst>
      <p:ext uri="{BB962C8B-B14F-4D97-AF65-F5344CB8AC3E}">
        <p14:creationId xmlns:p14="http://schemas.microsoft.com/office/powerpoint/2010/main" val="343272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We cannot be saved without the Gospel call. In it God addresses us in our full humanity appealing to our intellects (facts about salvation), emotions (heartfelt invitation to respond) and wills (turn from sins to receive Christ as Savior and trust him for salvation.</a:t>
            </a:r>
            <a:br>
              <a:rPr lang="en-US" dirty="0"/>
            </a:br>
            <a:r>
              <a:rPr lang="en-US" dirty="0"/>
              <a:t>How then will they </a:t>
            </a:r>
            <a:r>
              <a:rPr lang="en-US" dirty="0">
                <a:solidFill>
                  <a:srgbClr val="FF0000"/>
                </a:solidFill>
              </a:rPr>
              <a:t>call (</a:t>
            </a:r>
            <a:r>
              <a:rPr lang="en-US" i="1" dirty="0" err="1">
                <a:solidFill>
                  <a:srgbClr val="FF0000"/>
                </a:solidFill>
              </a:rPr>
              <a:t>epikaleō</a:t>
            </a:r>
            <a:r>
              <a:rPr lang="en-US" dirty="0">
                <a:solidFill>
                  <a:srgbClr val="FF0000"/>
                </a:solidFill>
              </a:rPr>
              <a:t>)</a:t>
            </a:r>
            <a:r>
              <a:rPr lang="en-US" i="1" dirty="0">
                <a:solidFill>
                  <a:srgbClr val="FF0000"/>
                </a:solidFill>
              </a:rPr>
              <a:t> </a:t>
            </a:r>
            <a:r>
              <a:rPr lang="en-US" dirty="0"/>
              <a:t>on him in whom they have not believed? And how are they to believe in him of whom they have never heard? And how are they to hear without someone preaching? (Romans 10:14)</a:t>
            </a: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cs typeface="Arial" panose="020B0604020202020204" pitchFamily="34" charset="0"/>
              </a:rPr>
              <a:t>The Gospel Call </a:t>
            </a:r>
            <a:r>
              <a:rPr lang="en-US" sz="2600" dirty="0">
                <a:latin typeface="Arial" panose="020B0604020202020204" pitchFamily="34" charset="0"/>
                <a:cs typeface="Arial" panose="020B0604020202020204" pitchFamily="34" charset="0"/>
              </a:rPr>
              <a:t>– Why is the Gospel call important?</a:t>
            </a:r>
            <a:endParaRPr lang="en-US" sz="2600" dirty="0"/>
          </a:p>
        </p:txBody>
      </p:sp>
    </p:spTree>
    <p:extLst>
      <p:ext uri="{BB962C8B-B14F-4D97-AF65-F5344CB8AC3E}">
        <p14:creationId xmlns:p14="http://schemas.microsoft.com/office/powerpoint/2010/main" val="2092432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167535"/>
          </a:xfrm>
          <a:solidFill>
            <a:srgbClr val="FFFFCC"/>
          </a:solidFill>
        </p:spPr>
        <p:txBody>
          <a:bodyPr numCol="1">
            <a:noAutofit/>
          </a:bodyPr>
          <a:lstStyle/>
          <a:p>
            <a:pPr>
              <a:lnSpc>
                <a:spcPct val="100000"/>
              </a:lnSpc>
            </a:pPr>
            <a:r>
              <a:rPr lang="en-US" sz="2700" dirty="0">
                <a:solidFill>
                  <a:srgbClr val="0070C0"/>
                </a:solidFill>
              </a:rPr>
              <a:t>There are at least four different ways that the word family of call/calls/called/calling is used in the Bible/Christian doctrine.</a:t>
            </a:r>
          </a:p>
          <a:p>
            <a:pPr marL="914400" lvl="1" indent="-457200">
              <a:lnSpc>
                <a:spcPct val="150000"/>
              </a:lnSpc>
              <a:buFont typeface="+mj-lt"/>
              <a:buAutoNum type="arabicPeriod"/>
            </a:pPr>
            <a:r>
              <a:rPr lang="en-US" sz="2600" dirty="0">
                <a:solidFill>
                  <a:srgbClr val="0070C0"/>
                </a:solidFill>
              </a:rPr>
              <a:t>In naming a person: </a:t>
            </a:r>
            <a:r>
              <a:rPr lang="en-US" sz="2600" dirty="0"/>
              <a:t>You shall </a:t>
            </a:r>
            <a:r>
              <a:rPr lang="en-US" sz="2600" dirty="0">
                <a:solidFill>
                  <a:srgbClr val="FF0000"/>
                </a:solidFill>
              </a:rPr>
              <a:t>call</a:t>
            </a:r>
            <a:r>
              <a:rPr lang="en-US" sz="2600" dirty="0"/>
              <a:t> </a:t>
            </a:r>
            <a:r>
              <a:rPr lang="en-US" sz="2600" dirty="0">
                <a:solidFill>
                  <a:srgbClr val="FF0000"/>
                </a:solidFill>
              </a:rPr>
              <a:t>(</a:t>
            </a:r>
            <a:r>
              <a:rPr lang="en-US" sz="2600" i="1" dirty="0" err="1">
                <a:solidFill>
                  <a:srgbClr val="FF0000"/>
                </a:solidFill>
              </a:rPr>
              <a:t>kaleō</a:t>
            </a:r>
            <a:r>
              <a:rPr lang="en-US" sz="2600" dirty="0">
                <a:solidFill>
                  <a:srgbClr val="FF0000"/>
                </a:solidFill>
              </a:rPr>
              <a:t>)</a:t>
            </a:r>
            <a:r>
              <a:rPr lang="en-US" sz="2600" i="1" dirty="0">
                <a:solidFill>
                  <a:srgbClr val="FF0000"/>
                </a:solidFill>
              </a:rPr>
              <a:t> </a:t>
            </a:r>
            <a:r>
              <a:rPr lang="en-US" sz="2600" dirty="0"/>
              <a:t>His name Jesus Matthew 1:21</a:t>
            </a:r>
          </a:p>
          <a:p>
            <a:pPr marL="914400" lvl="1" indent="-457200">
              <a:lnSpc>
                <a:spcPct val="100000"/>
              </a:lnSpc>
              <a:buFont typeface="+mj-lt"/>
              <a:buAutoNum type="arabicPeriod"/>
            </a:pPr>
            <a:r>
              <a:rPr lang="en-US" sz="2600" dirty="0">
                <a:solidFill>
                  <a:srgbClr val="0070C0"/>
                </a:solidFill>
              </a:rPr>
              <a:t>In regard to vocation: </a:t>
            </a:r>
            <a:r>
              <a:rPr lang="en-US" sz="2600" dirty="0"/>
              <a:t>Paul, a servant of Christ Jesus, </a:t>
            </a:r>
            <a:r>
              <a:rPr lang="en-US" sz="2600" dirty="0">
                <a:solidFill>
                  <a:srgbClr val="FF0000"/>
                </a:solidFill>
              </a:rPr>
              <a:t>called</a:t>
            </a:r>
            <a:r>
              <a:rPr lang="en-US" sz="2600" dirty="0"/>
              <a:t> </a:t>
            </a:r>
            <a:r>
              <a:rPr lang="en-US" sz="2600" dirty="0">
                <a:solidFill>
                  <a:srgbClr val="FF0000"/>
                </a:solidFill>
              </a:rPr>
              <a:t>(</a:t>
            </a:r>
            <a:r>
              <a:rPr lang="en-US" sz="2600" i="1" dirty="0" err="1">
                <a:solidFill>
                  <a:srgbClr val="FF0000"/>
                </a:solidFill>
              </a:rPr>
              <a:t>klētos</a:t>
            </a:r>
            <a:r>
              <a:rPr lang="en-US" sz="2600" dirty="0">
                <a:solidFill>
                  <a:srgbClr val="FF0000"/>
                </a:solidFill>
              </a:rPr>
              <a:t>) </a:t>
            </a:r>
            <a:r>
              <a:rPr lang="en-US" sz="2600" dirty="0"/>
              <a:t>to</a:t>
            </a:r>
            <a:r>
              <a:rPr lang="en-US" sz="2600" dirty="0">
                <a:solidFill>
                  <a:srgbClr val="FF0000"/>
                </a:solidFill>
              </a:rPr>
              <a:t> </a:t>
            </a:r>
            <a:r>
              <a:rPr lang="en-US" sz="2600" dirty="0"/>
              <a:t>be an apostle, (Romans 1:1)</a:t>
            </a:r>
          </a:p>
          <a:p>
            <a:pPr marL="914400" lvl="1" indent="-457200">
              <a:lnSpc>
                <a:spcPct val="150000"/>
              </a:lnSpc>
              <a:buFont typeface="+mj-lt"/>
              <a:buAutoNum type="arabicPeriod"/>
            </a:pPr>
            <a:r>
              <a:rPr lang="en-US" sz="2600" dirty="0">
                <a:solidFill>
                  <a:srgbClr val="0070C0"/>
                </a:solidFill>
              </a:rPr>
              <a:t>The Gospel call: </a:t>
            </a:r>
            <a:r>
              <a:rPr lang="en-US" sz="2600" dirty="0"/>
              <a:t>For “everyone who </a:t>
            </a:r>
            <a:r>
              <a:rPr lang="en-US" sz="2600" dirty="0">
                <a:solidFill>
                  <a:srgbClr val="FF0000"/>
                </a:solidFill>
              </a:rPr>
              <a:t>calls</a:t>
            </a:r>
            <a:r>
              <a:rPr lang="en-US" sz="2600" dirty="0"/>
              <a:t> </a:t>
            </a:r>
            <a:r>
              <a:rPr lang="en-US" sz="2600" dirty="0">
                <a:solidFill>
                  <a:srgbClr val="FF0000"/>
                </a:solidFill>
              </a:rPr>
              <a:t>(</a:t>
            </a:r>
            <a:r>
              <a:rPr lang="en-US" sz="2600" i="1" dirty="0" err="1">
                <a:solidFill>
                  <a:srgbClr val="FF0000"/>
                </a:solidFill>
              </a:rPr>
              <a:t>epikaleō</a:t>
            </a:r>
            <a:r>
              <a:rPr lang="en-US" sz="2600" dirty="0">
                <a:solidFill>
                  <a:srgbClr val="FF0000"/>
                </a:solidFill>
              </a:rPr>
              <a:t>)</a:t>
            </a:r>
            <a:r>
              <a:rPr lang="en-US" sz="2600" i="1" dirty="0">
                <a:solidFill>
                  <a:srgbClr val="FF0000"/>
                </a:solidFill>
              </a:rPr>
              <a:t> </a:t>
            </a:r>
            <a:r>
              <a:rPr lang="en-US" sz="2600" dirty="0"/>
              <a:t>on the name of the Lord will be saved.” </a:t>
            </a:r>
            <a:r>
              <a:rPr lang="en-US" sz="2600" b="1" baseline="30000" dirty="0"/>
              <a:t>14 </a:t>
            </a:r>
            <a:r>
              <a:rPr lang="en-US" sz="2600" dirty="0"/>
              <a:t>How then will they </a:t>
            </a:r>
            <a:r>
              <a:rPr lang="en-US" sz="2600" dirty="0">
                <a:solidFill>
                  <a:srgbClr val="FF0000"/>
                </a:solidFill>
              </a:rPr>
              <a:t>call (</a:t>
            </a:r>
            <a:r>
              <a:rPr lang="en-US" sz="2600" i="1" dirty="0" err="1">
                <a:solidFill>
                  <a:srgbClr val="FF0000"/>
                </a:solidFill>
              </a:rPr>
              <a:t>epikaleō</a:t>
            </a:r>
            <a:r>
              <a:rPr lang="en-US" sz="2600" dirty="0">
                <a:solidFill>
                  <a:srgbClr val="FF0000"/>
                </a:solidFill>
              </a:rPr>
              <a:t>)</a:t>
            </a:r>
            <a:r>
              <a:rPr lang="en-US" sz="2600" dirty="0"/>
              <a:t> on him in whom they have not believed? And how are they to believe in him of whom they have never heard? And how are they to hear without someone preaching? </a:t>
            </a:r>
            <a:r>
              <a:rPr lang="en-US" dirty="0"/>
              <a:t>(Romans 10:13 – 14)</a:t>
            </a:r>
          </a:p>
          <a:p>
            <a:pPr marL="914400" lvl="1" indent="-457200">
              <a:lnSpc>
                <a:spcPct val="100000"/>
              </a:lnSpc>
              <a:buFont typeface="+mj-lt"/>
              <a:buAutoNum type="arabicPeriod"/>
            </a:pPr>
            <a:r>
              <a:rPr lang="en-US" sz="2600" dirty="0">
                <a:solidFill>
                  <a:srgbClr val="0070C0"/>
                </a:solidFill>
              </a:rPr>
              <a:t>The effectual call: </a:t>
            </a:r>
            <a:r>
              <a:rPr lang="en-US" sz="2600" dirty="0"/>
              <a:t>And those whom he predestined he also </a:t>
            </a:r>
            <a:r>
              <a:rPr lang="en-US" sz="2600" dirty="0">
                <a:solidFill>
                  <a:srgbClr val="FF0000"/>
                </a:solidFill>
              </a:rPr>
              <a:t>called</a:t>
            </a:r>
            <a:r>
              <a:rPr lang="en-US" sz="2600" i="1" dirty="0">
                <a:solidFill>
                  <a:srgbClr val="0070C0"/>
                </a:solidFill>
              </a:rPr>
              <a:t> </a:t>
            </a:r>
            <a:r>
              <a:rPr lang="en-US" sz="2600" dirty="0">
                <a:solidFill>
                  <a:srgbClr val="FF0000"/>
                </a:solidFill>
              </a:rPr>
              <a:t>(</a:t>
            </a:r>
            <a:r>
              <a:rPr lang="en-US" sz="2600" i="1" dirty="0" err="1">
                <a:solidFill>
                  <a:srgbClr val="FF0000"/>
                </a:solidFill>
              </a:rPr>
              <a:t>kaleō</a:t>
            </a:r>
            <a:r>
              <a:rPr lang="en-US" sz="2600" dirty="0">
                <a:solidFill>
                  <a:srgbClr val="FF0000"/>
                </a:solidFill>
              </a:rPr>
              <a:t>)</a:t>
            </a:r>
            <a:r>
              <a:rPr lang="en-US" sz="2600" i="1" dirty="0">
                <a:solidFill>
                  <a:srgbClr val="FF0000"/>
                </a:solidFill>
              </a:rPr>
              <a:t> </a:t>
            </a:r>
            <a:r>
              <a:rPr lang="en-US" sz="2600" dirty="0"/>
              <a:t>, (Romans 8:30)</a:t>
            </a:r>
          </a:p>
          <a:p>
            <a:pPr marL="914400" lvl="1" indent="-457200">
              <a:lnSpc>
                <a:spcPct val="150000"/>
              </a:lnSpc>
              <a:buFont typeface="+mj-lt"/>
              <a:buAutoNum type="arabicPeriod"/>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Calling </a:t>
            </a:r>
            <a:r>
              <a:rPr lang="en-US" sz="2800" dirty="0">
                <a:latin typeface="Arial" panose="020B0604020202020204" pitchFamily="34" charset="0"/>
                <a:cs typeface="Arial" panose="020B0604020202020204" pitchFamily="34" charset="0"/>
              </a:rPr>
              <a:t>(Review)</a:t>
            </a:r>
            <a:endParaRPr lang="en-US" sz="2800" dirty="0"/>
          </a:p>
        </p:txBody>
      </p:sp>
    </p:spTree>
    <p:extLst>
      <p:ext uri="{BB962C8B-B14F-4D97-AF65-F5344CB8AC3E}">
        <p14:creationId xmlns:p14="http://schemas.microsoft.com/office/powerpoint/2010/main" val="185832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baseline="30000" dirty="0"/>
              <a:t>10 </a:t>
            </a:r>
            <a:r>
              <a:rPr lang="en-US" dirty="0"/>
              <a:t>Then the disciples came and said to him, “Why do you speak to them in parables?” </a:t>
            </a:r>
            <a:r>
              <a:rPr lang="en-US" b="1" baseline="30000" dirty="0"/>
              <a:t>11 </a:t>
            </a:r>
            <a:r>
              <a:rPr lang="en-US" dirty="0"/>
              <a:t>And he answered them, “To you it has been given to know the secrets of the kingdom of heaven, but to them it has not been given. </a:t>
            </a:r>
            <a:r>
              <a:rPr lang="en-US" b="1" baseline="30000" dirty="0"/>
              <a:t>12 </a:t>
            </a:r>
            <a:r>
              <a:rPr lang="en-US" dirty="0"/>
              <a:t>For to the one who has, more will be given, and he will have an abundance, but from the one who has not, even what he has will be taken away. </a:t>
            </a:r>
            <a:r>
              <a:rPr lang="en-US" b="1" baseline="30000" dirty="0"/>
              <a:t>13 </a:t>
            </a:r>
            <a:r>
              <a:rPr lang="en-US" dirty="0"/>
              <a:t>This is why I speak to them in parables, because seeing they do not see, and hearing they do not hear, nor do they understand. </a:t>
            </a:r>
            <a:r>
              <a:rPr lang="en-US" b="1" baseline="30000" dirty="0"/>
              <a:t>14 </a:t>
            </a:r>
            <a:r>
              <a:rPr lang="en-US" dirty="0"/>
              <a:t>Indeed, in their case the prophecy of Isaiah is fulfilled that says: You will indeed hear but never understand, and you will indeed see but never perceive. (Matthew 13:10 – 15)</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Purpose of Parables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3336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dirty="0"/>
              <a:t> </a:t>
            </a:r>
            <a:r>
              <a:rPr lang="en-US" dirty="0"/>
              <a:t>And again Jesus spoke to them in parables, saying, </a:t>
            </a:r>
            <a:r>
              <a:rPr lang="en-US" b="1" baseline="30000" dirty="0"/>
              <a:t>2 </a:t>
            </a:r>
            <a:r>
              <a:rPr lang="en-US" dirty="0"/>
              <a:t>“The kingdom of heaven may be compared to a </a:t>
            </a:r>
            <a:r>
              <a:rPr lang="en-US" dirty="0">
                <a:solidFill>
                  <a:srgbClr val="FF0000"/>
                </a:solidFill>
              </a:rPr>
              <a:t>king who gave a wedding feast for his son</a:t>
            </a:r>
            <a:r>
              <a:rPr lang="en-US" dirty="0"/>
              <a:t>, </a:t>
            </a:r>
            <a:r>
              <a:rPr lang="en-US" b="1" baseline="30000" dirty="0"/>
              <a:t>3 </a:t>
            </a:r>
            <a:r>
              <a:rPr lang="en-US" dirty="0"/>
              <a:t>and </a:t>
            </a:r>
            <a:r>
              <a:rPr lang="en-US" dirty="0">
                <a:solidFill>
                  <a:srgbClr val="FF0000"/>
                </a:solidFill>
              </a:rPr>
              <a:t>sent his servants </a:t>
            </a:r>
            <a:r>
              <a:rPr lang="en-US" dirty="0"/>
              <a:t>to call </a:t>
            </a:r>
            <a:r>
              <a:rPr lang="en-US" dirty="0">
                <a:solidFill>
                  <a:srgbClr val="FF0000"/>
                </a:solidFill>
              </a:rPr>
              <a:t>(</a:t>
            </a:r>
            <a:r>
              <a:rPr lang="en-US" i="1" dirty="0" err="1">
                <a:solidFill>
                  <a:srgbClr val="FF0000"/>
                </a:solidFill>
              </a:rPr>
              <a:t>kaleō</a:t>
            </a:r>
            <a:r>
              <a:rPr lang="en-US" dirty="0">
                <a:solidFill>
                  <a:srgbClr val="FF0000"/>
                </a:solidFill>
              </a:rPr>
              <a:t>)</a:t>
            </a:r>
            <a:r>
              <a:rPr lang="en-US" i="1" dirty="0">
                <a:solidFill>
                  <a:srgbClr val="FF0000"/>
                </a:solidFill>
              </a:rPr>
              <a:t> </a:t>
            </a:r>
            <a:r>
              <a:rPr lang="en-US" dirty="0"/>
              <a:t>those who were invited to the wedding feast, but </a:t>
            </a:r>
            <a:r>
              <a:rPr lang="en-US" dirty="0">
                <a:solidFill>
                  <a:srgbClr val="FF0000"/>
                </a:solidFill>
              </a:rPr>
              <a:t>they would not come</a:t>
            </a:r>
            <a:r>
              <a:rPr lang="en-US" dirty="0"/>
              <a:t>. </a:t>
            </a:r>
            <a:r>
              <a:rPr lang="en-US" b="1" baseline="30000" dirty="0"/>
              <a:t>4 </a:t>
            </a:r>
            <a:r>
              <a:rPr lang="en-US" dirty="0"/>
              <a:t>Again he sent other servants, saying, ‘Tell those who are invited, “See, I have prepared my dinner, my oxen and my fat calves have been slaughtered, and everything is ready. Come to the wedding feast.”’ </a:t>
            </a:r>
            <a:r>
              <a:rPr lang="en-US" b="1" baseline="30000" dirty="0"/>
              <a:t>5 </a:t>
            </a:r>
            <a:r>
              <a:rPr lang="en-US" dirty="0"/>
              <a:t>But they paid no attention and went off, one to his farm, another to his business, </a:t>
            </a:r>
            <a:r>
              <a:rPr lang="en-US" b="1" baseline="30000" dirty="0"/>
              <a:t>6 </a:t>
            </a:r>
            <a:r>
              <a:rPr lang="en-US" dirty="0"/>
              <a:t>while the rest seized his servants, treated them shamefully, and killed them.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latin typeface="Arial" panose="020B0604020202020204" pitchFamily="34" charset="0"/>
                <a:cs typeface="Arial" panose="020B0604020202020204" pitchFamily="34" charset="0"/>
              </a:rPr>
              <a:t>Parable of the Wedding Banquet  (Matthew 22:1 -10)</a:t>
            </a:r>
          </a:p>
        </p:txBody>
      </p:sp>
    </p:spTree>
    <p:extLst>
      <p:ext uri="{BB962C8B-B14F-4D97-AF65-F5344CB8AC3E}">
        <p14:creationId xmlns:p14="http://schemas.microsoft.com/office/powerpoint/2010/main" val="213401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dirty="0"/>
              <a:t> </a:t>
            </a:r>
            <a:r>
              <a:rPr lang="en-US" b="1" baseline="30000" dirty="0"/>
              <a:t> 7 </a:t>
            </a:r>
            <a:r>
              <a:rPr lang="en-US" dirty="0"/>
              <a:t>The king was angry, and he sent his troops and destroyed those murderers and burned their city. </a:t>
            </a:r>
            <a:r>
              <a:rPr lang="en-US" b="1" baseline="30000" dirty="0"/>
              <a:t>8 </a:t>
            </a:r>
            <a:r>
              <a:rPr lang="en-US" dirty="0"/>
              <a:t>Then he said to his servants, ‘The wedding feast is ready, but those invited were not worthy. </a:t>
            </a:r>
            <a:r>
              <a:rPr lang="en-US" b="1" baseline="30000" dirty="0"/>
              <a:t>9 </a:t>
            </a:r>
            <a:r>
              <a:rPr lang="en-US" dirty="0">
                <a:solidFill>
                  <a:srgbClr val="FF0000"/>
                </a:solidFill>
              </a:rPr>
              <a:t>Go therefore to the main roads and invite to the wedding feast as many as you find.</a:t>
            </a:r>
            <a:r>
              <a:rPr lang="en-US" dirty="0"/>
              <a:t>’ </a:t>
            </a:r>
            <a:r>
              <a:rPr lang="en-US" b="1" baseline="30000" dirty="0"/>
              <a:t>10 </a:t>
            </a:r>
            <a:r>
              <a:rPr lang="en-US" dirty="0"/>
              <a:t>And those servants went out into the roads and gathered all whom they found, </a:t>
            </a:r>
            <a:r>
              <a:rPr lang="en-US" dirty="0">
                <a:solidFill>
                  <a:srgbClr val="FF0000"/>
                </a:solidFill>
              </a:rPr>
              <a:t>both bad and good</a:t>
            </a:r>
            <a:r>
              <a:rPr lang="en-US" dirty="0"/>
              <a:t>. So the wedding hall was filled with guests.</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latin typeface="Arial" panose="020B0604020202020204" pitchFamily="34" charset="0"/>
                <a:cs typeface="Arial" panose="020B0604020202020204" pitchFamily="34" charset="0"/>
              </a:rPr>
              <a:t>Parable of the Wedding Banquet  (Matthew 22:1 -10)</a:t>
            </a:r>
          </a:p>
        </p:txBody>
      </p:sp>
    </p:spTree>
    <p:extLst>
      <p:ext uri="{BB962C8B-B14F-4D97-AF65-F5344CB8AC3E}">
        <p14:creationId xmlns:p14="http://schemas.microsoft.com/office/powerpoint/2010/main" val="854984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Gospel call is the general/alter call made by the evangelist or preacher to a group or the individual call in our appeal to a person we are witnessing to.</a:t>
            </a:r>
          </a:p>
          <a:p>
            <a:pPr marL="0" indent="0">
              <a:lnSpc>
                <a:spcPct val="150000"/>
              </a:lnSpc>
              <a:buNone/>
            </a:pPr>
            <a:r>
              <a:rPr lang="en-US" b="1" baseline="30000" dirty="0"/>
              <a:t>11 </a:t>
            </a:r>
            <a:r>
              <a:rPr lang="en-US" dirty="0"/>
              <a:t>“But when the king came in to look at the guests, he saw there a man who had no wedding garment. </a:t>
            </a:r>
            <a:r>
              <a:rPr lang="en-US" b="1" baseline="30000" dirty="0"/>
              <a:t>12 </a:t>
            </a:r>
            <a:r>
              <a:rPr lang="en-US" dirty="0"/>
              <a:t>And he said to him, ‘Friend, how did you get in here without a wedding garment?’ And he was speechless. </a:t>
            </a:r>
            <a:r>
              <a:rPr lang="en-US" b="1" baseline="30000" dirty="0"/>
              <a:t>13 </a:t>
            </a:r>
            <a:r>
              <a:rPr lang="en-US" dirty="0"/>
              <a:t>Then the king said to the attendants, ‘Bind him hand and foot and cast him into the outer darkness. In that place there will be weeping and gnashing of teeth.’ </a:t>
            </a:r>
            <a:r>
              <a:rPr lang="en-US" b="1" baseline="30000" dirty="0"/>
              <a:t>14 </a:t>
            </a:r>
            <a:r>
              <a:rPr lang="en-US" dirty="0"/>
              <a:t>For many are called,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but few are chosen. </a:t>
            </a:r>
            <a:r>
              <a:rPr lang="en-US" dirty="0">
                <a:solidFill>
                  <a:srgbClr val="FF0000"/>
                </a:solidFill>
              </a:rPr>
              <a:t>(</a:t>
            </a:r>
            <a:r>
              <a:rPr lang="en-US" i="1" dirty="0" err="1">
                <a:solidFill>
                  <a:srgbClr val="FF0000"/>
                </a:solidFill>
              </a:rPr>
              <a:t>eklektos</a:t>
            </a:r>
            <a:r>
              <a:rPr lang="en-US" dirty="0">
                <a:solidFill>
                  <a:srgbClr val="FF0000"/>
                </a:solidFill>
              </a:rPr>
              <a:t>)</a:t>
            </a:r>
            <a:r>
              <a:rPr lang="en-US" dirty="0"/>
              <a:t> (Matthew 22:11 – 14)</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a:t>
            </a:r>
          </a:p>
        </p:txBody>
      </p:sp>
    </p:spTree>
    <p:extLst>
      <p:ext uri="{BB962C8B-B14F-4D97-AF65-F5344CB8AC3E}">
        <p14:creationId xmlns:p14="http://schemas.microsoft.com/office/powerpoint/2010/main" val="4183245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b="1" baseline="30000" dirty="0"/>
              <a:t>18 </a:t>
            </a:r>
            <a:r>
              <a:rPr lang="en-US" dirty="0"/>
              <a:t>“Hear then the parable of the sower: </a:t>
            </a:r>
            <a:r>
              <a:rPr lang="en-US" b="1" baseline="30000" dirty="0"/>
              <a:t>19 </a:t>
            </a:r>
            <a:r>
              <a:rPr lang="en-US" dirty="0"/>
              <a:t>When anyone hears the word of the kingdom and does not understand it, the evil one comes and snatches away what has been sown in his heart. This is what was sown along the path. </a:t>
            </a:r>
            <a:r>
              <a:rPr lang="en-US" b="1" baseline="30000" dirty="0"/>
              <a:t>20 </a:t>
            </a:r>
            <a:r>
              <a:rPr lang="en-US" dirty="0"/>
              <a:t>As for what was sown on rocky ground, this is the one who hears the word and immediately receives it with joy, </a:t>
            </a:r>
            <a:r>
              <a:rPr lang="en-US" b="1" baseline="30000" dirty="0"/>
              <a:t>21 </a:t>
            </a:r>
            <a:r>
              <a:rPr lang="en-US" dirty="0"/>
              <a:t>yet he has no root in himself, but endures for a while, and when tribulation or persecution arises on account of the word, immediately he falls away. </a:t>
            </a:r>
            <a:r>
              <a:rPr lang="en-US" b="1" baseline="30000" dirty="0"/>
              <a:t>22 </a:t>
            </a:r>
            <a:r>
              <a:rPr lang="en-US" dirty="0"/>
              <a:t>As for what was sown among thorns, this is the one who hears the word, but the cares of the world and the deceitfulness of riches choke the word, and it proves unfruitful.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latin typeface="Arial" panose="020B0604020202020204" pitchFamily="34" charset="0"/>
                <a:cs typeface="Arial" panose="020B0604020202020204" pitchFamily="34" charset="0"/>
              </a:rPr>
              <a:t>Parable of the Sower Explained (Matthew 13:18 - 23)</a:t>
            </a:r>
          </a:p>
        </p:txBody>
      </p:sp>
    </p:spTree>
    <p:extLst>
      <p:ext uri="{BB962C8B-B14F-4D97-AF65-F5344CB8AC3E}">
        <p14:creationId xmlns:p14="http://schemas.microsoft.com/office/powerpoint/2010/main" val="119547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t>. </a:t>
            </a:r>
            <a:r>
              <a:rPr lang="en-US" b="1" baseline="30000" dirty="0"/>
              <a:t>23 </a:t>
            </a:r>
            <a:r>
              <a:rPr lang="en-US" dirty="0"/>
              <a:t>As for what was sown on good soil, this is the one who hears the word and understands it. He indeed bears fruit and yields, in one case a hundredfold, in another sixty, and in another thirty.”</a:t>
            </a:r>
          </a:p>
          <a:p>
            <a:pPr>
              <a:lnSpc>
                <a:spcPct val="150000"/>
              </a:lnSpc>
            </a:pPr>
            <a:r>
              <a:rPr lang="en-US" dirty="0">
                <a:solidFill>
                  <a:srgbClr val="0070C0"/>
                </a:solidFill>
              </a:rPr>
              <a:t>Verse 23 is an effectual call of the elect.</a:t>
            </a:r>
          </a:p>
          <a:p>
            <a:pPr>
              <a:lnSpc>
                <a:spcPct val="150000"/>
              </a:lnSpc>
            </a:pPr>
            <a:r>
              <a:rPr lang="en-US" b="1" baseline="30000" dirty="0"/>
              <a:t> </a:t>
            </a:r>
            <a:r>
              <a:rPr lang="en-US" dirty="0"/>
              <a:t>For Jews demand signs and Greeks seek wisdom, </a:t>
            </a:r>
            <a:r>
              <a:rPr lang="en-US" b="1" baseline="30000" dirty="0"/>
              <a:t>23 </a:t>
            </a:r>
            <a:r>
              <a:rPr lang="en-US" dirty="0"/>
              <a:t>but we preach Christ crucified, a stumbling block to Jews and folly to Gentiles, </a:t>
            </a:r>
            <a:r>
              <a:rPr lang="en-US" b="1" baseline="30000" dirty="0"/>
              <a:t>24 </a:t>
            </a:r>
            <a:r>
              <a:rPr lang="en-US" dirty="0"/>
              <a:t>but to those who are called,</a:t>
            </a:r>
            <a:r>
              <a:rPr lang="en-US" dirty="0">
                <a:solidFill>
                  <a:srgbClr val="FF0000"/>
                </a:solidFill>
              </a:rPr>
              <a:t> (</a:t>
            </a:r>
            <a:r>
              <a:rPr lang="en-US" i="1" dirty="0" err="1">
                <a:solidFill>
                  <a:srgbClr val="FF0000"/>
                </a:solidFill>
              </a:rPr>
              <a:t>klētos</a:t>
            </a:r>
            <a:r>
              <a:rPr lang="en-US" dirty="0">
                <a:solidFill>
                  <a:srgbClr val="FF0000"/>
                </a:solidFill>
              </a:rPr>
              <a:t>)</a:t>
            </a:r>
            <a:r>
              <a:rPr lang="en-US" dirty="0"/>
              <a:t> both Jews and Greeks, Christ the power of God and the wisdom of God. (1 Corinthians 1:22 – 24)</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latin typeface="Arial" panose="020B0604020202020204" pitchFamily="34" charset="0"/>
                <a:cs typeface="Arial" panose="020B0604020202020204" pitchFamily="34" charset="0"/>
              </a:rPr>
              <a:t>Parable of the Sower Explained (Matthew 13:18 - 23)</a:t>
            </a:r>
          </a:p>
        </p:txBody>
      </p:sp>
    </p:spTree>
    <p:extLst>
      <p:ext uri="{BB962C8B-B14F-4D97-AF65-F5344CB8AC3E}">
        <p14:creationId xmlns:p14="http://schemas.microsoft.com/office/powerpoint/2010/main" val="4168706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b="1" baseline="30000" dirty="0"/>
              <a:t>26 </a:t>
            </a:r>
            <a:r>
              <a:rPr lang="en-US" dirty="0"/>
              <a:t>For consider your calling, (</a:t>
            </a:r>
            <a:r>
              <a:rPr lang="en-US" i="1" dirty="0" err="1">
                <a:solidFill>
                  <a:srgbClr val="FF0000"/>
                </a:solidFill>
              </a:rPr>
              <a:t>klēsis</a:t>
            </a:r>
            <a:r>
              <a:rPr lang="en-US" dirty="0"/>
              <a:t>) brothers: not many of you were wise according to worldly standards, not many were powerful, not many were of noble birth. </a:t>
            </a:r>
            <a:r>
              <a:rPr lang="en-US" b="1" baseline="30000" dirty="0"/>
              <a:t>27 </a:t>
            </a:r>
            <a:r>
              <a:rPr lang="en-US" dirty="0"/>
              <a:t>But God chose (</a:t>
            </a:r>
            <a:r>
              <a:rPr lang="en-US" i="1" dirty="0" err="1">
                <a:solidFill>
                  <a:srgbClr val="FF0000"/>
                </a:solidFill>
              </a:rPr>
              <a:t>eklegō</a:t>
            </a:r>
            <a:r>
              <a:rPr lang="en-US" dirty="0"/>
              <a:t>) what is foolish in the world to shame the wise; God chose (</a:t>
            </a:r>
            <a:r>
              <a:rPr lang="en-US" i="1" dirty="0" err="1">
                <a:solidFill>
                  <a:srgbClr val="FF0000"/>
                </a:solidFill>
              </a:rPr>
              <a:t>eklegō</a:t>
            </a:r>
            <a:r>
              <a:rPr lang="en-US" dirty="0"/>
              <a:t>) what is weak in the world to shame the strong; </a:t>
            </a:r>
            <a:r>
              <a:rPr lang="en-US" b="1" baseline="30000" dirty="0"/>
              <a:t>28 </a:t>
            </a:r>
            <a:r>
              <a:rPr lang="en-US" dirty="0"/>
              <a:t>God chose (</a:t>
            </a:r>
            <a:r>
              <a:rPr lang="en-US" i="1" dirty="0" err="1">
                <a:solidFill>
                  <a:srgbClr val="FF0000"/>
                </a:solidFill>
              </a:rPr>
              <a:t>eklegō</a:t>
            </a:r>
            <a:r>
              <a:rPr lang="en-US" dirty="0"/>
              <a:t>) what is low and despised in the world, even things that are not, to bring to nothing things that are, </a:t>
            </a:r>
            <a:r>
              <a:rPr lang="en-US" b="1" baseline="30000" dirty="0"/>
              <a:t>29 </a:t>
            </a:r>
            <a:r>
              <a:rPr lang="en-US" dirty="0"/>
              <a:t>so that no human being might boast in the presence of God. (1 Corinthians 1:26 – 29)</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Gospel Call - </a:t>
            </a:r>
            <a:r>
              <a:rPr lang="en-US" sz="2800" dirty="0">
                <a:latin typeface="Arial" panose="020B0604020202020204" pitchFamily="34" charset="0"/>
                <a:cs typeface="Arial" panose="020B0604020202020204" pitchFamily="34" charset="0"/>
              </a:rPr>
              <a:t>Parable of the Sower Explained (Matthew 13:18 - 23)</a:t>
            </a:r>
          </a:p>
        </p:txBody>
      </p:sp>
    </p:spTree>
    <p:extLst>
      <p:ext uri="{BB962C8B-B14F-4D97-AF65-F5344CB8AC3E}">
        <p14:creationId xmlns:p14="http://schemas.microsoft.com/office/powerpoint/2010/main" val="512181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2214</Words>
  <Application>Microsoft Office PowerPoint</Application>
  <PresentationFormat>Widescreen</PresentationFormat>
  <Paragraphs>77</Paragraphs>
  <Slides>19</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2020-02-16T20:43:50Z</dcterms:created>
  <dcterms:modified xsi:type="dcterms:W3CDTF">2020-02-16T20:50:41Z</dcterms:modified>
</cp:coreProperties>
</file>