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1600" r:id="rId2"/>
    <p:sldId id="1604" r:id="rId3"/>
    <p:sldId id="1381" r:id="rId4"/>
    <p:sldId id="1372" r:id="rId5"/>
    <p:sldId id="1606" r:id="rId6"/>
    <p:sldId id="1373" r:id="rId7"/>
    <p:sldId id="137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660"/>
  </p:normalViewPr>
  <p:slideViewPr>
    <p:cSldViewPr snapToGrid="0">
      <p:cViewPr varScale="1">
        <p:scale>
          <a:sx n="87" d="100"/>
          <a:sy n="87" d="100"/>
        </p:scale>
        <p:origin x="32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661E2C-73F6-4412-A0B3-6CA86CC5EF53}" type="datetimeFigureOut">
              <a:rPr lang="en-US" smtClean="0"/>
              <a:t>2/23/2020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673CF0-EA0D-4AFC-B5AA-7573CB5D1D12}" type="slidenum">
              <a:rPr lang="en-US" smtClean="0"/>
              <a:t>‹#›</a:t>
            </a:fld>
            <a:endParaRPr lang="en-US"/>
          </a:p>
        </p:txBody>
      </p:sp>
    </p:spTree>
    <p:extLst>
      <p:ext uri="{BB962C8B-B14F-4D97-AF65-F5344CB8AC3E}">
        <p14:creationId xmlns:p14="http://schemas.microsoft.com/office/powerpoint/2010/main" val="1255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3518686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208472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806209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10237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709076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1468146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D94B6-EC0A-4A61-B6E3-57CFC5106B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AF7167-F147-420B-A962-E4334EE63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155A24-0C70-4C53-97C8-196B7C8390D7}"/>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5" name="Footer Placeholder 4">
            <a:extLst>
              <a:ext uri="{FF2B5EF4-FFF2-40B4-BE49-F238E27FC236}">
                <a16:creationId xmlns:a16="http://schemas.microsoft.com/office/drawing/2014/main" id="{D5D39D60-AF67-41F4-8AA5-A0C6749E0B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D1DD1D-347E-4B6E-92E9-065C04FF1022}"/>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2024582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7E286-A7EC-49CC-93B8-B0481D4D73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ADF061-A653-4927-87FB-05BE646018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082096-E36C-44A0-8589-5F6FF2145F59}"/>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5" name="Footer Placeholder 4">
            <a:extLst>
              <a:ext uri="{FF2B5EF4-FFF2-40B4-BE49-F238E27FC236}">
                <a16:creationId xmlns:a16="http://schemas.microsoft.com/office/drawing/2014/main" id="{2A0BA056-76E7-431B-8B46-7845314695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0134C8-F9DB-4DD4-82D4-C16ADF36D19B}"/>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3208025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9D8F39-DE13-465C-B762-2AB840497D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BBE7E1-3F6C-4C3D-8BE8-DF9A19AAD6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C2DA96-1DFF-4221-A9A2-F07410FA7846}"/>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5" name="Footer Placeholder 4">
            <a:extLst>
              <a:ext uri="{FF2B5EF4-FFF2-40B4-BE49-F238E27FC236}">
                <a16:creationId xmlns:a16="http://schemas.microsoft.com/office/drawing/2014/main" id="{6D52F8DB-67A3-4A94-A112-CDEEDF7CB7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38D5D-02C4-4DBB-A451-D767919E0607}"/>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1159232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046B-4032-49B7-B695-1D74198CB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2288C5-871C-4D8B-B372-9E98760F33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617B2-55A9-4566-8246-18700EE4CB68}"/>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5" name="Footer Placeholder 4">
            <a:extLst>
              <a:ext uri="{FF2B5EF4-FFF2-40B4-BE49-F238E27FC236}">
                <a16:creationId xmlns:a16="http://schemas.microsoft.com/office/drawing/2014/main" id="{A3341B5C-BBA9-48C2-836C-B9437ECBCD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7DC14-A559-42BB-B0DA-372C5C236F90}"/>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3536389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3FEBE-DB7A-4495-A448-10445F8A2D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94B006-1DAA-45F0-9CF9-C44BBAE6D9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5B3EB9-2344-4241-BD73-EF79DCD0D7A2}"/>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5" name="Footer Placeholder 4">
            <a:extLst>
              <a:ext uri="{FF2B5EF4-FFF2-40B4-BE49-F238E27FC236}">
                <a16:creationId xmlns:a16="http://schemas.microsoft.com/office/drawing/2014/main" id="{B3ABD84D-2725-497E-8006-6BC6BA1209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F7D53E-44CB-4A70-BCA2-FED3EC9A2D7B}"/>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110243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C89BD-6194-4183-A6E3-BBBC8FB013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C74ACF-827A-4D6C-B83E-DEEE98ACAD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0EE050-03A7-4AB8-90B0-AB2170EFF9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73A083-8F75-42DF-B190-9D322944A28E}"/>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6" name="Footer Placeholder 5">
            <a:extLst>
              <a:ext uri="{FF2B5EF4-FFF2-40B4-BE49-F238E27FC236}">
                <a16:creationId xmlns:a16="http://schemas.microsoft.com/office/drawing/2014/main" id="{486AE649-9231-44D0-A226-101C068984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40DDCE-ABB2-4A20-8FC5-73D13FB345EC}"/>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2987020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ECBEC-F092-454B-B013-63D430CF70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B24BA5-E25D-4651-9644-A5DC26DC20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EDF18F-4CA9-4E5F-B83C-DF00CA1DA4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CC5044-BDB7-4D5D-943C-3E23CA2691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05BFA7-8B9D-4F1B-8D1E-A9D3CDEA0F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E0AD11-9C7B-40FC-80CB-05AD8B06FD12}"/>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8" name="Footer Placeholder 7">
            <a:extLst>
              <a:ext uri="{FF2B5EF4-FFF2-40B4-BE49-F238E27FC236}">
                <a16:creationId xmlns:a16="http://schemas.microsoft.com/office/drawing/2014/main" id="{AE709E4D-79DA-436E-9E12-772033A67B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2DE1AD-8488-4DEF-B11C-AB48CD1CC3F7}"/>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287110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CEB06-F2E0-4B54-B699-C2B51DED38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D87AB6-B03A-449D-B434-854F5E2FAFAC}"/>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4" name="Footer Placeholder 3">
            <a:extLst>
              <a:ext uri="{FF2B5EF4-FFF2-40B4-BE49-F238E27FC236}">
                <a16:creationId xmlns:a16="http://schemas.microsoft.com/office/drawing/2014/main" id="{2A4ED8AE-D25D-4699-9096-A86F5B840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80FD1-755F-44FD-84FB-8DADDDE207F9}"/>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277950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15EE3C-C9D4-4BD1-8B63-F98A359F5D26}"/>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3" name="Footer Placeholder 2">
            <a:extLst>
              <a:ext uri="{FF2B5EF4-FFF2-40B4-BE49-F238E27FC236}">
                <a16:creationId xmlns:a16="http://schemas.microsoft.com/office/drawing/2014/main" id="{29CBA67F-ECBB-470B-91F6-4948414D52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D44D3C-C415-4FE2-A25A-083836197A79}"/>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2381571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D81AB-03E5-44CB-A421-27B7AACB65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EFF5D9-A628-4286-B3B1-0E84208411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4974C7-98E7-4CDA-92FB-E87129E8B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AB8411-DD5E-4D76-904F-05B1A62D8633}"/>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6" name="Footer Placeholder 5">
            <a:extLst>
              <a:ext uri="{FF2B5EF4-FFF2-40B4-BE49-F238E27FC236}">
                <a16:creationId xmlns:a16="http://schemas.microsoft.com/office/drawing/2014/main" id="{5CEC407D-06D7-48F0-A6BB-DFD94CDC69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A25D23-4B17-4A58-8E00-3E1FB7070EA9}"/>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3228432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1AA7-DA46-4482-B3DC-3E6BB34B19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7900AF-5325-47FB-8098-011B473538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BABFD5-7DAC-435B-8501-E6A20B0504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35CEE-C619-4145-9411-FB245714E688}"/>
              </a:ext>
            </a:extLst>
          </p:cNvPr>
          <p:cNvSpPr>
            <a:spLocks noGrp="1"/>
          </p:cNvSpPr>
          <p:nvPr>
            <p:ph type="dt" sz="half" idx="10"/>
          </p:nvPr>
        </p:nvSpPr>
        <p:spPr/>
        <p:txBody>
          <a:bodyPr/>
          <a:lstStyle/>
          <a:p>
            <a:fld id="{A3600DC4-DEF8-4A29-91FA-0A608C1A30C1}" type="datetimeFigureOut">
              <a:rPr lang="en-US" smtClean="0"/>
              <a:t>2/23/2020</a:t>
            </a:fld>
            <a:endParaRPr lang="en-US"/>
          </a:p>
        </p:txBody>
      </p:sp>
      <p:sp>
        <p:nvSpPr>
          <p:cNvPr id="6" name="Footer Placeholder 5">
            <a:extLst>
              <a:ext uri="{FF2B5EF4-FFF2-40B4-BE49-F238E27FC236}">
                <a16:creationId xmlns:a16="http://schemas.microsoft.com/office/drawing/2014/main" id="{0517E072-4E17-4C3D-9901-6CFD6877D7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A59B04-B1ED-4265-B4EE-5BA4010CA5CB}"/>
              </a:ext>
            </a:extLst>
          </p:cNvPr>
          <p:cNvSpPr>
            <a:spLocks noGrp="1"/>
          </p:cNvSpPr>
          <p:nvPr>
            <p:ph type="sldNum" sz="quarter" idx="12"/>
          </p:nvPr>
        </p:nvSpPr>
        <p:spPr/>
        <p:txBody>
          <a:bodyPr/>
          <a:lstStyle/>
          <a:p>
            <a:fld id="{CD41EAEE-3F92-4E6A-8DE2-A5C786532710}" type="slidenum">
              <a:rPr lang="en-US" smtClean="0"/>
              <a:t>‹#›</a:t>
            </a:fld>
            <a:endParaRPr lang="en-US"/>
          </a:p>
        </p:txBody>
      </p:sp>
    </p:spTree>
    <p:extLst>
      <p:ext uri="{BB962C8B-B14F-4D97-AF65-F5344CB8AC3E}">
        <p14:creationId xmlns:p14="http://schemas.microsoft.com/office/powerpoint/2010/main" val="474680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3671B7-0F0A-4D4F-82A3-8BDCCCC48B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72766B-E04A-4EE7-A5AD-8F4C305CCC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D8182A-3D34-432B-AD7F-06643FBCCB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00DC4-DEF8-4A29-91FA-0A608C1A30C1}" type="datetimeFigureOut">
              <a:rPr lang="en-US" smtClean="0"/>
              <a:t>2/23/2020</a:t>
            </a:fld>
            <a:endParaRPr lang="en-US"/>
          </a:p>
        </p:txBody>
      </p:sp>
      <p:sp>
        <p:nvSpPr>
          <p:cNvPr id="5" name="Footer Placeholder 4">
            <a:extLst>
              <a:ext uri="{FF2B5EF4-FFF2-40B4-BE49-F238E27FC236}">
                <a16:creationId xmlns:a16="http://schemas.microsoft.com/office/drawing/2014/main" id="{D3E06D5A-5F43-48E9-837E-7BB10FDB54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CB853C-638B-44A1-A256-4903AEA98A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41EAEE-3F92-4E6A-8DE2-A5C786532710}" type="slidenum">
              <a:rPr lang="en-US" smtClean="0"/>
              <a:t>‹#›</a:t>
            </a:fld>
            <a:endParaRPr lang="en-US"/>
          </a:p>
        </p:txBody>
      </p:sp>
    </p:spTree>
    <p:extLst>
      <p:ext uri="{BB962C8B-B14F-4D97-AF65-F5344CB8AC3E}">
        <p14:creationId xmlns:p14="http://schemas.microsoft.com/office/powerpoint/2010/main" val="3775193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February 23, 2020</a:t>
            </a:r>
          </a:p>
        </p:txBody>
      </p:sp>
    </p:spTree>
    <p:extLst>
      <p:ext uri="{BB962C8B-B14F-4D97-AF65-F5344CB8AC3E}">
        <p14:creationId xmlns:p14="http://schemas.microsoft.com/office/powerpoint/2010/main" val="65470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0" y="605070"/>
            <a:ext cx="11784563" cy="6242178"/>
          </a:xfrm>
          <a:solidFill>
            <a:srgbClr val="FFFFCC"/>
          </a:solidFill>
        </p:spPr>
        <p:txBody>
          <a:bodyPr numCol="1">
            <a:noAutofit/>
          </a:bodyPr>
          <a:lstStyle/>
          <a:p>
            <a:pPr marL="0" indent="0">
              <a:lnSpc>
                <a:spcPct val="150000"/>
              </a:lnSpc>
              <a:buNone/>
            </a:pPr>
            <a:r>
              <a:rPr lang="en-US" dirty="0"/>
              <a:t>            </a:t>
            </a:r>
          </a:p>
          <a:p>
            <a:pPr marL="0" indent="0">
              <a:lnSpc>
                <a:spcPct val="150000"/>
              </a:lnSpc>
              <a:buNone/>
            </a:pPr>
            <a:r>
              <a:rPr lang="en-US" dirty="0"/>
              <a:t>                                   </a:t>
            </a:r>
            <a:endParaRPr lang="en-US" b="1" dirty="0"/>
          </a:p>
          <a:p>
            <a:pPr marL="0" indent="0">
              <a:lnSpc>
                <a:spcPct val="150000"/>
              </a:lnSpc>
              <a:buNone/>
            </a:pPr>
            <a:r>
              <a:rPr lang="en-US" dirty="0">
                <a:solidFill>
                  <a:srgbClr val="008000"/>
                </a:solidFill>
              </a:rPr>
              <a:t>                                                   </a:t>
            </a:r>
            <a:r>
              <a:rPr lang="en-US" b="1" dirty="0">
                <a:solidFill>
                  <a:srgbClr val="008000"/>
                </a:solidFill>
              </a:rPr>
              <a:t> </a:t>
            </a:r>
            <a:r>
              <a:rPr lang="en-US" dirty="0">
                <a:solidFill>
                  <a:srgbClr val="008000"/>
                </a:solidFill>
              </a:rPr>
              <a:t> </a:t>
            </a:r>
            <a:r>
              <a:rPr lang="en-US" dirty="0"/>
              <a:t>                                     </a:t>
            </a:r>
          </a:p>
        </p:txBody>
      </p:sp>
      <p:sp>
        <p:nvSpPr>
          <p:cNvPr id="4" name="Rectangle 3">
            <a:extLst>
              <a:ext uri="{FF2B5EF4-FFF2-40B4-BE49-F238E27FC236}">
                <a16:creationId xmlns:a16="http://schemas.microsoft.com/office/drawing/2014/main" id="{0349BDB8-1F61-40E7-9EDB-39CA5F177CDA}"/>
              </a:ext>
            </a:extLst>
          </p:cNvPr>
          <p:cNvSpPr/>
          <p:nvPr/>
        </p:nvSpPr>
        <p:spPr>
          <a:xfrm>
            <a:off x="0" y="1075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Sequence of Salvation </a:t>
            </a:r>
            <a:r>
              <a:rPr lang="en-US" sz="2800" dirty="0">
                <a:latin typeface="Arial" panose="020B0604020202020204" pitchFamily="34" charset="0"/>
                <a:cs typeface="Arial" panose="020B0604020202020204" pitchFamily="34" charset="0"/>
              </a:rPr>
              <a:t>(Review)</a:t>
            </a:r>
            <a:r>
              <a:rPr lang="en-US"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5" name="Left Brace 4">
            <a:extLst>
              <a:ext uri="{FF2B5EF4-FFF2-40B4-BE49-F238E27FC236}">
                <a16:creationId xmlns:a16="http://schemas.microsoft.com/office/drawing/2014/main" id="{8F414AAD-DA68-41D5-8E6C-E06DD4DCBAC1}"/>
              </a:ext>
            </a:extLst>
          </p:cNvPr>
          <p:cNvSpPr/>
          <p:nvPr/>
        </p:nvSpPr>
        <p:spPr>
          <a:xfrm>
            <a:off x="3207359" y="2065252"/>
            <a:ext cx="911228" cy="1283616"/>
          </a:xfrm>
          <a:prstGeom prst="leftBrace">
            <a:avLst>
              <a:gd name="adj1" fmla="val 19713"/>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a:extLst>
              <a:ext uri="{FF2B5EF4-FFF2-40B4-BE49-F238E27FC236}">
                <a16:creationId xmlns:a16="http://schemas.microsoft.com/office/drawing/2014/main" id="{2D105D37-AD1E-43FA-8284-1D5BC7DA85A8}"/>
              </a:ext>
            </a:extLst>
          </p:cNvPr>
          <p:cNvSpPr/>
          <p:nvPr/>
        </p:nvSpPr>
        <p:spPr>
          <a:xfrm>
            <a:off x="5885166" y="3787905"/>
            <a:ext cx="631371" cy="1139757"/>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cxnSp>
        <p:nvCxnSpPr>
          <p:cNvPr id="11" name="Straight Arrow Connector 10">
            <a:extLst>
              <a:ext uri="{FF2B5EF4-FFF2-40B4-BE49-F238E27FC236}">
                <a16:creationId xmlns:a16="http://schemas.microsoft.com/office/drawing/2014/main" id="{7EB18F56-5591-45BB-8A23-94047674D8BA}"/>
              </a:ext>
            </a:extLst>
          </p:cNvPr>
          <p:cNvCxnSpPr>
            <a:cxnSpLocks/>
          </p:cNvCxnSpPr>
          <p:nvPr/>
        </p:nvCxnSpPr>
        <p:spPr>
          <a:xfrm>
            <a:off x="5086530" y="986697"/>
            <a:ext cx="0" cy="3224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886E5FC-306E-4EA9-B7A5-F2BF281020C3}"/>
              </a:ext>
            </a:extLst>
          </p:cNvPr>
          <p:cNvCxnSpPr/>
          <p:nvPr/>
        </p:nvCxnSpPr>
        <p:spPr>
          <a:xfrm>
            <a:off x="5086530" y="159349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8F34C5-FE5D-44EF-BE56-951B2507119E}"/>
              </a:ext>
            </a:extLst>
          </p:cNvPr>
          <p:cNvCxnSpPr/>
          <p:nvPr/>
        </p:nvCxnSpPr>
        <p:spPr>
          <a:xfrm>
            <a:off x="5086530" y="2424766"/>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34AE9C5-AF9C-4C1D-BF26-D3655B300065}"/>
              </a:ext>
            </a:extLst>
          </p:cNvPr>
          <p:cNvCxnSpPr/>
          <p:nvPr/>
        </p:nvCxnSpPr>
        <p:spPr>
          <a:xfrm>
            <a:off x="5086530" y="325013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99C6AAE-2AA0-45A7-ACFB-FF0502170824}"/>
              </a:ext>
            </a:extLst>
          </p:cNvPr>
          <p:cNvSpPr txBox="1"/>
          <p:nvPr/>
        </p:nvSpPr>
        <p:spPr>
          <a:xfrm>
            <a:off x="820835" y="2230006"/>
            <a:ext cx="2080727" cy="954107"/>
          </a:xfrm>
          <a:prstGeom prst="rect">
            <a:avLst/>
          </a:prstGeom>
          <a:noFill/>
        </p:spPr>
        <p:txBody>
          <a:bodyPr wrap="square" rtlCol="0">
            <a:spAutoFit/>
          </a:bodyPr>
          <a:lstStyle/>
          <a:p>
            <a:r>
              <a:rPr lang="en-US" sz="2800" b="1" dirty="0"/>
              <a:t>I</a:t>
            </a:r>
            <a:r>
              <a:rPr lang="en-US" sz="2800" dirty="0"/>
              <a:t>rresistible Grace</a:t>
            </a:r>
          </a:p>
        </p:txBody>
      </p:sp>
      <p:sp>
        <p:nvSpPr>
          <p:cNvPr id="22" name="TextBox 21">
            <a:extLst>
              <a:ext uri="{FF2B5EF4-FFF2-40B4-BE49-F238E27FC236}">
                <a16:creationId xmlns:a16="http://schemas.microsoft.com/office/drawing/2014/main" id="{18AADF14-8E46-43B3-94B8-6798A99884C4}"/>
              </a:ext>
            </a:extLst>
          </p:cNvPr>
          <p:cNvSpPr txBox="1"/>
          <p:nvPr/>
        </p:nvSpPr>
        <p:spPr>
          <a:xfrm flipH="1">
            <a:off x="4137492" y="2003849"/>
            <a:ext cx="2108462" cy="523220"/>
          </a:xfrm>
          <a:prstGeom prst="rect">
            <a:avLst/>
          </a:prstGeom>
          <a:noFill/>
        </p:spPr>
        <p:txBody>
          <a:bodyPr wrap="square" rtlCol="0">
            <a:spAutoFit/>
          </a:bodyPr>
          <a:lstStyle/>
          <a:p>
            <a:r>
              <a:rPr lang="en-US" sz="2800" b="1" dirty="0"/>
              <a:t>Effective Call</a:t>
            </a:r>
          </a:p>
        </p:txBody>
      </p:sp>
      <p:sp>
        <p:nvSpPr>
          <p:cNvPr id="23" name="Right Brace 22">
            <a:extLst>
              <a:ext uri="{FF2B5EF4-FFF2-40B4-BE49-F238E27FC236}">
                <a16:creationId xmlns:a16="http://schemas.microsoft.com/office/drawing/2014/main" id="{B8B3FD1B-A209-469E-A295-B8FD0C2AACFC}"/>
              </a:ext>
            </a:extLst>
          </p:cNvPr>
          <p:cNvSpPr/>
          <p:nvPr/>
        </p:nvSpPr>
        <p:spPr>
          <a:xfrm>
            <a:off x="7051453" y="2052373"/>
            <a:ext cx="2616934" cy="4702627"/>
          </a:xfrm>
          <a:prstGeom prst="rightBrace">
            <a:avLst>
              <a:gd name="adj1" fmla="val 8333"/>
              <a:gd name="adj2" fmla="val 49198"/>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9A5EF89D-9907-4FF4-A2B9-48DA2E91A761}"/>
              </a:ext>
            </a:extLst>
          </p:cNvPr>
          <p:cNvSpPr txBox="1"/>
          <p:nvPr/>
        </p:nvSpPr>
        <p:spPr>
          <a:xfrm>
            <a:off x="9927239" y="3630353"/>
            <a:ext cx="1857324" cy="1384995"/>
          </a:xfrm>
          <a:prstGeom prst="rect">
            <a:avLst/>
          </a:prstGeom>
          <a:noFill/>
        </p:spPr>
        <p:txBody>
          <a:bodyPr wrap="square" rtlCol="0">
            <a:spAutoFit/>
          </a:bodyPr>
          <a:lstStyle/>
          <a:p>
            <a:r>
              <a:rPr lang="en-US" sz="2800" b="1" dirty="0"/>
              <a:t>Elapsed Time is Zero</a:t>
            </a:r>
          </a:p>
        </p:txBody>
      </p:sp>
      <p:sp>
        <p:nvSpPr>
          <p:cNvPr id="15" name="TextBox 14">
            <a:extLst>
              <a:ext uri="{FF2B5EF4-FFF2-40B4-BE49-F238E27FC236}">
                <a16:creationId xmlns:a16="http://schemas.microsoft.com/office/drawing/2014/main" id="{E61B27AF-5BB2-463D-8604-3DF747CBCDD4}"/>
              </a:ext>
            </a:extLst>
          </p:cNvPr>
          <p:cNvSpPr txBox="1"/>
          <p:nvPr/>
        </p:nvSpPr>
        <p:spPr>
          <a:xfrm flipH="1">
            <a:off x="4381357" y="1199716"/>
            <a:ext cx="1965013" cy="523220"/>
          </a:xfrm>
          <a:prstGeom prst="rect">
            <a:avLst/>
          </a:prstGeom>
          <a:noFill/>
        </p:spPr>
        <p:txBody>
          <a:bodyPr wrap="square" rtlCol="0">
            <a:spAutoFit/>
          </a:bodyPr>
          <a:lstStyle/>
          <a:p>
            <a:r>
              <a:rPr lang="en-US" sz="2800" b="1" dirty="0"/>
              <a:t>The Fall</a:t>
            </a:r>
          </a:p>
        </p:txBody>
      </p:sp>
      <p:sp>
        <p:nvSpPr>
          <p:cNvPr id="17" name="TextBox 16">
            <a:extLst>
              <a:ext uri="{FF2B5EF4-FFF2-40B4-BE49-F238E27FC236}">
                <a16:creationId xmlns:a16="http://schemas.microsoft.com/office/drawing/2014/main" id="{90F880D0-94B5-41A1-908B-93AC20CBE73E}"/>
              </a:ext>
            </a:extLst>
          </p:cNvPr>
          <p:cNvSpPr txBox="1"/>
          <p:nvPr/>
        </p:nvSpPr>
        <p:spPr>
          <a:xfrm flipH="1">
            <a:off x="4381358" y="564017"/>
            <a:ext cx="1965013" cy="523220"/>
          </a:xfrm>
          <a:prstGeom prst="rect">
            <a:avLst/>
          </a:prstGeom>
          <a:noFill/>
        </p:spPr>
        <p:txBody>
          <a:bodyPr wrap="square" rtlCol="0">
            <a:spAutoFit/>
          </a:bodyPr>
          <a:lstStyle/>
          <a:p>
            <a:r>
              <a:rPr lang="en-US" sz="2800" b="1" dirty="0"/>
              <a:t>Election </a:t>
            </a:r>
          </a:p>
        </p:txBody>
      </p:sp>
      <p:sp>
        <p:nvSpPr>
          <p:cNvPr id="19" name="TextBox 18">
            <a:extLst>
              <a:ext uri="{FF2B5EF4-FFF2-40B4-BE49-F238E27FC236}">
                <a16:creationId xmlns:a16="http://schemas.microsoft.com/office/drawing/2014/main" id="{02DB0351-5816-4C3A-BEFE-709CF2A0170F}"/>
              </a:ext>
            </a:extLst>
          </p:cNvPr>
          <p:cNvSpPr txBox="1"/>
          <p:nvPr/>
        </p:nvSpPr>
        <p:spPr>
          <a:xfrm flipH="1">
            <a:off x="6627800" y="4061241"/>
            <a:ext cx="1965013" cy="523220"/>
          </a:xfrm>
          <a:prstGeom prst="rect">
            <a:avLst/>
          </a:prstGeom>
          <a:noFill/>
        </p:spPr>
        <p:txBody>
          <a:bodyPr wrap="square" rtlCol="0">
            <a:spAutoFit/>
          </a:bodyPr>
          <a:lstStyle/>
          <a:p>
            <a:r>
              <a:rPr lang="en-US" sz="2800" b="1" dirty="0">
                <a:solidFill>
                  <a:srgbClr val="0070C0"/>
                </a:solidFill>
              </a:rPr>
              <a:t>Conversion</a:t>
            </a:r>
          </a:p>
        </p:txBody>
      </p:sp>
      <p:sp>
        <p:nvSpPr>
          <p:cNvPr id="25" name="TextBox 24">
            <a:extLst>
              <a:ext uri="{FF2B5EF4-FFF2-40B4-BE49-F238E27FC236}">
                <a16:creationId xmlns:a16="http://schemas.microsoft.com/office/drawing/2014/main" id="{695EAF3D-1D66-4BFA-8F3D-DAC2674ADFD8}"/>
              </a:ext>
            </a:extLst>
          </p:cNvPr>
          <p:cNvSpPr txBox="1"/>
          <p:nvPr/>
        </p:nvSpPr>
        <p:spPr>
          <a:xfrm flipH="1">
            <a:off x="4096727" y="2825653"/>
            <a:ext cx="2318849" cy="523220"/>
          </a:xfrm>
          <a:prstGeom prst="rect">
            <a:avLst/>
          </a:prstGeom>
          <a:noFill/>
        </p:spPr>
        <p:txBody>
          <a:bodyPr wrap="square" rtlCol="0">
            <a:spAutoFit/>
          </a:bodyPr>
          <a:lstStyle/>
          <a:p>
            <a:r>
              <a:rPr lang="en-US" sz="2800" b="1" dirty="0"/>
              <a:t>Regeneration</a:t>
            </a:r>
          </a:p>
        </p:txBody>
      </p:sp>
      <p:sp>
        <p:nvSpPr>
          <p:cNvPr id="26" name="TextBox 25">
            <a:extLst>
              <a:ext uri="{FF2B5EF4-FFF2-40B4-BE49-F238E27FC236}">
                <a16:creationId xmlns:a16="http://schemas.microsoft.com/office/drawing/2014/main" id="{63FCBA26-62CE-4A17-A40B-B7D1C1C17B8C}"/>
              </a:ext>
            </a:extLst>
          </p:cNvPr>
          <p:cNvSpPr txBox="1"/>
          <p:nvPr/>
        </p:nvSpPr>
        <p:spPr>
          <a:xfrm flipH="1">
            <a:off x="4613811" y="3695670"/>
            <a:ext cx="1951605" cy="523220"/>
          </a:xfrm>
          <a:prstGeom prst="rect">
            <a:avLst/>
          </a:prstGeom>
          <a:noFill/>
        </p:spPr>
        <p:txBody>
          <a:bodyPr wrap="square" rtlCol="0">
            <a:spAutoFit/>
          </a:bodyPr>
          <a:lstStyle/>
          <a:p>
            <a:r>
              <a:rPr lang="en-US" sz="2800" b="1" dirty="0">
                <a:solidFill>
                  <a:srgbClr val="0070C0"/>
                </a:solidFill>
              </a:rPr>
              <a:t>Faith</a:t>
            </a:r>
          </a:p>
        </p:txBody>
      </p:sp>
      <p:sp>
        <p:nvSpPr>
          <p:cNvPr id="27" name="TextBox 26">
            <a:extLst>
              <a:ext uri="{FF2B5EF4-FFF2-40B4-BE49-F238E27FC236}">
                <a16:creationId xmlns:a16="http://schemas.microsoft.com/office/drawing/2014/main" id="{AEE1A48F-C554-4324-ADC9-1B1840CB5544}"/>
              </a:ext>
            </a:extLst>
          </p:cNvPr>
          <p:cNvSpPr txBox="1"/>
          <p:nvPr/>
        </p:nvSpPr>
        <p:spPr>
          <a:xfrm flipH="1">
            <a:off x="4170577" y="4414181"/>
            <a:ext cx="1965013" cy="523220"/>
          </a:xfrm>
          <a:prstGeom prst="rect">
            <a:avLst/>
          </a:prstGeom>
          <a:noFill/>
        </p:spPr>
        <p:txBody>
          <a:bodyPr wrap="square" rtlCol="0">
            <a:spAutoFit/>
          </a:bodyPr>
          <a:lstStyle/>
          <a:p>
            <a:r>
              <a:rPr lang="en-US" sz="2800" b="1" dirty="0">
                <a:solidFill>
                  <a:srgbClr val="0070C0"/>
                </a:solidFill>
              </a:rPr>
              <a:t>Repentance</a:t>
            </a:r>
          </a:p>
        </p:txBody>
      </p:sp>
      <p:sp>
        <p:nvSpPr>
          <p:cNvPr id="28" name="TextBox 27">
            <a:extLst>
              <a:ext uri="{FF2B5EF4-FFF2-40B4-BE49-F238E27FC236}">
                <a16:creationId xmlns:a16="http://schemas.microsoft.com/office/drawing/2014/main" id="{75E2E6AD-B273-4148-8660-15CD2EE24077}"/>
              </a:ext>
            </a:extLst>
          </p:cNvPr>
          <p:cNvSpPr txBox="1"/>
          <p:nvPr/>
        </p:nvSpPr>
        <p:spPr>
          <a:xfrm flipH="1">
            <a:off x="4175745" y="5307846"/>
            <a:ext cx="1965013" cy="523220"/>
          </a:xfrm>
          <a:prstGeom prst="rect">
            <a:avLst/>
          </a:prstGeom>
          <a:noFill/>
        </p:spPr>
        <p:txBody>
          <a:bodyPr wrap="square" rtlCol="0">
            <a:spAutoFit/>
          </a:bodyPr>
          <a:lstStyle/>
          <a:p>
            <a:r>
              <a:rPr lang="en-US" sz="2800" b="1" dirty="0">
                <a:solidFill>
                  <a:srgbClr val="FF0000"/>
                </a:solidFill>
              </a:rPr>
              <a:t>Justification</a:t>
            </a:r>
          </a:p>
        </p:txBody>
      </p:sp>
      <p:sp>
        <p:nvSpPr>
          <p:cNvPr id="29" name="TextBox 28">
            <a:extLst>
              <a:ext uri="{FF2B5EF4-FFF2-40B4-BE49-F238E27FC236}">
                <a16:creationId xmlns:a16="http://schemas.microsoft.com/office/drawing/2014/main" id="{1CD96491-C2A9-4F74-8197-E0B865AB2F5E}"/>
              </a:ext>
            </a:extLst>
          </p:cNvPr>
          <p:cNvSpPr txBox="1"/>
          <p:nvPr/>
        </p:nvSpPr>
        <p:spPr>
          <a:xfrm flipH="1">
            <a:off x="4273644" y="6114512"/>
            <a:ext cx="1965013" cy="523220"/>
          </a:xfrm>
          <a:prstGeom prst="rect">
            <a:avLst/>
          </a:prstGeom>
          <a:noFill/>
        </p:spPr>
        <p:txBody>
          <a:bodyPr wrap="square" rtlCol="0">
            <a:spAutoFit/>
          </a:bodyPr>
          <a:lstStyle/>
          <a:p>
            <a:r>
              <a:rPr lang="en-US" sz="2800" b="1" dirty="0">
                <a:solidFill>
                  <a:srgbClr val="008000"/>
                </a:solidFill>
              </a:rPr>
              <a:t>Adoption</a:t>
            </a:r>
          </a:p>
        </p:txBody>
      </p:sp>
      <p:cxnSp>
        <p:nvCxnSpPr>
          <p:cNvPr id="30" name="Straight Arrow Connector 29">
            <a:extLst>
              <a:ext uri="{FF2B5EF4-FFF2-40B4-BE49-F238E27FC236}">
                <a16:creationId xmlns:a16="http://schemas.microsoft.com/office/drawing/2014/main" id="{6D7A2291-5DD3-40DF-874D-1102636EA3EF}"/>
              </a:ext>
            </a:extLst>
          </p:cNvPr>
          <p:cNvCxnSpPr/>
          <p:nvPr/>
        </p:nvCxnSpPr>
        <p:spPr>
          <a:xfrm>
            <a:off x="5074730" y="4112914"/>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89587EC-F2FE-4371-A983-A242D34E65FF}"/>
              </a:ext>
            </a:extLst>
          </p:cNvPr>
          <p:cNvCxnSpPr/>
          <p:nvPr/>
        </p:nvCxnSpPr>
        <p:spPr>
          <a:xfrm>
            <a:off x="5086530" y="4867289"/>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9FBA782-FB7A-4E9D-B94A-74455A8C2EA9}"/>
              </a:ext>
            </a:extLst>
          </p:cNvPr>
          <p:cNvCxnSpPr/>
          <p:nvPr/>
        </p:nvCxnSpPr>
        <p:spPr>
          <a:xfrm>
            <a:off x="5086530" y="5822301"/>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079939E-EBB2-456C-9064-4C8947945891}"/>
              </a:ext>
            </a:extLst>
          </p:cNvPr>
          <p:cNvSpPr txBox="1"/>
          <p:nvPr/>
        </p:nvSpPr>
        <p:spPr>
          <a:xfrm flipH="1">
            <a:off x="169682" y="605070"/>
            <a:ext cx="3657007" cy="523220"/>
          </a:xfrm>
          <a:prstGeom prst="rect">
            <a:avLst/>
          </a:prstGeom>
          <a:noFill/>
        </p:spPr>
        <p:txBody>
          <a:bodyPr wrap="square" rtlCol="0">
            <a:spAutoFit/>
          </a:bodyPr>
          <a:lstStyle/>
          <a:p>
            <a:r>
              <a:rPr lang="en-US" sz="2800" b="1" dirty="0"/>
              <a:t>U</a:t>
            </a:r>
            <a:r>
              <a:rPr lang="en-US" sz="2800" dirty="0"/>
              <a:t>nconditional  Election </a:t>
            </a:r>
          </a:p>
        </p:txBody>
      </p:sp>
      <p:sp>
        <p:nvSpPr>
          <p:cNvPr id="34" name="TextBox 33">
            <a:extLst>
              <a:ext uri="{FF2B5EF4-FFF2-40B4-BE49-F238E27FC236}">
                <a16:creationId xmlns:a16="http://schemas.microsoft.com/office/drawing/2014/main" id="{89DF7C32-78E3-4636-8A88-7586ADCBA8BD}"/>
              </a:ext>
            </a:extLst>
          </p:cNvPr>
          <p:cNvSpPr txBox="1"/>
          <p:nvPr/>
        </p:nvSpPr>
        <p:spPr>
          <a:xfrm flipH="1">
            <a:off x="841255" y="1135528"/>
            <a:ext cx="2545239" cy="523220"/>
          </a:xfrm>
          <a:prstGeom prst="rect">
            <a:avLst/>
          </a:prstGeom>
          <a:noFill/>
        </p:spPr>
        <p:txBody>
          <a:bodyPr wrap="square" rtlCol="0">
            <a:spAutoFit/>
          </a:bodyPr>
          <a:lstStyle/>
          <a:p>
            <a:r>
              <a:rPr lang="en-US" sz="2800" b="1" dirty="0"/>
              <a:t>T</a:t>
            </a:r>
            <a:r>
              <a:rPr lang="en-US" sz="2800" dirty="0"/>
              <a:t>otal Depravity</a:t>
            </a:r>
            <a:endParaRPr lang="en-US" sz="2800" b="1" dirty="0"/>
          </a:p>
        </p:txBody>
      </p:sp>
      <p:cxnSp>
        <p:nvCxnSpPr>
          <p:cNvPr id="7" name="Straight Arrow Connector 6">
            <a:extLst>
              <a:ext uri="{FF2B5EF4-FFF2-40B4-BE49-F238E27FC236}">
                <a16:creationId xmlns:a16="http://schemas.microsoft.com/office/drawing/2014/main" id="{D63488EE-B9AF-484C-B26E-B4BB4FBBC634}"/>
              </a:ext>
            </a:extLst>
          </p:cNvPr>
          <p:cNvCxnSpPr>
            <a:cxnSpLocks/>
          </p:cNvCxnSpPr>
          <p:nvPr/>
        </p:nvCxnSpPr>
        <p:spPr>
          <a:xfrm flipH="1">
            <a:off x="3207359" y="1456569"/>
            <a:ext cx="11739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E324960-65B6-4333-A884-0552F99E44D5}"/>
              </a:ext>
            </a:extLst>
          </p:cNvPr>
          <p:cNvCxnSpPr>
            <a:cxnSpLocks/>
          </p:cNvCxnSpPr>
          <p:nvPr/>
        </p:nvCxnSpPr>
        <p:spPr>
          <a:xfrm flipH="1">
            <a:off x="3662973" y="866680"/>
            <a:ext cx="66876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79594FE-F101-49AE-9869-7DA31CEBFF3B}"/>
              </a:ext>
            </a:extLst>
          </p:cNvPr>
          <p:cNvSpPr txBox="1"/>
          <p:nvPr/>
        </p:nvSpPr>
        <p:spPr>
          <a:xfrm>
            <a:off x="854034" y="3368743"/>
            <a:ext cx="2080727" cy="954107"/>
          </a:xfrm>
          <a:prstGeom prst="rect">
            <a:avLst/>
          </a:prstGeom>
          <a:noFill/>
        </p:spPr>
        <p:txBody>
          <a:bodyPr wrap="square" rtlCol="0">
            <a:spAutoFit/>
          </a:bodyPr>
          <a:lstStyle/>
          <a:p>
            <a:r>
              <a:rPr lang="en-US" sz="2800" b="1" dirty="0">
                <a:solidFill>
                  <a:schemeClr val="bg1">
                    <a:lumMod val="50000"/>
                  </a:schemeClr>
                </a:solidFill>
              </a:rPr>
              <a:t>L</a:t>
            </a:r>
            <a:r>
              <a:rPr lang="en-US" sz="2800" dirty="0">
                <a:solidFill>
                  <a:schemeClr val="bg1">
                    <a:lumMod val="50000"/>
                  </a:schemeClr>
                </a:solidFill>
              </a:rPr>
              <a:t>imited</a:t>
            </a:r>
            <a:r>
              <a:rPr lang="en-US" sz="2800" b="1" dirty="0">
                <a:solidFill>
                  <a:schemeClr val="bg1">
                    <a:lumMod val="50000"/>
                  </a:schemeClr>
                </a:solidFill>
              </a:rPr>
              <a:t> </a:t>
            </a:r>
            <a:r>
              <a:rPr lang="en-US" sz="2800" dirty="0">
                <a:solidFill>
                  <a:schemeClr val="bg1">
                    <a:lumMod val="50000"/>
                  </a:schemeClr>
                </a:solidFill>
              </a:rPr>
              <a:t>Atonement</a:t>
            </a:r>
          </a:p>
        </p:txBody>
      </p:sp>
      <p:sp>
        <p:nvSpPr>
          <p:cNvPr id="37" name="TextBox 36">
            <a:extLst>
              <a:ext uri="{FF2B5EF4-FFF2-40B4-BE49-F238E27FC236}">
                <a16:creationId xmlns:a16="http://schemas.microsoft.com/office/drawing/2014/main" id="{D92C3B06-F366-4E3F-82BB-6C9314AEEBF3}"/>
              </a:ext>
            </a:extLst>
          </p:cNvPr>
          <p:cNvSpPr txBox="1"/>
          <p:nvPr/>
        </p:nvSpPr>
        <p:spPr>
          <a:xfrm>
            <a:off x="820834" y="4876958"/>
            <a:ext cx="2080727" cy="1384995"/>
          </a:xfrm>
          <a:prstGeom prst="rect">
            <a:avLst/>
          </a:prstGeom>
          <a:noFill/>
        </p:spPr>
        <p:txBody>
          <a:bodyPr wrap="square" rtlCol="0">
            <a:spAutoFit/>
          </a:bodyPr>
          <a:lstStyle/>
          <a:p>
            <a:r>
              <a:rPr lang="en-US" sz="2800" b="1" dirty="0">
                <a:solidFill>
                  <a:schemeClr val="bg1">
                    <a:lumMod val="50000"/>
                  </a:schemeClr>
                </a:solidFill>
              </a:rPr>
              <a:t>P</a:t>
            </a:r>
            <a:r>
              <a:rPr lang="en-US" sz="2800" dirty="0">
                <a:solidFill>
                  <a:schemeClr val="bg1">
                    <a:lumMod val="50000"/>
                  </a:schemeClr>
                </a:solidFill>
              </a:rPr>
              <a:t>reservation</a:t>
            </a:r>
          </a:p>
          <a:p>
            <a:r>
              <a:rPr lang="en-US" sz="2800" dirty="0">
                <a:solidFill>
                  <a:schemeClr val="bg1">
                    <a:lumMod val="50000"/>
                  </a:schemeClr>
                </a:solidFill>
              </a:rPr>
              <a:t>of the </a:t>
            </a:r>
          </a:p>
          <a:p>
            <a:r>
              <a:rPr lang="en-US" sz="2800" dirty="0">
                <a:solidFill>
                  <a:schemeClr val="bg1">
                    <a:lumMod val="50000"/>
                  </a:schemeClr>
                </a:solidFill>
              </a:rPr>
              <a:t>saints</a:t>
            </a:r>
          </a:p>
        </p:txBody>
      </p:sp>
      <p:sp>
        <p:nvSpPr>
          <p:cNvPr id="2" name="Left Brace 1">
            <a:extLst>
              <a:ext uri="{FF2B5EF4-FFF2-40B4-BE49-F238E27FC236}">
                <a16:creationId xmlns:a16="http://schemas.microsoft.com/office/drawing/2014/main" id="{911EF31F-20B4-4776-B547-AFC087D43520}"/>
              </a:ext>
            </a:extLst>
          </p:cNvPr>
          <p:cNvSpPr/>
          <p:nvPr/>
        </p:nvSpPr>
        <p:spPr>
          <a:xfrm>
            <a:off x="3635661" y="2065250"/>
            <a:ext cx="875963" cy="2910391"/>
          </a:xfrm>
          <a:prstGeom prst="leftBrace">
            <a:avLst>
              <a:gd name="adj1" fmla="val 8333"/>
              <a:gd name="adj2" fmla="val 21172"/>
            </a:avLst>
          </a:prstGeom>
          <a:ln w="28575">
            <a:solidFill>
              <a:srgbClr val="C0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spTree>
    <p:extLst>
      <p:ext uri="{BB962C8B-B14F-4D97-AF65-F5344CB8AC3E}">
        <p14:creationId xmlns:p14="http://schemas.microsoft.com/office/powerpoint/2010/main" val="1775718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00000"/>
              </a:lnSpc>
            </a:pPr>
            <a:r>
              <a:rPr lang="en-US" dirty="0">
                <a:solidFill>
                  <a:srgbClr val="0070C0"/>
                </a:solidFill>
              </a:rPr>
              <a:t>The gospel call comes through human speech, is general, external (offered to as many people as possible) and often rejected. </a:t>
            </a:r>
          </a:p>
          <a:p>
            <a:pPr>
              <a:lnSpc>
                <a:spcPct val="100000"/>
              </a:lnSpc>
            </a:pPr>
            <a:r>
              <a:rPr lang="en-US" dirty="0">
                <a:solidFill>
                  <a:srgbClr val="0070C0"/>
                </a:solidFill>
              </a:rPr>
              <a:t>The effective call is made by God to particular people. It is internal and always brings about a willing response of acceptance.</a:t>
            </a:r>
          </a:p>
          <a:p>
            <a:pPr>
              <a:lnSpc>
                <a:spcPct val="100000"/>
              </a:lnSpc>
            </a:pPr>
            <a:r>
              <a:rPr lang="en-US" dirty="0">
                <a:solidFill>
                  <a:srgbClr val="0070C0"/>
                </a:solidFill>
              </a:rPr>
              <a:t>However, the gospel call is the means God has appointed for effective calling to occur. Without it no one could respond and be saved. </a:t>
            </a:r>
          </a:p>
          <a:p>
            <a:pPr marL="0" indent="0">
              <a:lnSpc>
                <a:spcPct val="150000"/>
              </a:lnSpc>
              <a:buNone/>
            </a:pPr>
            <a:r>
              <a:rPr lang="en-US" dirty="0"/>
              <a:t>For "everyone who calls </a:t>
            </a:r>
            <a:r>
              <a:rPr lang="en-US" dirty="0">
                <a:solidFill>
                  <a:srgbClr val="FF0000"/>
                </a:solidFill>
              </a:rPr>
              <a:t>(</a:t>
            </a:r>
            <a:r>
              <a:rPr lang="en-US" i="1" dirty="0" err="1">
                <a:solidFill>
                  <a:srgbClr val="FF0000"/>
                </a:solidFill>
              </a:rPr>
              <a:t>epikaleō</a:t>
            </a:r>
            <a:r>
              <a:rPr lang="en-US" dirty="0">
                <a:solidFill>
                  <a:srgbClr val="FF0000"/>
                </a:solidFill>
              </a:rPr>
              <a:t>)</a:t>
            </a:r>
            <a:r>
              <a:rPr lang="en-US" i="1" dirty="0">
                <a:solidFill>
                  <a:srgbClr val="FF0000"/>
                </a:solidFill>
              </a:rPr>
              <a:t> </a:t>
            </a:r>
            <a:r>
              <a:rPr lang="en-US" dirty="0"/>
              <a:t>on the name of the Lord will be saved." How then will they call </a:t>
            </a:r>
            <a:r>
              <a:rPr lang="en-US" dirty="0">
                <a:solidFill>
                  <a:srgbClr val="FF0000"/>
                </a:solidFill>
              </a:rPr>
              <a:t>(</a:t>
            </a:r>
            <a:r>
              <a:rPr lang="en-US" i="1" dirty="0" err="1">
                <a:solidFill>
                  <a:srgbClr val="FF0000"/>
                </a:solidFill>
              </a:rPr>
              <a:t>epikaleō</a:t>
            </a:r>
            <a:r>
              <a:rPr lang="en-US" dirty="0">
                <a:solidFill>
                  <a:srgbClr val="FF0000"/>
                </a:solidFill>
              </a:rPr>
              <a:t>)</a:t>
            </a:r>
            <a:r>
              <a:rPr lang="en-US" i="1" dirty="0">
                <a:solidFill>
                  <a:srgbClr val="FF0000"/>
                </a:solidFill>
              </a:rPr>
              <a:t> </a:t>
            </a:r>
            <a:r>
              <a:rPr lang="en-US" dirty="0"/>
              <a:t>on him in whom they have not believed? And how are they to believe in him of whom they have never heard? And how are they to hear without someone preaching? (Romans 10:13 – 14)</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3963179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including you who are </a:t>
            </a:r>
            <a:r>
              <a:rPr lang="en-US" dirty="0">
                <a:solidFill>
                  <a:srgbClr val="0070C0"/>
                </a:solidFill>
              </a:rPr>
              <a:t>called</a:t>
            </a:r>
            <a:r>
              <a:rPr lang="en-US" dirty="0"/>
              <a:t> </a:t>
            </a:r>
            <a:r>
              <a:rPr lang="en-US" dirty="0">
                <a:solidFill>
                  <a:srgbClr val="FF0000"/>
                </a:solidFill>
              </a:rPr>
              <a:t>(</a:t>
            </a:r>
            <a:r>
              <a:rPr lang="en-US" i="1" dirty="0" err="1">
                <a:solidFill>
                  <a:srgbClr val="FF0000"/>
                </a:solidFill>
              </a:rPr>
              <a:t>klētos</a:t>
            </a:r>
            <a:r>
              <a:rPr lang="en-US" dirty="0">
                <a:solidFill>
                  <a:srgbClr val="FF0000"/>
                </a:solidFill>
              </a:rPr>
              <a:t>)</a:t>
            </a:r>
            <a:r>
              <a:rPr lang="en-US" dirty="0"/>
              <a:t> </a:t>
            </a:r>
            <a:r>
              <a:rPr lang="en-US" dirty="0">
                <a:solidFill>
                  <a:srgbClr val="0070C0"/>
                </a:solidFill>
              </a:rPr>
              <a:t>to belong to Jesus Christ</a:t>
            </a:r>
            <a:r>
              <a:rPr lang="en-US" dirty="0"/>
              <a:t>, To all those in Rome who are loved by God and </a:t>
            </a:r>
            <a:r>
              <a:rPr lang="en-US" dirty="0">
                <a:solidFill>
                  <a:srgbClr val="0070C0"/>
                </a:solidFill>
              </a:rPr>
              <a:t>called</a:t>
            </a:r>
            <a:r>
              <a:rPr lang="en-US" dirty="0"/>
              <a:t> </a:t>
            </a:r>
            <a:r>
              <a:rPr lang="en-US" dirty="0">
                <a:solidFill>
                  <a:srgbClr val="FF0000"/>
                </a:solidFill>
              </a:rPr>
              <a:t>(</a:t>
            </a:r>
            <a:r>
              <a:rPr lang="en-US" i="1" dirty="0" err="1">
                <a:solidFill>
                  <a:srgbClr val="FF0000"/>
                </a:solidFill>
              </a:rPr>
              <a:t>klētos</a:t>
            </a:r>
            <a:r>
              <a:rPr lang="en-US" dirty="0">
                <a:solidFill>
                  <a:srgbClr val="FF0000"/>
                </a:solidFill>
              </a:rPr>
              <a:t>)</a:t>
            </a:r>
            <a:r>
              <a:rPr lang="en-US" dirty="0"/>
              <a:t> </a:t>
            </a:r>
            <a:r>
              <a:rPr lang="en-US" dirty="0">
                <a:solidFill>
                  <a:srgbClr val="0070C0"/>
                </a:solidFill>
              </a:rPr>
              <a:t>to be saints</a:t>
            </a:r>
            <a:r>
              <a:rPr lang="en-US" dirty="0"/>
              <a:t>: Grace to you and peace from God our Father and the Lord Jesus Christ. (Romans 1:6 – 7)</a:t>
            </a:r>
          </a:p>
          <a:p>
            <a:pPr marL="0" indent="0">
              <a:lnSpc>
                <a:spcPct val="150000"/>
              </a:lnSpc>
              <a:buNone/>
            </a:pPr>
            <a:r>
              <a:rPr lang="en-US" dirty="0"/>
              <a:t>And we know that for those who love God all things work together for good, for those who are </a:t>
            </a:r>
            <a:r>
              <a:rPr lang="en-US" dirty="0">
                <a:solidFill>
                  <a:srgbClr val="0070C0"/>
                </a:solidFill>
              </a:rPr>
              <a:t>called </a:t>
            </a:r>
            <a:r>
              <a:rPr lang="en-US" dirty="0">
                <a:solidFill>
                  <a:srgbClr val="FF0000"/>
                </a:solidFill>
              </a:rPr>
              <a:t>(</a:t>
            </a:r>
            <a:r>
              <a:rPr lang="en-US" i="1" dirty="0" err="1">
                <a:solidFill>
                  <a:srgbClr val="FF0000"/>
                </a:solidFill>
              </a:rPr>
              <a:t>klētos</a:t>
            </a:r>
            <a:r>
              <a:rPr lang="en-US" dirty="0">
                <a:solidFill>
                  <a:srgbClr val="FF0000"/>
                </a:solidFill>
              </a:rPr>
              <a:t>)</a:t>
            </a:r>
            <a:r>
              <a:rPr lang="en-US" dirty="0"/>
              <a:t> according to his purpose. For </a:t>
            </a:r>
            <a:r>
              <a:rPr lang="en-US" dirty="0">
                <a:solidFill>
                  <a:srgbClr val="0070C0"/>
                </a:solidFill>
              </a:rPr>
              <a:t>those whom he foreknew he also predestined to be conformed to the image of his Son</a:t>
            </a:r>
            <a:r>
              <a:rPr lang="en-US" dirty="0"/>
              <a:t>, in order that he might be the firstborn among many brothers. And </a:t>
            </a:r>
            <a:r>
              <a:rPr lang="en-US" dirty="0">
                <a:solidFill>
                  <a:srgbClr val="0070C0"/>
                </a:solidFill>
              </a:rPr>
              <a:t>those whom he predestined he also called </a:t>
            </a:r>
            <a:r>
              <a:rPr lang="en-US" dirty="0">
                <a:solidFill>
                  <a:srgbClr val="FF0000"/>
                </a:solidFill>
              </a:rPr>
              <a:t>(</a:t>
            </a:r>
            <a:r>
              <a:rPr lang="en-US" i="1" dirty="0" err="1">
                <a:solidFill>
                  <a:srgbClr val="FF0000"/>
                </a:solidFill>
              </a:rPr>
              <a:t>kaleō</a:t>
            </a:r>
            <a:r>
              <a:rPr lang="en-US" dirty="0">
                <a:solidFill>
                  <a:srgbClr val="FF0000"/>
                </a:solidFill>
              </a:rPr>
              <a:t>)</a:t>
            </a:r>
            <a:r>
              <a:rPr lang="en-US" dirty="0">
                <a:solidFill>
                  <a:srgbClr val="0070C0"/>
                </a:solidFill>
              </a:rPr>
              <a:t>, and those whom he called </a:t>
            </a:r>
            <a:r>
              <a:rPr lang="en-US" dirty="0">
                <a:solidFill>
                  <a:srgbClr val="FF0000"/>
                </a:solidFill>
              </a:rPr>
              <a:t>(</a:t>
            </a:r>
            <a:r>
              <a:rPr lang="en-US" i="1" dirty="0" err="1">
                <a:solidFill>
                  <a:srgbClr val="FF0000"/>
                </a:solidFill>
              </a:rPr>
              <a:t>kaleō</a:t>
            </a:r>
            <a:r>
              <a:rPr lang="en-US" dirty="0">
                <a:solidFill>
                  <a:srgbClr val="FF0000"/>
                </a:solidFill>
              </a:rPr>
              <a:t>)</a:t>
            </a:r>
            <a:r>
              <a:rPr lang="en-US" dirty="0">
                <a:solidFill>
                  <a:srgbClr val="0070C0"/>
                </a:solidFill>
              </a:rPr>
              <a:t>, he also justified, and those whom he justified he also glorified.</a:t>
            </a:r>
            <a:r>
              <a:rPr lang="en-US" sz="2400" dirty="0">
                <a:solidFill>
                  <a:srgbClr val="0070C0"/>
                </a:solidFill>
              </a:rPr>
              <a:t> </a:t>
            </a:r>
            <a:r>
              <a:rPr lang="en-US" sz="2400" dirty="0"/>
              <a:t>(Romans 8:28 – 30)</a:t>
            </a:r>
          </a:p>
          <a:p>
            <a:pPr marL="0" indent="0">
              <a:lnSpc>
                <a:spcPct val="150000"/>
              </a:lnSpc>
              <a:buNone/>
            </a:pPr>
            <a:endParaRPr lang="en-US" dirty="0"/>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Calling: Romans 8         Ephesians 1; The Golden Chain</a:t>
            </a:r>
          </a:p>
        </p:txBody>
      </p:sp>
      <p:cxnSp>
        <p:nvCxnSpPr>
          <p:cNvPr id="3" name="Straight Arrow Connector 2">
            <a:extLst>
              <a:ext uri="{FF2B5EF4-FFF2-40B4-BE49-F238E27FC236}">
                <a16:creationId xmlns:a16="http://schemas.microsoft.com/office/drawing/2014/main" id="{F92585A6-575B-47A6-96BF-0B7BBEB46BA3}"/>
              </a:ext>
            </a:extLst>
          </p:cNvPr>
          <p:cNvCxnSpPr/>
          <p:nvPr/>
        </p:nvCxnSpPr>
        <p:spPr>
          <a:xfrm>
            <a:off x="3599104" y="356152"/>
            <a:ext cx="55050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1144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Paul, an apostle of Christ Jesus by the will of God, </a:t>
            </a:r>
            <a:r>
              <a:rPr lang="en-US" dirty="0">
                <a:solidFill>
                  <a:srgbClr val="FF0000"/>
                </a:solidFill>
              </a:rPr>
              <a:t>To the saints who are in Ephesus</a:t>
            </a:r>
            <a:r>
              <a:rPr lang="en-US" dirty="0"/>
              <a:t>, and are faithful in Christ Jesus: Grace to </a:t>
            </a:r>
            <a:r>
              <a:rPr lang="en-US" dirty="0">
                <a:solidFill>
                  <a:srgbClr val="FF0000"/>
                </a:solidFill>
              </a:rPr>
              <a:t>you</a:t>
            </a:r>
            <a:r>
              <a:rPr lang="en-US" dirty="0"/>
              <a:t> and peace from God </a:t>
            </a:r>
            <a:r>
              <a:rPr lang="en-US" dirty="0">
                <a:solidFill>
                  <a:srgbClr val="FF0000"/>
                </a:solidFill>
              </a:rPr>
              <a:t>our </a:t>
            </a:r>
            <a:r>
              <a:rPr lang="en-US" dirty="0"/>
              <a:t>Father and the Lord Jesus Christ. Blessed be the God and Father of </a:t>
            </a:r>
            <a:r>
              <a:rPr lang="en-US" dirty="0">
                <a:solidFill>
                  <a:srgbClr val="FF0000"/>
                </a:solidFill>
              </a:rPr>
              <a:t>our</a:t>
            </a:r>
            <a:r>
              <a:rPr lang="en-US" dirty="0"/>
              <a:t> Lord Jesus Christ, who has blessed </a:t>
            </a:r>
            <a:r>
              <a:rPr lang="en-US" dirty="0">
                <a:solidFill>
                  <a:srgbClr val="FF0000"/>
                </a:solidFill>
              </a:rPr>
              <a:t>us</a:t>
            </a:r>
            <a:r>
              <a:rPr lang="en-US" dirty="0"/>
              <a:t> in Christ with every spiritual blessing in the heavenly places, even as </a:t>
            </a:r>
            <a:r>
              <a:rPr lang="en-US" dirty="0">
                <a:solidFill>
                  <a:srgbClr val="FF0000"/>
                </a:solidFill>
              </a:rPr>
              <a:t>he chose us </a:t>
            </a:r>
            <a:r>
              <a:rPr lang="en-US" dirty="0"/>
              <a:t>in him before the foundation of the world, that </a:t>
            </a:r>
            <a:r>
              <a:rPr lang="en-US" dirty="0">
                <a:solidFill>
                  <a:srgbClr val="FF0000"/>
                </a:solidFill>
              </a:rPr>
              <a:t>we</a:t>
            </a:r>
            <a:r>
              <a:rPr lang="en-US" dirty="0"/>
              <a:t> should be holy and blameless before him. In love he </a:t>
            </a:r>
            <a:r>
              <a:rPr lang="en-US" dirty="0">
                <a:solidFill>
                  <a:srgbClr val="FF0000"/>
                </a:solidFill>
              </a:rPr>
              <a:t>predestined us</a:t>
            </a:r>
            <a:r>
              <a:rPr lang="en-US" dirty="0"/>
              <a:t> for </a:t>
            </a:r>
            <a:r>
              <a:rPr lang="en-US" dirty="0">
                <a:solidFill>
                  <a:srgbClr val="FF0000"/>
                </a:solidFill>
              </a:rPr>
              <a:t>adoption</a:t>
            </a:r>
            <a:r>
              <a:rPr lang="en-US" dirty="0"/>
              <a:t> as sons through Jesus Christ, according to the purpose of his will, to the praise of his glorious grace, with which he has </a:t>
            </a:r>
            <a:r>
              <a:rPr lang="en-US" dirty="0">
                <a:solidFill>
                  <a:srgbClr val="FF0000"/>
                </a:solidFill>
              </a:rPr>
              <a:t>blessed us </a:t>
            </a:r>
            <a:r>
              <a:rPr lang="en-US" dirty="0"/>
              <a:t>in the Beloved. (Ephesians 1:1 – 6)</a:t>
            </a:r>
          </a:p>
          <a:p>
            <a:pPr marL="0" indent="0">
              <a:lnSpc>
                <a:spcPct val="150000"/>
              </a:lnSpc>
              <a:buNone/>
            </a:pPr>
            <a:endParaRPr lang="en-US" dirty="0"/>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Calling: Romans 8         Ephesians 1; The Golden Chain</a:t>
            </a:r>
          </a:p>
        </p:txBody>
      </p:sp>
      <p:cxnSp>
        <p:nvCxnSpPr>
          <p:cNvPr id="3" name="Straight Arrow Connector 2">
            <a:extLst>
              <a:ext uri="{FF2B5EF4-FFF2-40B4-BE49-F238E27FC236}">
                <a16:creationId xmlns:a16="http://schemas.microsoft.com/office/drawing/2014/main" id="{F92585A6-575B-47A6-96BF-0B7BBEB46BA3}"/>
              </a:ext>
            </a:extLst>
          </p:cNvPr>
          <p:cNvCxnSpPr/>
          <p:nvPr/>
        </p:nvCxnSpPr>
        <p:spPr>
          <a:xfrm>
            <a:off x="3625481" y="354025"/>
            <a:ext cx="55050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10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Notice that those whom he chose before the foundation of the world were </a:t>
            </a:r>
            <a:r>
              <a:rPr lang="en-US" dirty="0">
                <a:solidFill>
                  <a:srgbClr val="FF0000"/>
                </a:solidFill>
              </a:rPr>
              <a:t>predestined for adoption </a:t>
            </a:r>
            <a:r>
              <a:rPr lang="en-US" dirty="0">
                <a:solidFill>
                  <a:srgbClr val="0070C0"/>
                </a:solidFill>
              </a:rPr>
              <a:t>in Ephesians 1. </a:t>
            </a:r>
          </a:p>
          <a:p>
            <a:pPr>
              <a:lnSpc>
                <a:spcPct val="150000"/>
              </a:lnSpc>
            </a:pPr>
            <a:r>
              <a:rPr lang="en-US" dirty="0">
                <a:solidFill>
                  <a:srgbClr val="0070C0"/>
                </a:solidFill>
              </a:rPr>
              <a:t>Those he foreknew (Romans 8) were </a:t>
            </a:r>
            <a:r>
              <a:rPr lang="en-US" dirty="0">
                <a:solidFill>
                  <a:srgbClr val="FF0000"/>
                </a:solidFill>
              </a:rPr>
              <a:t>predestined to be conformed to the image of his Son </a:t>
            </a:r>
            <a:r>
              <a:rPr lang="en-US" dirty="0">
                <a:solidFill>
                  <a:srgbClr val="0070C0"/>
                </a:solidFill>
              </a:rPr>
              <a:t>(Romans 8).</a:t>
            </a:r>
          </a:p>
          <a:p>
            <a:pPr>
              <a:lnSpc>
                <a:spcPct val="150000"/>
              </a:lnSpc>
            </a:pPr>
            <a:r>
              <a:rPr lang="en-US" dirty="0">
                <a:solidFill>
                  <a:srgbClr val="0070C0"/>
                </a:solidFill>
              </a:rPr>
              <a:t>Therefore, the predestined in Romans 8 are the chosen in Ephesians 1.</a:t>
            </a:r>
          </a:p>
          <a:p>
            <a:pPr>
              <a:lnSpc>
                <a:spcPct val="150000"/>
              </a:lnSpc>
            </a:pPr>
            <a:r>
              <a:rPr lang="en-US" dirty="0">
                <a:solidFill>
                  <a:srgbClr val="0070C0"/>
                </a:solidFill>
              </a:rPr>
              <a:t>As Wayne Grudem observes </a:t>
            </a:r>
            <a:r>
              <a:rPr lang="en-US" i="1" dirty="0">
                <a:solidFill>
                  <a:srgbClr val="0070C0"/>
                </a:solidFill>
              </a:rPr>
              <a:t>Foreknowledge “</a:t>
            </a:r>
            <a:r>
              <a:rPr lang="en-US" dirty="0">
                <a:solidFill>
                  <a:srgbClr val="0070C0"/>
                </a:solidFill>
              </a:rPr>
              <a:t>is a personal relational knowledge by which God thought of certain people in a saving relationship to himself before creation. This is to be distinguished from the mere knowledge of facts about a person.” (page 1242)</a:t>
            </a: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Calling: Ephesians 1        Romans 8; The Golden Chain</a:t>
            </a:r>
          </a:p>
        </p:txBody>
      </p:sp>
      <p:cxnSp>
        <p:nvCxnSpPr>
          <p:cNvPr id="3" name="Straight Arrow Connector 2">
            <a:extLst>
              <a:ext uri="{FF2B5EF4-FFF2-40B4-BE49-F238E27FC236}">
                <a16:creationId xmlns:a16="http://schemas.microsoft.com/office/drawing/2014/main" id="{F92585A6-575B-47A6-96BF-0B7BBEB46BA3}"/>
              </a:ext>
            </a:extLst>
          </p:cNvPr>
          <p:cNvCxnSpPr/>
          <p:nvPr/>
        </p:nvCxnSpPr>
        <p:spPr>
          <a:xfrm>
            <a:off x="3862873" y="345233"/>
            <a:ext cx="55050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072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 And not only so, but also when Rebekah had conceived children by one man, our forefather Isaac, though they were not yet born and had done nothing either good or bad--in order that God's purpose of election might continue, </a:t>
            </a:r>
            <a:r>
              <a:rPr lang="en-US" dirty="0">
                <a:solidFill>
                  <a:srgbClr val="0070C0"/>
                </a:solidFill>
              </a:rPr>
              <a:t>not because of works but because of him who calls, </a:t>
            </a:r>
            <a:r>
              <a:rPr lang="en-US" dirty="0">
                <a:solidFill>
                  <a:srgbClr val="FF0000"/>
                </a:solidFill>
              </a:rPr>
              <a:t>(</a:t>
            </a:r>
            <a:r>
              <a:rPr lang="en-US" i="1" dirty="0" err="1">
                <a:solidFill>
                  <a:srgbClr val="FF0000"/>
                </a:solidFill>
              </a:rPr>
              <a:t>kaleō</a:t>
            </a:r>
            <a:r>
              <a:rPr lang="en-US" dirty="0">
                <a:solidFill>
                  <a:srgbClr val="FF0000"/>
                </a:solidFill>
              </a:rPr>
              <a:t>)</a:t>
            </a:r>
            <a:r>
              <a:rPr lang="en-US" dirty="0">
                <a:solidFill>
                  <a:srgbClr val="0070C0"/>
                </a:solidFill>
              </a:rPr>
              <a:t> </a:t>
            </a:r>
            <a:r>
              <a:rPr lang="en-US" dirty="0"/>
              <a:t>- she was told, "The older will serve the younger." As it is written, "Jacob I loved, but Esau I hated." What shall we say then? Is there injustice on God's part? By no means! For he says to Moses, "I will have mercy on whom I have mercy, and I will have compassion on whom I have compassion." So then it depends not on human will or exertion, but on God, who has mercy.</a:t>
            </a:r>
          </a:p>
          <a:p>
            <a:pPr marL="0" indent="0">
              <a:lnSpc>
                <a:spcPct val="150000"/>
              </a:lnSpc>
              <a:buNone/>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Calling: Romans 9:10 - 16 </a:t>
            </a:r>
          </a:p>
        </p:txBody>
      </p:sp>
    </p:spTree>
    <p:extLst>
      <p:ext uri="{BB962C8B-B14F-4D97-AF65-F5344CB8AC3E}">
        <p14:creationId xmlns:p14="http://schemas.microsoft.com/office/powerpoint/2010/main" val="2282431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792</Words>
  <Application>Microsoft Office PowerPoint</Application>
  <PresentationFormat>Widescreen</PresentationFormat>
  <Paragraphs>47</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2020-02-23T22:20:42Z</dcterms:created>
  <dcterms:modified xsi:type="dcterms:W3CDTF">2020-02-23T22:23:21Z</dcterms:modified>
</cp:coreProperties>
</file>