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1610" r:id="rId2"/>
    <p:sldId id="1616" r:id="rId3"/>
    <p:sldId id="1611" r:id="rId4"/>
    <p:sldId id="1378" r:id="rId5"/>
    <p:sldId id="1617" r:id="rId6"/>
    <p:sldId id="1379" r:id="rId7"/>
    <p:sldId id="1380" r:id="rId8"/>
    <p:sldId id="1615" r:id="rId9"/>
    <p:sldId id="1613" r:id="rId10"/>
    <p:sldId id="1614" r:id="rId11"/>
    <p:sldId id="1294" r:id="rId12"/>
    <p:sldId id="1364" r:id="rId13"/>
    <p:sldId id="1365" r:id="rId14"/>
    <p:sldId id="1359" r:id="rId15"/>
    <p:sldId id="1360" r:id="rId16"/>
    <p:sldId id="1362" r:id="rId17"/>
    <p:sldId id="136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660"/>
  </p:normalViewPr>
  <p:slideViewPr>
    <p:cSldViewPr snapToGrid="0">
      <p:cViewPr varScale="1">
        <p:scale>
          <a:sx n="87" d="100"/>
          <a:sy n="87" d="100"/>
        </p:scale>
        <p:origin x="32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181B7E-D9C9-4BB3-ACCA-E64D9C036851}" type="datetimeFigureOut">
              <a:rPr lang="en-US" smtClean="0"/>
              <a:t>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B23147-402A-4B79-A9FC-BE8196BD4B3B}" type="slidenum">
              <a:rPr lang="en-US" smtClean="0"/>
              <a:t>‹#›</a:t>
            </a:fld>
            <a:endParaRPr lang="en-US"/>
          </a:p>
        </p:txBody>
      </p:sp>
    </p:spTree>
    <p:extLst>
      <p:ext uri="{BB962C8B-B14F-4D97-AF65-F5344CB8AC3E}">
        <p14:creationId xmlns:p14="http://schemas.microsoft.com/office/powerpoint/2010/main" val="2879929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2</a:t>
            </a:fld>
            <a:endParaRPr lang="en-US"/>
          </a:p>
        </p:txBody>
      </p:sp>
    </p:spTree>
    <p:extLst>
      <p:ext uri="{BB962C8B-B14F-4D97-AF65-F5344CB8AC3E}">
        <p14:creationId xmlns:p14="http://schemas.microsoft.com/office/powerpoint/2010/main" val="15262430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11</a:t>
            </a:fld>
            <a:endParaRPr lang="en-US"/>
          </a:p>
        </p:txBody>
      </p:sp>
    </p:spTree>
    <p:extLst>
      <p:ext uri="{BB962C8B-B14F-4D97-AF65-F5344CB8AC3E}">
        <p14:creationId xmlns:p14="http://schemas.microsoft.com/office/powerpoint/2010/main" val="2063958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12</a:t>
            </a:fld>
            <a:endParaRPr lang="en-US"/>
          </a:p>
        </p:txBody>
      </p:sp>
    </p:spTree>
    <p:extLst>
      <p:ext uri="{BB962C8B-B14F-4D97-AF65-F5344CB8AC3E}">
        <p14:creationId xmlns:p14="http://schemas.microsoft.com/office/powerpoint/2010/main" val="1796084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13</a:t>
            </a:fld>
            <a:endParaRPr lang="en-US"/>
          </a:p>
        </p:txBody>
      </p:sp>
    </p:spTree>
    <p:extLst>
      <p:ext uri="{BB962C8B-B14F-4D97-AF65-F5344CB8AC3E}">
        <p14:creationId xmlns:p14="http://schemas.microsoft.com/office/powerpoint/2010/main" val="2467769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14</a:t>
            </a:fld>
            <a:endParaRPr lang="en-US"/>
          </a:p>
        </p:txBody>
      </p:sp>
    </p:spTree>
    <p:extLst>
      <p:ext uri="{BB962C8B-B14F-4D97-AF65-F5344CB8AC3E}">
        <p14:creationId xmlns:p14="http://schemas.microsoft.com/office/powerpoint/2010/main" val="1109923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15</a:t>
            </a:fld>
            <a:endParaRPr lang="en-US"/>
          </a:p>
        </p:txBody>
      </p:sp>
    </p:spTree>
    <p:extLst>
      <p:ext uri="{BB962C8B-B14F-4D97-AF65-F5344CB8AC3E}">
        <p14:creationId xmlns:p14="http://schemas.microsoft.com/office/powerpoint/2010/main" val="2839732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16</a:t>
            </a:fld>
            <a:endParaRPr lang="en-US"/>
          </a:p>
        </p:txBody>
      </p:sp>
    </p:spTree>
    <p:extLst>
      <p:ext uri="{BB962C8B-B14F-4D97-AF65-F5344CB8AC3E}">
        <p14:creationId xmlns:p14="http://schemas.microsoft.com/office/powerpoint/2010/main" val="24119328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17</a:t>
            </a:fld>
            <a:endParaRPr lang="en-US"/>
          </a:p>
        </p:txBody>
      </p:sp>
    </p:spTree>
    <p:extLst>
      <p:ext uri="{BB962C8B-B14F-4D97-AF65-F5344CB8AC3E}">
        <p14:creationId xmlns:p14="http://schemas.microsoft.com/office/powerpoint/2010/main" val="22917822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3</a:t>
            </a:fld>
            <a:endParaRPr lang="en-US"/>
          </a:p>
        </p:txBody>
      </p:sp>
    </p:spTree>
    <p:extLst>
      <p:ext uri="{BB962C8B-B14F-4D97-AF65-F5344CB8AC3E}">
        <p14:creationId xmlns:p14="http://schemas.microsoft.com/office/powerpoint/2010/main" val="2768145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4</a:t>
            </a:fld>
            <a:endParaRPr lang="en-US"/>
          </a:p>
        </p:txBody>
      </p:sp>
    </p:spTree>
    <p:extLst>
      <p:ext uri="{BB962C8B-B14F-4D97-AF65-F5344CB8AC3E}">
        <p14:creationId xmlns:p14="http://schemas.microsoft.com/office/powerpoint/2010/main" val="3330949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5</a:t>
            </a:fld>
            <a:endParaRPr lang="en-US"/>
          </a:p>
        </p:txBody>
      </p:sp>
    </p:spTree>
    <p:extLst>
      <p:ext uri="{BB962C8B-B14F-4D97-AF65-F5344CB8AC3E}">
        <p14:creationId xmlns:p14="http://schemas.microsoft.com/office/powerpoint/2010/main" val="1944989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6</a:t>
            </a:fld>
            <a:endParaRPr lang="en-US"/>
          </a:p>
        </p:txBody>
      </p:sp>
    </p:spTree>
    <p:extLst>
      <p:ext uri="{BB962C8B-B14F-4D97-AF65-F5344CB8AC3E}">
        <p14:creationId xmlns:p14="http://schemas.microsoft.com/office/powerpoint/2010/main" val="1600059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7</a:t>
            </a:fld>
            <a:endParaRPr lang="en-US"/>
          </a:p>
        </p:txBody>
      </p:sp>
    </p:spTree>
    <p:extLst>
      <p:ext uri="{BB962C8B-B14F-4D97-AF65-F5344CB8AC3E}">
        <p14:creationId xmlns:p14="http://schemas.microsoft.com/office/powerpoint/2010/main" val="2627289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8</a:t>
            </a:fld>
            <a:endParaRPr lang="en-US"/>
          </a:p>
        </p:txBody>
      </p:sp>
    </p:spTree>
    <p:extLst>
      <p:ext uri="{BB962C8B-B14F-4D97-AF65-F5344CB8AC3E}">
        <p14:creationId xmlns:p14="http://schemas.microsoft.com/office/powerpoint/2010/main" val="3520342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9</a:t>
            </a:fld>
            <a:endParaRPr lang="en-US"/>
          </a:p>
        </p:txBody>
      </p:sp>
    </p:spTree>
    <p:extLst>
      <p:ext uri="{BB962C8B-B14F-4D97-AF65-F5344CB8AC3E}">
        <p14:creationId xmlns:p14="http://schemas.microsoft.com/office/powerpoint/2010/main" val="253103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10</a:t>
            </a:fld>
            <a:endParaRPr lang="en-US"/>
          </a:p>
        </p:txBody>
      </p:sp>
    </p:spTree>
    <p:extLst>
      <p:ext uri="{BB962C8B-B14F-4D97-AF65-F5344CB8AC3E}">
        <p14:creationId xmlns:p14="http://schemas.microsoft.com/office/powerpoint/2010/main" val="3080301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BEFF0-BF7B-4DA4-A767-0D1A2BF39B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72238F-9B13-4978-B20F-1501B5C2D4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4E05DE-1B2C-4173-A1C1-FFE3E40E9AC6}"/>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5" name="Footer Placeholder 4">
            <a:extLst>
              <a:ext uri="{FF2B5EF4-FFF2-40B4-BE49-F238E27FC236}">
                <a16:creationId xmlns:a16="http://schemas.microsoft.com/office/drawing/2014/main" id="{413C8C9D-E075-40E7-A2D8-BAB41B1D4C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58AD48-B42B-4364-8E19-D3DB0EC69DEC}"/>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3680151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3710D-E914-4DBD-AAEB-FD33D40268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6590D5-0FF2-4512-B1D4-DA828E6134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03E9E7-363E-4BDE-93A9-01CD5F823C4E}"/>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5" name="Footer Placeholder 4">
            <a:extLst>
              <a:ext uri="{FF2B5EF4-FFF2-40B4-BE49-F238E27FC236}">
                <a16:creationId xmlns:a16="http://schemas.microsoft.com/office/drawing/2014/main" id="{19030E14-08EE-4023-8761-AE77B4212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43003-EBEC-4837-88CC-C518B961103A}"/>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1274310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0DC25A-B57F-4139-915F-0B2C3B76A4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C35371-ACBF-4A93-8818-DBA9DC1DD2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33E55A-5AD1-4147-ADDA-E897364DC0C2}"/>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5" name="Footer Placeholder 4">
            <a:extLst>
              <a:ext uri="{FF2B5EF4-FFF2-40B4-BE49-F238E27FC236}">
                <a16:creationId xmlns:a16="http://schemas.microsoft.com/office/drawing/2014/main" id="{B4A79BAF-E50C-4009-A68B-0C1DFF7563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735C9B-FA11-4FD7-AB15-D97E1E5A74A2}"/>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3958205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8A0B3-2AF1-4B51-9CA2-B71D1427DF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22940-0543-416D-967C-30EF5D882E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A3B526-A1BC-420A-A7EC-CB717DF4898D}"/>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5" name="Footer Placeholder 4">
            <a:extLst>
              <a:ext uri="{FF2B5EF4-FFF2-40B4-BE49-F238E27FC236}">
                <a16:creationId xmlns:a16="http://schemas.microsoft.com/office/drawing/2014/main" id="{6EF97BA6-1C3C-4C8C-86EE-0829793785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088436-4EEF-4741-98E1-1B450D6149A7}"/>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2054450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C44F4-6F47-4140-AF6C-0CD6577228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FDCA14-F545-41BE-A954-C9671CC4B8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74A120-CDE2-4B26-91E2-CB634FF5B5D5}"/>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5" name="Footer Placeholder 4">
            <a:extLst>
              <a:ext uri="{FF2B5EF4-FFF2-40B4-BE49-F238E27FC236}">
                <a16:creationId xmlns:a16="http://schemas.microsoft.com/office/drawing/2014/main" id="{5D09BE67-857E-40FC-AAB5-7AD5863370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F9BBE0-2146-45ED-B136-DA9163F7735D}"/>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3616190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B360F-2192-4021-BC90-927D05C19B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1BC9EF-8E94-45D4-B6AF-F1B13350C8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E73E61-6FC3-4650-BCF7-DD2A4F49E3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3968BC-171E-46FE-91A4-F4BCF767DC60}"/>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6" name="Footer Placeholder 5">
            <a:extLst>
              <a:ext uri="{FF2B5EF4-FFF2-40B4-BE49-F238E27FC236}">
                <a16:creationId xmlns:a16="http://schemas.microsoft.com/office/drawing/2014/main" id="{3D9EA9A0-63CD-43F2-9357-639377948D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C678C6-306D-477F-AA10-2F459550F721}"/>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520320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4400-9835-4946-8F1E-8A11A50322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952C3C-42DA-4B24-A59B-000D67517E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404179-53D7-476D-8F92-E989405233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77903E3-1F34-4294-AA99-42FFDE6C2A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A0D1A3-64E4-4EC8-BC72-A4F6609ACC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6F5FDE-52DF-4239-B7B5-AC7E998B075D}"/>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8" name="Footer Placeholder 7">
            <a:extLst>
              <a:ext uri="{FF2B5EF4-FFF2-40B4-BE49-F238E27FC236}">
                <a16:creationId xmlns:a16="http://schemas.microsoft.com/office/drawing/2014/main" id="{27B08C68-E34C-4956-8E2D-E2DB7087D1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17E51E-7985-4DCC-AEE2-BD770C6F710B}"/>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2973303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FADC-4B82-437E-B738-CFD74A730C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69390C-EB7A-436C-971C-543A3A8ECCBB}"/>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4" name="Footer Placeholder 3">
            <a:extLst>
              <a:ext uri="{FF2B5EF4-FFF2-40B4-BE49-F238E27FC236}">
                <a16:creationId xmlns:a16="http://schemas.microsoft.com/office/drawing/2014/main" id="{3C9C29D6-30D4-4C86-BFA9-45EEF5222E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5E26F5-2AEB-4CC1-A4B6-2ABC72B0A0F2}"/>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4137346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21C03A-F19B-400C-85F7-C6B62FEF9FB2}"/>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3" name="Footer Placeholder 2">
            <a:extLst>
              <a:ext uri="{FF2B5EF4-FFF2-40B4-BE49-F238E27FC236}">
                <a16:creationId xmlns:a16="http://schemas.microsoft.com/office/drawing/2014/main" id="{9F960F13-C2A8-4C33-B131-BF538AB6C1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57311D7-6468-435E-BE5C-29D582D26C3F}"/>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3876481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C0C1E-8CF1-4381-BB04-0D9FCB907A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38EC4E-2EF1-4B74-8C6E-15B4B06175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F862D8-2420-4608-B333-9DEC43348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469A78-663F-405E-AA31-2580ABF8260A}"/>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6" name="Footer Placeholder 5">
            <a:extLst>
              <a:ext uri="{FF2B5EF4-FFF2-40B4-BE49-F238E27FC236}">
                <a16:creationId xmlns:a16="http://schemas.microsoft.com/office/drawing/2014/main" id="{B0FBFF65-5056-4570-AAEF-C3CB6D36CE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C6BE63-3491-48ED-9F4B-4602CEC1AB14}"/>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175524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7417A-00DB-4CD9-9C9D-6D996F17B1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9B280A-7E8C-4909-BB30-3720C860AE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462AEB-A04A-4E9D-B19E-2BD4EA2E12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9E866D-A5DA-42E5-AA58-E7545B5C4747}"/>
              </a:ext>
            </a:extLst>
          </p:cNvPr>
          <p:cNvSpPr>
            <a:spLocks noGrp="1"/>
          </p:cNvSpPr>
          <p:nvPr>
            <p:ph type="dt" sz="half" idx="10"/>
          </p:nvPr>
        </p:nvSpPr>
        <p:spPr/>
        <p:txBody>
          <a:bodyPr/>
          <a:lstStyle/>
          <a:p>
            <a:fld id="{89FA7A8D-B5E1-43C7-AFC8-184F37B87F8E}" type="datetimeFigureOut">
              <a:rPr lang="en-US" smtClean="0"/>
              <a:t>3/1/2020</a:t>
            </a:fld>
            <a:endParaRPr lang="en-US"/>
          </a:p>
        </p:txBody>
      </p:sp>
      <p:sp>
        <p:nvSpPr>
          <p:cNvPr id="6" name="Footer Placeholder 5">
            <a:extLst>
              <a:ext uri="{FF2B5EF4-FFF2-40B4-BE49-F238E27FC236}">
                <a16:creationId xmlns:a16="http://schemas.microsoft.com/office/drawing/2014/main" id="{99D31457-70F4-447F-8E2C-E3611B6F60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8F2AF6-C3C1-4DB9-8790-A7F2D50389FB}"/>
              </a:ext>
            </a:extLst>
          </p:cNvPr>
          <p:cNvSpPr>
            <a:spLocks noGrp="1"/>
          </p:cNvSpPr>
          <p:nvPr>
            <p:ph type="sldNum" sz="quarter" idx="12"/>
          </p:nvPr>
        </p:nvSpPr>
        <p:spPr/>
        <p:txBody>
          <a:bodyPr/>
          <a:lstStyle/>
          <a:p>
            <a:fld id="{6230E6F5-B67D-4119-A1F9-D39136D3B551}" type="slidenum">
              <a:rPr lang="en-US" smtClean="0"/>
              <a:t>‹#›</a:t>
            </a:fld>
            <a:endParaRPr lang="en-US"/>
          </a:p>
        </p:txBody>
      </p:sp>
    </p:spTree>
    <p:extLst>
      <p:ext uri="{BB962C8B-B14F-4D97-AF65-F5344CB8AC3E}">
        <p14:creationId xmlns:p14="http://schemas.microsoft.com/office/powerpoint/2010/main" val="1552625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22969-EFBC-49B9-90EE-9C05A9DB4A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4FB325D-26F2-436E-8C1B-57AC454EC6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938DC-8BDB-4477-B62F-60C9718CB5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FA7A8D-B5E1-43C7-AFC8-184F37B87F8E}" type="datetimeFigureOut">
              <a:rPr lang="en-US" smtClean="0"/>
              <a:t>3/1/2020</a:t>
            </a:fld>
            <a:endParaRPr lang="en-US"/>
          </a:p>
        </p:txBody>
      </p:sp>
      <p:sp>
        <p:nvSpPr>
          <p:cNvPr id="5" name="Footer Placeholder 4">
            <a:extLst>
              <a:ext uri="{FF2B5EF4-FFF2-40B4-BE49-F238E27FC236}">
                <a16:creationId xmlns:a16="http://schemas.microsoft.com/office/drawing/2014/main" id="{D551CD53-7096-4F47-8554-B189BF70C8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886A61-D151-44A0-B18C-B260B116D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0E6F5-B67D-4119-A1F9-D39136D3B551}" type="slidenum">
              <a:rPr lang="en-US" smtClean="0"/>
              <a:t>‹#›</a:t>
            </a:fld>
            <a:endParaRPr lang="en-US"/>
          </a:p>
        </p:txBody>
      </p:sp>
    </p:spTree>
    <p:extLst>
      <p:ext uri="{BB962C8B-B14F-4D97-AF65-F5344CB8AC3E}">
        <p14:creationId xmlns:p14="http://schemas.microsoft.com/office/powerpoint/2010/main" val="2533957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March 1, 2020</a:t>
            </a:r>
          </a:p>
        </p:txBody>
      </p:sp>
    </p:spTree>
    <p:extLst>
      <p:ext uri="{BB962C8B-B14F-4D97-AF65-F5344CB8AC3E}">
        <p14:creationId xmlns:p14="http://schemas.microsoft.com/office/powerpoint/2010/main" val="2348965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The effective call of God always results through regeneration in the immediate conversion of an unbeliever.</a:t>
            </a:r>
          </a:p>
          <a:p>
            <a:pPr marL="0" indent="0">
              <a:lnSpc>
                <a:spcPct val="150000"/>
              </a:lnSpc>
              <a:buNone/>
            </a:pPr>
            <a:r>
              <a:rPr lang="en-US" dirty="0"/>
              <a:t>One who heard us was a woman named Lydia, from the city of Thyatira, a seller of purple goods, who was a worshiper of God. </a:t>
            </a:r>
            <a:r>
              <a:rPr lang="en-US" dirty="0">
                <a:solidFill>
                  <a:srgbClr val="0070C0"/>
                </a:solidFill>
              </a:rPr>
              <a:t>The Lord opened her heart</a:t>
            </a:r>
            <a:r>
              <a:rPr lang="en-US" dirty="0"/>
              <a:t> to pay attention to what was said by Paul. (Acts 16:14)</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 </a:t>
            </a:r>
            <a:r>
              <a:rPr lang="en-US" sz="2800" dirty="0"/>
              <a:t>(Acts 16:14)</a:t>
            </a:r>
          </a:p>
        </p:txBody>
      </p:sp>
    </p:spTree>
    <p:extLst>
      <p:ext uri="{BB962C8B-B14F-4D97-AF65-F5344CB8AC3E}">
        <p14:creationId xmlns:p14="http://schemas.microsoft.com/office/powerpoint/2010/main" val="1721684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There are many other examples of the effectual call of God resulting through regeneration in the immediate conversion of an unbeliever.</a:t>
            </a:r>
          </a:p>
          <a:p>
            <a:pPr>
              <a:lnSpc>
                <a:spcPct val="150000"/>
              </a:lnSpc>
            </a:pPr>
            <a:r>
              <a:rPr lang="en-US" dirty="0"/>
              <a:t>But you are a chosen race, a royal priesthood, a holy nation, a people for his own possession, that you may proclaim the excellencies of him who </a:t>
            </a:r>
            <a:r>
              <a:rPr lang="en-US" dirty="0">
                <a:solidFill>
                  <a:srgbClr val="0070C0"/>
                </a:solidFill>
              </a:rPr>
              <a:t>called</a:t>
            </a:r>
            <a:r>
              <a:rPr lang="en-US" dirty="0">
                <a:solidFill>
                  <a:srgbClr val="FF0000"/>
                </a:solidFill>
              </a:rPr>
              <a:t> (</a:t>
            </a:r>
            <a:r>
              <a:rPr lang="en-US" i="1" dirty="0" err="1">
                <a:solidFill>
                  <a:srgbClr val="FF0000"/>
                </a:solidFill>
              </a:rPr>
              <a:t>kaleō</a:t>
            </a:r>
            <a:r>
              <a:rPr lang="en-US" dirty="0">
                <a:solidFill>
                  <a:srgbClr val="FF0000"/>
                </a:solidFill>
              </a:rPr>
              <a:t>) </a:t>
            </a:r>
            <a:r>
              <a:rPr lang="en-US" dirty="0">
                <a:solidFill>
                  <a:srgbClr val="0070C0"/>
                </a:solidFill>
              </a:rPr>
              <a:t>you out of darkness into his marvelous light</a:t>
            </a:r>
            <a:r>
              <a:rPr lang="en-US" dirty="0"/>
              <a:t>. (1 Peter 2:9)</a:t>
            </a:r>
          </a:p>
          <a:p>
            <a:pPr>
              <a:lnSpc>
                <a:spcPct val="150000"/>
              </a:lnSpc>
            </a:pPr>
            <a:r>
              <a:rPr lang="en-US" dirty="0"/>
              <a:t>God is faithful, by whom you were </a:t>
            </a:r>
            <a:r>
              <a:rPr lang="en-US" dirty="0">
                <a:solidFill>
                  <a:srgbClr val="0070C0"/>
                </a:solidFill>
              </a:rPr>
              <a:t>called</a:t>
            </a:r>
            <a:r>
              <a:rPr lang="en-US" dirty="0"/>
              <a:t> </a:t>
            </a:r>
            <a:r>
              <a:rPr lang="en-US" dirty="0">
                <a:solidFill>
                  <a:srgbClr val="FF0000"/>
                </a:solidFill>
              </a:rPr>
              <a:t>(</a:t>
            </a:r>
            <a:r>
              <a:rPr lang="en-US" i="1" dirty="0" err="1">
                <a:solidFill>
                  <a:srgbClr val="FF0000"/>
                </a:solidFill>
              </a:rPr>
              <a:t>kaleō</a:t>
            </a:r>
            <a:r>
              <a:rPr lang="en-US" dirty="0">
                <a:solidFill>
                  <a:srgbClr val="FF0000"/>
                </a:solidFill>
              </a:rPr>
              <a:t>)</a:t>
            </a:r>
            <a:r>
              <a:rPr lang="en-US" i="1" dirty="0">
                <a:solidFill>
                  <a:srgbClr val="FF0000"/>
                </a:solidFill>
              </a:rPr>
              <a:t> </a:t>
            </a:r>
            <a:r>
              <a:rPr lang="en-US" dirty="0">
                <a:solidFill>
                  <a:srgbClr val="0070C0"/>
                </a:solidFill>
              </a:rPr>
              <a:t>into the fellowship of his Son</a:t>
            </a:r>
            <a:r>
              <a:rPr lang="en-US" dirty="0"/>
              <a:t>, Jesus Christ our Lord. (1 Corinthians 1:9)</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1044378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t>For the word of the cross is folly to those who are perishing, but to us who are being saved it is the power of God…</a:t>
            </a:r>
          </a:p>
          <a:p>
            <a:pPr marL="0" indent="0">
              <a:lnSpc>
                <a:spcPct val="150000"/>
              </a:lnSpc>
              <a:buNone/>
            </a:pPr>
            <a:r>
              <a:rPr lang="en-US" dirty="0"/>
              <a:t>For since, in the wisdom of God, the world did not know God through wisdom, it pleased God through the folly of what we preach to save those who believe. For Jews demand signs and Greeks seek wisdom, but we preach Christ crucified, a stumbling block to Jews and folly to Gentiles, but to those who are </a:t>
            </a:r>
            <a:r>
              <a:rPr lang="en-US" dirty="0">
                <a:solidFill>
                  <a:srgbClr val="0070C0"/>
                </a:solidFill>
              </a:rPr>
              <a:t>called</a:t>
            </a:r>
            <a:r>
              <a:rPr lang="en-US" dirty="0">
                <a:solidFill>
                  <a:srgbClr val="FF0000"/>
                </a:solidFill>
              </a:rPr>
              <a:t> (</a:t>
            </a:r>
            <a:r>
              <a:rPr lang="en-US" i="1" dirty="0" err="1">
                <a:solidFill>
                  <a:srgbClr val="FF0000"/>
                </a:solidFill>
              </a:rPr>
              <a:t>kaleō</a:t>
            </a:r>
            <a:r>
              <a:rPr lang="en-US" dirty="0">
                <a:solidFill>
                  <a:srgbClr val="FF0000"/>
                </a:solidFill>
              </a:rPr>
              <a:t>)</a:t>
            </a:r>
            <a:r>
              <a:rPr lang="en-US" i="1" dirty="0">
                <a:solidFill>
                  <a:srgbClr val="FF0000"/>
                </a:solidFill>
              </a:rPr>
              <a:t> </a:t>
            </a:r>
            <a:r>
              <a:rPr lang="en-US" dirty="0"/>
              <a:t>, both Jews and Greeks, Christ the power of God and the wisdom of God.  For the foolishness of God is wiser than men, and the weakness of God is stronger than men. </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 </a:t>
            </a:r>
            <a:r>
              <a:rPr lang="en-US" sz="2800" dirty="0"/>
              <a:t>(1 Corinthians 1:18, 21 -  25)</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4549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597865"/>
            <a:ext cx="11784563" cy="6166829"/>
          </a:xfrm>
          <a:solidFill>
            <a:srgbClr val="FFFFCC"/>
          </a:solidFill>
        </p:spPr>
        <p:txBody>
          <a:bodyPr numCol="1">
            <a:noAutofit/>
          </a:bodyPr>
          <a:lstStyle/>
          <a:p>
            <a:pPr marL="0" indent="0">
              <a:lnSpc>
                <a:spcPct val="150000"/>
              </a:lnSpc>
              <a:buNone/>
            </a:pPr>
            <a:r>
              <a:rPr lang="en-US" dirty="0"/>
              <a:t> For consider your </a:t>
            </a:r>
            <a:r>
              <a:rPr lang="en-US" dirty="0">
                <a:solidFill>
                  <a:srgbClr val="0070C0"/>
                </a:solidFill>
              </a:rPr>
              <a:t>calling</a:t>
            </a:r>
            <a:r>
              <a:rPr lang="en-US" dirty="0"/>
              <a:t>,</a:t>
            </a:r>
            <a:r>
              <a:rPr lang="en-US" i="1" dirty="0"/>
              <a:t> </a:t>
            </a:r>
            <a:r>
              <a:rPr lang="en-US" dirty="0">
                <a:solidFill>
                  <a:srgbClr val="FF0000"/>
                </a:solidFill>
              </a:rPr>
              <a:t>(</a:t>
            </a:r>
            <a:r>
              <a:rPr lang="en-US" i="1" dirty="0" err="1">
                <a:solidFill>
                  <a:srgbClr val="FF0000"/>
                </a:solidFill>
              </a:rPr>
              <a:t>klēsis</a:t>
            </a:r>
            <a:r>
              <a:rPr lang="en-US" dirty="0">
                <a:solidFill>
                  <a:srgbClr val="FF0000"/>
                </a:solidFill>
              </a:rPr>
              <a:t>) </a:t>
            </a:r>
            <a:r>
              <a:rPr lang="en-US" dirty="0"/>
              <a:t>brothers: not many of you were wise according to worldly standards, not many were powerful, not many were of noble birth. But God chose what is foolish in the world to shame the wise; God chose what is weak in the world to shame the strong; God chose what is low and despised in the world, even things that are not, to bring to nothing things that are, </a:t>
            </a:r>
            <a:r>
              <a:rPr lang="en-US" dirty="0">
                <a:solidFill>
                  <a:srgbClr val="FF0000"/>
                </a:solidFill>
              </a:rPr>
              <a:t>so that no human being might boast </a:t>
            </a:r>
            <a:r>
              <a:rPr lang="en-US" dirty="0"/>
              <a:t>in the presence of God.  And because of him you are in Christ Jesus, who became to us wisdom from God, righteousness and sanctification and redemption,  so that, as it is written, "Let the one who boasts, boast in the Lord.</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0"/>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 </a:t>
            </a:r>
            <a:r>
              <a:rPr lang="en-US" sz="2800" dirty="0"/>
              <a:t>(1 Corinthians 1:26 -  31)</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37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t>we </a:t>
            </a:r>
            <a:r>
              <a:rPr lang="en-US" dirty="0">
                <a:solidFill>
                  <a:srgbClr val="FF0000"/>
                </a:solidFill>
              </a:rPr>
              <a:t>exhorted</a:t>
            </a:r>
            <a:r>
              <a:rPr lang="en-US" dirty="0"/>
              <a:t> each one of you and encouraged you and charged you to walk in a manner worthy of God, who </a:t>
            </a:r>
            <a:r>
              <a:rPr lang="en-US" dirty="0">
                <a:solidFill>
                  <a:srgbClr val="0070C0"/>
                </a:solidFill>
              </a:rPr>
              <a:t>calls </a:t>
            </a:r>
            <a:r>
              <a:rPr lang="en-US" dirty="0">
                <a:solidFill>
                  <a:srgbClr val="FF0000"/>
                </a:solidFill>
              </a:rPr>
              <a:t>(</a:t>
            </a:r>
            <a:r>
              <a:rPr lang="en-US" i="1" dirty="0" err="1">
                <a:solidFill>
                  <a:srgbClr val="FF0000"/>
                </a:solidFill>
              </a:rPr>
              <a:t>kaleō</a:t>
            </a:r>
            <a:r>
              <a:rPr lang="en-US" dirty="0">
                <a:solidFill>
                  <a:srgbClr val="FF0000"/>
                </a:solidFill>
              </a:rPr>
              <a:t>)</a:t>
            </a:r>
            <a:r>
              <a:rPr lang="en-US" i="1" dirty="0">
                <a:solidFill>
                  <a:srgbClr val="FF0000"/>
                </a:solidFill>
              </a:rPr>
              <a:t> </a:t>
            </a:r>
            <a:r>
              <a:rPr lang="en-US" dirty="0">
                <a:solidFill>
                  <a:srgbClr val="0070C0"/>
                </a:solidFill>
              </a:rPr>
              <a:t>you into his own kingdom and glory</a:t>
            </a:r>
            <a:r>
              <a:rPr lang="en-US" dirty="0"/>
              <a:t>.  (1 Thessalonians 2:12)</a:t>
            </a:r>
          </a:p>
          <a:p>
            <a:pPr>
              <a:lnSpc>
                <a:spcPct val="150000"/>
              </a:lnSpc>
            </a:pPr>
            <a:r>
              <a:rPr lang="en-US" dirty="0"/>
              <a:t> And after you have suffered a little while, the God of all grace, who has </a:t>
            </a:r>
            <a:r>
              <a:rPr lang="en-US" dirty="0">
                <a:solidFill>
                  <a:srgbClr val="0070C0"/>
                </a:solidFill>
              </a:rPr>
              <a:t>called </a:t>
            </a:r>
            <a:r>
              <a:rPr lang="en-US" dirty="0">
                <a:solidFill>
                  <a:srgbClr val="FF0000"/>
                </a:solidFill>
              </a:rPr>
              <a:t>(</a:t>
            </a:r>
            <a:r>
              <a:rPr lang="en-US" i="1" dirty="0" err="1">
                <a:solidFill>
                  <a:srgbClr val="FF0000"/>
                </a:solidFill>
              </a:rPr>
              <a:t>kaleō</a:t>
            </a:r>
            <a:r>
              <a:rPr lang="en-US" dirty="0">
                <a:solidFill>
                  <a:srgbClr val="FF0000"/>
                </a:solidFill>
              </a:rPr>
              <a:t>)</a:t>
            </a:r>
            <a:r>
              <a:rPr lang="en-US" dirty="0">
                <a:solidFill>
                  <a:srgbClr val="0070C0"/>
                </a:solidFill>
              </a:rPr>
              <a:t> you to his eternal glory in Christ</a:t>
            </a:r>
            <a:r>
              <a:rPr lang="en-US" dirty="0"/>
              <a:t>, will himself restore, confirm, strengthen, and establish you. (1 Peter 5:10)</a:t>
            </a:r>
          </a:p>
          <a:p>
            <a:pPr>
              <a:lnSpc>
                <a:spcPct val="150000"/>
              </a:lnSpc>
            </a:pPr>
            <a:r>
              <a:rPr lang="en-US" dirty="0"/>
              <a:t>His divine power has granted to us all things that pertain to life and godliness, through the knowledge of him who </a:t>
            </a:r>
            <a:r>
              <a:rPr lang="en-US" dirty="0">
                <a:solidFill>
                  <a:srgbClr val="0070C0"/>
                </a:solidFill>
              </a:rPr>
              <a:t>called </a:t>
            </a:r>
            <a:r>
              <a:rPr lang="en-US" dirty="0">
                <a:solidFill>
                  <a:srgbClr val="FF0000"/>
                </a:solidFill>
              </a:rPr>
              <a:t>(</a:t>
            </a:r>
            <a:r>
              <a:rPr lang="en-US" i="1" dirty="0" err="1">
                <a:solidFill>
                  <a:srgbClr val="FF0000"/>
                </a:solidFill>
              </a:rPr>
              <a:t>kaleō</a:t>
            </a:r>
            <a:r>
              <a:rPr lang="en-US" dirty="0">
                <a:solidFill>
                  <a:srgbClr val="FF0000"/>
                </a:solidFill>
              </a:rPr>
              <a:t>)</a:t>
            </a:r>
            <a:r>
              <a:rPr lang="en-US" i="1" dirty="0">
                <a:solidFill>
                  <a:srgbClr val="FF0000"/>
                </a:solidFill>
              </a:rPr>
              <a:t> </a:t>
            </a:r>
            <a:r>
              <a:rPr lang="en-US" dirty="0">
                <a:solidFill>
                  <a:srgbClr val="0070C0"/>
                </a:solidFill>
              </a:rPr>
              <a:t>us to his own glory and excellence</a:t>
            </a:r>
            <a:r>
              <a:rPr lang="en-US" dirty="0"/>
              <a:t>, (2 Peter 1:3)</a:t>
            </a: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193576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t>including you who are </a:t>
            </a:r>
            <a:r>
              <a:rPr lang="en-US" dirty="0">
                <a:solidFill>
                  <a:srgbClr val="0070C0"/>
                </a:solidFill>
              </a:rPr>
              <a:t>called </a:t>
            </a:r>
            <a:r>
              <a:rPr lang="en-US" dirty="0">
                <a:solidFill>
                  <a:srgbClr val="FF0000"/>
                </a:solidFill>
              </a:rPr>
              <a:t>(</a:t>
            </a:r>
            <a:r>
              <a:rPr lang="en-US" i="1" dirty="0" err="1">
                <a:solidFill>
                  <a:srgbClr val="FF0000"/>
                </a:solidFill>
              </a:rPr>
              <a:t>klētos</a:t>
            </a:r>
            <a:r>
              <a:rPr lang="en-US" dirty="0">
                <a:solidFill>
                  <a:srgbClr val="FF0000"/>
                </a:solidFill>
              </a:rPr>
              <a:t>)</a:t>
            </a:r>
            <a:r>
              <a:rPr lang="en-US" dirty="0"/>
              <a:t> </a:t>
            </a:r>
            <a:r>
              <a:rPr lang="en-US" dirty="0">
                <a:solidFill>
                  <a:srgbClr val="0070C0"/>
                </a:solidFill>
              </a:rPr>
              <a:t>to belong to Jesus Christ</a:t>
            </a:r>
            <a:r>
              <a:rPr lang="en-US" dirty="0"/>
              <a:t>, To all those in Rome who are loved by God and </a:t>
            </a:r>
            <a:r>
              <a:rPr lang="en-US" dirty="0">
                <a:solidFill>
                  <a:srgbClr val="0070C0"/>
                </a:solidFill>
              </a:rPr>
              <a:t>called </a:t>
            </a:r>
            <a:r>
              <a:rPr lang="en-US" dirty="0">
                <a:solidFill>
                  <a:srgbClr val="FF0000"/>
                </a:solidFill>
              </a:rPr>
              <a:t>(</a:t>
            </a:r>
            <a:r>
              <a:rPr lang="en-US" i="1" dirty="0" err="1">
                <a:solidFill>
                  <a:srgbClr val="FF0000"/>
                </a:solidFill>
              </a:rPr>
              <a:t>klētos</a:t>
            </a:r>
            <a:r>
              <a:rPr lang="en-US" dirty="0">
                <a:solidFill>
                  <a:srgbClr val="FF0000"/>
                </a:solidFill>
              </a:rPr>
              <a:t>)</a:t>
            </a:r>
            <a:r>
              <a:rPr lang="en-US" dirty="0"/>
              <a:t> </a:t>
            </a:r>
            <a:r>
              <a:rPr lang="en-US" dirty="0">
                <a:solidFill>
                  <a:srgbClr val="0070C0"/>
                </a:solidFill>
              </a:rPr>
              <a:t>to be saints</a:t>
            </a:r>
            <a:r>
              <a:rPr lang="en-US" dirty="0"/>
              <a:t>: Grace to you and peace from God our Father and the Lord Jesus Christ. (Romans 1:6 – 7)</a:t>
            </a:r>
          </a:p>
          <a:p>
            <a:pPr>
              <a:lnSpc>
                <a:spcPct val="150000"/>
              </a:lnSpc>
            </a:pPr>
            <a:r>
              <a:rPr lang="en-US" dirty="0"/>
              <a:t>To the church of God that is in Corinth, to those sanctified in Christ Jesus, </a:t>
            </a:r>
            <a:r>
              <a:rPr lang="en-US" dirty="0">
                <a:solidFill>
                  <a:srgbClr val="0070C0"/>
                </a:solidFill>
              </a:rPr>
              <a:t>called </a:t>
            </a:r>
            <a:r>
              <a:rPr lang="en-US" dirty="0">
                <a:solidFill>
                  <a:srgbClr val="FF0000"/>
                </a:solidFill>
              </a:rPr>
              <a:t>(</a:t>
            </a:r>
            <a:r>
              <a:rPr lang="en-US" i="1" dirty="0" err="1">
                <a:solidFill>
                  <a:srgbClr val="FF0000"/>
                </a:solidFill>
              </a:rPr>
              <a:t>klētos</a:t>
            </a:r>
            <a:r>
              <a:rPr lang="en-US" dirty="0">
                <a:solidFill>
                  <a:srgbClr val="FF0000"/>
                </a:solidFill>
              </a:rPr>
              <a:t>)</a:t>
            </a:r>
            <a:r>
              <a:rPr lang="en-US" dirty="0"/>
              <a:t> </a:t>
            </a:r>
            <a:r>
              <a:rPr lang="en-US" dirty="0">
                <a:solidFill>
                  <a:srgbClr val="0070C0"/>
                </a:solidFill>
              </a:rPr>
              <a:t>to be saints together </a:t>
            </a:r>
            <a:r>
              <a:rPr lang="en-US" dirty="0"/>
              <a:t>with all those who in every place call upon the name of our Lord Jesus Christ, both their Lord and ours: </a:t>
            </a:r>
            <a:r>
              <a:rPr lang="en-US" sz="2400" dirty="0"/>
              <a:t>(</a:t>
            </a:r>
            <a:r>
              <a:rPr lang="en-US" sz="2400"/>
              <a:t>1 Corinthians 1:2</a:t>
            </a:r>
            <a:r>
              <a:rPr lang="en-US" sz="2400" dirty="0"/>
              <a:t>)</a:t>
            </a:r>
          </a:p>
          <a:p>
            <a:pPr>
              <a:lnSpc>
                <a:spcPct val="150000"/>
              </a:lnSpc>
            </a:pPr>
            <a:r>
              <a:rPr lang="en-US" dirty="0"/>
              <a:t>having the eyes of your hearts enlightened, that you may know what is </a:t>
            </a:r>
            <a:r>
              <a:rPr lang="en-US" dirty="0">
                <a:solidFill>
                  <a:srgbClr val="0070C0"/>
                </a:solidFill>
              </a:rPr>
              <a:t>the hope to which he has called </a:t>
            </a:r>
            <a:r>
              <a:rPr lang="en-US" dirty="0">
                <a:solidFill>
                  <a:srgbClr val="FF0000"/>
                </a:solidFill>
              </a:rPr>
              <a:t>(</a:t>
            </a:r>
            <a:r>
              <a:rPr lang="en-US" i="1" dirty="0" err="1">
                <a:solidFill>
                  <a:srgbClr val="FF0000"/>
                </a:solidFill>
              </a:rPr>
              <a:t>klēsis</a:t>
            </a:r>
            <a:r>
              <a:rPr lang="en-US" dirty="0">
                <a:solidFill>
                  <a:srgbClr val="FF0000"/>
                </a:solidFill>
              </a:rPr>
              <a:t>) </a:t>
            </a:r>
            <a:r>
              <a:rPr lang="en-US" dirty="0">
                <a:solidFill>
                  <a:srgbClr val="0070C0"/>
                </a:solidFill>
              </a:rPr>
              <a:t>you</a:t>
            </a:r>
            <a:r>
              <a:rPr lang="en-US" dirty="0"/>
              <a:t>, what are the riches of his glorious inheritance in the saints, (Ephesians 1:18)</a:t>
            </a:r>
          </a:p>
          <a:p>
            <a:pPr>
              <a:lnSpc>
                <a:spcPct val="150000"/>
              </a:lnSpc>
            </a:pPr>
            <a:endParaRPr lang="en-US" dirty="0"/>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74557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t>But we ought always to give thanks to God for you, brothers beloved by the Lord, because God chose you as the first fruits to be saved, through sanctification by the Spirit and belief in the truth. To this </a:t>
            </a:r>
            <a:r>
              <a:rPr lang="en-US" dirty="0">
                <a:solidFill>
                  <a:srgbClr val="0070C0"/>
                </a:solidFill>
              </a:rPr>
              <a:t>he called </a:t>
            </a:r>
            <a:r>
              <a:rPr lang="en-US" dirty="0">
                <a:solidFill>
                  <a:srgbClr val="FF0000"/>
                </a:solidFill>
              </a:rPr>
              <a:t>(</a:t>
            </a:r>
            <a:r>
              <a:rPr lang="en-US" i="1" dirty="0" err="1">
                <a:solidFill>
                  <a:srgbClr val="FF0000"/>
                </a:solidFill>
              </a:rPr>
              <a:t>kaleō</a:t>
            </a:r>
            <a:r>
              <a:rPr lang="en-US" dirty="0">
                <a:solidFill>
                  <a:srgbClr val="FF0000"/>
                </a:solidFill>
              </a:rPr>
              <a:t>)</a:t>
            </a:r>
            <a:r>
              <a:rPr lang="en-US" dirty="0">
                <a:solidFill>
                  <a:srgbClr val="0070C0"/>
                </a:solidFill>
              </a:rPr>
              <a:t> you </a:t>
            </a:r>
            <a:r>
              <a:rPr lang="en-US" dirty="0"/>
              <a:t>through our gospel, so that you may obtain the glory of our Lord Jesus Christ. (2 Thessalonians 2:13 – 14)</a:t>
            </a:r>
          </a:p>
          <a:p>
            <a:pPr marL="0" indent="0">
              <a:lnSpc>
                <a:spcPct val="150000"/>
              </a:lnSpc>
              <a:buNone/>
            </a:pPr>
            <a:endParaRPr lang="en-US" dirty="0"/>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4159363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b="1" baseline="30000" dirty="0"/>
              <a:t>6 </a:t>
            </a:r>
            <a:r>
              <a:rPr lang="en-US" dirty="0"/>
              <a:t>I am astonished that you are so quickly deserting </a:t>
            </a:r>
            <a:r>
              <a:rPr lang="en-US" dirty="0">
                <a:solidFill>
                  <a:srgbClr val="FF0000"/>
                </a:solidFill>
              </a:rPr>
              <a:t>him who called you in the grace of Christ</a:t>
            </a:r>
            <a:r>
              <a:rPr lang="en-US" dirty="0"/>
              <a:t> and are turning to a different gospel— </a:t>
            </a:r>
            <a:r>
              <a:rPr lang="en-US" b="1" baseline="30000" dirty="0"/>
              <a:t>7 </a:t>
            </a:r>
            <a:r>
              <a:rPr lang="en-US" dirty="0"/>
              <a:t>not that there is another one, but there are some who trouble you and want to distort the gospel of Christ. </a:t>
            </a:r>
            <a:r>
              <a:rPr lang="en-US" b="1" baseline="30000" dirty="0"/>
              <a:t>8 </a:t>
            </a:r>
            <a:r>
              <a:rPr lang="en-US" dirty="0"/>
              <a:t>But even if we or an angel from heaven should preach to you a gospel contrary to the one we preached to you, let him be accursed. </a:t>
            </a:r>
            <a:r>
              <a:rPr lang="en-US" dirty="0">
                <a:cs typeface="Arial" panose="020B0604020202020204" pitchFamily="34" charset="0"/>
              </a:rPr>
              <a:t>(Galatians 1:6 – 7)</a:t>
            </a:r>
          </a:p>
          <a:p>
            <a:pPr>
              <a:lnSpc>
                <a:spcPct val="150000"/>
              </a:lnSpc>
            </a:pPr>
            <a:r>
              <a:rPr lang="en-US" dirty="0"/>
              <a:t>Therefore he is the mediator of a new covenant, so that those who are </a:t>
            </a:r>
            <a:r>
              <a:rPr lang="en-US" dirty="0">
                <a:solidFill>
                  <a:srgbClr val="0070C0"/>
                </a:solidFill>
              </a:rPr>
              <a:t>called </a:t>
            </a:r>
            <a:r>
              <a:rPr lang="en-US" dirty="0">
                <a:solidFill>
                  <a:srgbClr val="FF0000"/>
                </a:solidFill>
              </a:rPr>
              <a:t>(</a:t>
            </a:r>
            <a:r>
              <a:rPr lang="en-US" i="1" dirty="0" err="1">
                <a:solidFill>
                  <a:srgbClr val="FF0000"/>
                </a:solidFill>
              </a:rPr>
              <a:t>kaleō</a:t>
            </a:r>
            <a:r>
              <a:rPr lang="en-US" dirty="0">
                <a:solidFill>
                  <a:srgbClr val="FF0000"/>
                </a:solidFill>
              </a:rPr>
              <a:t>)</a:t>
            </a:r>
            <a:r>
              <a:rPr lang="en-US" i="1" dirty="0">
                <a:solidFill>
                  <a:srgbClr val="0070C0"/>
                </a:solidFill>
                <a:cs typeface="Arial" panose="020B0604020202020204" pitchFamily="34" charset="0"/>
              </a:rPr>
              <a:t> </a:t>
            </a:r>
            <a:r>
              <a:rPr lang="en-US" dirty="0"/>
              <a:t>may receive the promised eternal inheritance, since a death has occurred that redeems them from the transgressions committed under the first covenant. (Hebrews 9:15)</a:t>
            </a:r>
            <a:endParaRPr lang="en-US" dirty="0">
              <a:solidFill>
                <a:srgbClr val="0070C0"/>
              </a:solidFill>
              <a:cs typeface="Arial" panose="020B0604020202020204" pitchFamily="34" charset="0"/>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4016686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0" y="605070"/>
            <a:ext cx="11784563" cy="6242178"/>
          </a:xfrm>
          <a:solidFill>
            <a:srgbClr val="FFFFCC"/>
          </a:solidFill>
        </p:spPr>
        <p:txBody>
          <a:bodyPr numCol="1">
            <a:noAutofit/>
          </a:bodyPr>
          <a:lstStyle/>
          <a:p>
            <a:pPr marL="0" indent="0">
              <a:lnSpc>
                <a:spcPct val="150000"/>
              </a:lnSpc>
              <a:buNone/>
            </a:pPr>
            <a:r>
              <a:rPr lang="en-US" dirty="0"/>
              <a:t>            </a:t>
            </a:r>
          </a:p>
          <a:p>
            <a:pPr marL="0" indent="0">
              <a:lnSpc>
                <a:spcPct val="150000"/>
              </a:lnSpc>
              <a:buNone/>
            </a:pPr>
            <a:r>
              <a:rPr lang="en-US" dirty="0"/>
              <a:t>                                   </a:t>
            </a:r>
            <a:endParaRPr lang="en-US" b="1" dirty="0"/>
          </a:p>
          <a:p>
            <a:pPr marL="0" indent="0">
              <a:lnSpc>
                <a:spcPct val="150000"/>
              </a:lnSpc>
              <a:buNone/>
            </a:pPr>
            <a:r>
              <a:rPr lang="en-US" dirty="0">
                <a:solidFill>
                  <a:srgbClr val="008000"/>
                </a:solidFill>
              </a:rPr>
              <a:t>                                                   </a:t>
            </a:r>
            <a:r>
              <a:rPr lang="en-US" b="1" dirty="0">
                <a:solidFill>
                  <a:srgbClr val="008000"/>
                </a:solidFill>
              </a:rPr>
              <a:t> </a:t>
            </a:r>
            <a:r>
              <a:rPr lang="en-US" dirty="0">
                <a:solidFill>
                  <a:srgbClr val="008000"/>
                </a:solidFill>
              </a:rPr>
              <a:t> </a:t>
            </a:r>
            <a:r>
              <a:rPr lang="en-US" dirty="0"/>
              <a:t>                                     </a:t>
            </a:r>
          </a:p>
        </p:txBody>
      </p:sp>
      <p:sp>
        <p:nvSpPr>
          <p:cNvPr id="4" name="Rectangle 3">
            <a:extLst>
              <a:ext uri="{FF2B5EF4-FFF2-40B4-BE49-F238E27FC236}">
                <a16:creationId xmlns:a16="http://schemas.microsoft.com/office/drawing/2014/main" id="{0349BDB8-1F61-40E7-9EDB-39CA5F177CDA}"/>
              </a:ext>
            </a:extLst>
          </p:cNvPr>
          <p:cNvSpPr/>
          <p:nvPr/>
        </p:nvSpPr>
        <p:spPr>
          <a:xfrm>
            <a:off x="0" y="10752"/>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Sequence of Salvation </a:t>
            </a:r>
            <a:r>
              <a:rPr lang="en-US" sz="2800" dirty="0">
                <a:latin typeface="Arial" panose="020B0604020202020204" pitchFamily="34" charset="0"/>
                <a:cs typeface="Arial" panose="020B0604020202020204" pitchFamily="34" charset="0"/>
              </a:rPr>
              <a:t>(Review)</a:t>
            </a:r>
            <a:r>
              <a:rPr lang="en-US" sz="2800" b="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5" name="Left Brace 4">
            <a:extLst>
              <a:ext uri="{FF2B5EF4-FFF2-40B4-BE49-F238E27FC236}">
                <a16:creationId xmlns:a16="http://schemas.microsoft.com/office/drawing/2014/main" id="{8F414AAD-DA68-41D5-8E6C-E06DD4DCBAC1}"/>
              </a:ext>
            </a:extLst>
          </p:cNvPr>
          <p:cNvSpPr/>
          <p:nvPr/>
        </p:nvSpPr>
        <p:spPr>
          <a:xfrm>
            <a:off x="3207359" y="2065252"/>
            <a:ext cx="911228" cy="1283616"/>
          </a:xfrm>
          <a:prstGeom prst="leftBrace">
            <a:avLst>
              <a:gd name="adj1" fmla="val 19713"/>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a:extLst>
              <a:ext uri="{FF2B5EF4-FFF2-40B4-BE49-F238E27FC236}">
                <a16:creationId xmlns:a16="http://schemas.microsoft.com/office/drawing/2014/main" id="{2D105D37-AD1E-43FA-8284-1D5BC7DA85A8}"/>
              </a:ext>
            </a:extLst>
          </p:cNvPr>
          <p:cNvSpPr/>
          <p:nvPr/>
        </p:nvSpPr>
        <p:spPr>
          <a:xfrm>
            <a:off x="5885166" y="3787905"/>
            <a:ext cx="631371" cy="1139757"/>
          </a:xfrm>
          <a:prstGeom prst="rightBrace">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FF0000"/>
              </a:solidFill>
            </a:endParaRPr>
          </a:p>
        </p:txBody>
      </p:sp>
      <p:cxnSp>
        <p:nvCxnSpPr>
          <p:cNvPr id="11" name="Straight Arrow Connector 10">
            <a:extLst>
              <a:ext uri="{FF2B5EF4-FFF2-40B4-BE49-F238E27FC236}">
                <a16:creationId xmlns:a16="http://schemas.microsoft.com/office/drawing/2014/main" id="{7EB18F56-5591-45BB-8A23-94047674D8BA}"/>
              </a:ext>
            </a:extLst>
          </p:cNvPr>
          <p:cNvCxnSpPr>
            <a:cxnSpLocks/>
          </p:cNvCxnSpPr>
          <p:nvPr/>
        </p:nvCxnSpPr>
        <p:spPr>
          <a:xfrm>
            <a:off x="5086530" y="986697"/>
            <a:ext cx="0" cy="3224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2886E5FC-306E-4EA9-B7A5-F2BF281020C3}"/>
              </a:ext>
            </a:extLst>
          </p:cNvPr>
          <p:cNvCxnSpPr/>
          <p:nvPr/>
        </p:nvCxnSpPr>
        <p:spPr>
          <a:xfrm>
            <a:off x="5086530" y="159349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58F34C5-FE5D-44EF-BE56-951B2507119E}"/>
              </a:ext>
            </a:extLst>
          </p:cNvPr>
          <p:cNvCxnSpPr/>
          <p:nvPr/>
        </p:nvCxnSpPr>
        <p:spPr>
          <a:xfrm>
            <a:off x="5086530" y="2424766"/>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534AE9C5-AF9C-4C1D-BF26-D3655B300065}"/>
              </a:ext>
            </a:extLst>
          </p:cNvPr>
          <p:cNvCxnSpPr/>
          <p:nvPr/>
        </p:nvCxnSpPr>
        <p:spPr>
          <a:xfrm>
            <a:off x="5086530" y="3250135"/>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99C6AAE-2AA0-45A7-ACFB-FF0502170824}"/>
              </a:ext>
            </a:extLst>
          </p:cNvPr>
          <p:cNvSpPr txBox="1"/>
          <p:nvPr/>
        </p:nvSpPr>
        <p:spPr>
          <a:xfrm>
            <a:off x="820835" y="2230006"/>
            <a:ext cx="2080727" cy="954107"/>
          </a:xfrm>
          <a:prstGeom prst="rect">
            <a:avLst/>
          </a:prstGeom>
          <a:noFill/>
        </p:spPr>
        <p:txBody>
          <a:bodyPr wrap="square" rtlCol="0">
            <a:spAutoFit/>
          </a:bodyPr>
          <a:lstStyle/>
          <a:p>
            <a:r>
              <a:rPr lang="en-US" sz="2800" b="1" dirty="0"/>
              <a:t>I</a:t>
            </a:r>
            <a:r>
              <a:rPr lang="en-US" sz="2800" dirty="0"/>
              <a:t>rresistible Grace</a:t>
            </a:r>
          </a:p>
        </p:txBody>
      </p:sp>
      <p:sp>
        <p:nvSpPr>
          <p:cNvPr id="22" name="TextBox 21">
            <a:extLst>
              <a:ext uri="{FF2B5EF4-FFF2-40B4-BE49-F238E27FC236}">
                <a16:creationId xmlns:a16="http://schemas.microsoft.com/office/drawing/2014/main" id="{18AADF14-8E46-43B3-94B8-6798A99884C4}"/>
              </a:ext>
            </a:extLst>
          </p:cNvPr>
          <p:cNvSpPr txBox="1"/>
          <p:nvPr/>
        </p:nvSpPr>
        <p:spPr>
          <a:xfrm flipH="1">
            <a:off x="4137492" y="2003849"/>
            <a:ext cx="2108462" cy="523220"/>
          </a:xfrm>
          <a:prstGeom prst="rect">
            <a:avLst/>
          </a:prstGeom>
          <a:noFill/>
        </p:spPr>
        <p:txBody>
          <a:bodyPr wrap="square" rtlCol="0">
            <a:spAutoFit/>
          </a:bodyPr>
          <a:lstStyle/>
          <a:p>
            <a:r>
              <a:rPr lang="en-US" sz="2800" b="1" dirty="0"/>
              <a:t>Effective Call</a:t>
            </a:r>
          </a:p>
        </p:txBody>
      </p:sp>
      <p:sp>
        <p:nvSpPr>
          <p:cNvPr id="23" name="Right Brace 22">
            <a:extLst>
              <a:ext uri="{FF2B5EF4-FFF2-40B4-BE49-F238E27FC236}">
                <a16:creationId xmlns:a16="http://schemas.microsoft.com/office/drawing/2014/main" id="{B8B3FD1B-A209-469E-A295-B8FD0C2AACFC}"/>
              </a:ext>
            </a:extLst>
          </p:cNvPr>
          <p:cNvSpPr/>
          <p:nvPr/>
        </p:nvSpPr>
        <p:spPr>
          <a:xfrm>
            <a:off x="7051453" y="2052373"/>
            <a:ext cx="2616934" cy="4702627"/>
          </a:xfrm>
          <a:prstGeom prst="rightBrace">
            <a:avLst>
              <a:gd name="adj1" fmla="val 8333"/>
              <a:gd name="adj2" fmla="val 49198"/>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TextBox 23">
            <a:extLst>
              <a:ext uri="{FF2B5EF4-FFF2-40B4-BE49-F238E27FC236}">
                <a16:creationId xmlns:a16="http://schemas.microsoft.com/office/drawing/2014/main" id="{9A5EF89D-9907-4FF4-A2B9-48DA2E91A761}"/>
              </a:ext>
            </a:extLst>
          </p:cNvPr>
          <p:cNvSpPr txBox="1"/>
          <p:nvPr/>
        </p:nvSpPr>
        <p:spPr>
          <a:xfrm>
            <a:off x="9927239" y="3630353"/>
            <a:ext cx="1857324" cy="1384995"/>
          </a:xfrm>
          <a:prstGeom prst="rect">
            <a:avLst/>
          </a:prstGeom>
          <a:noFill/>
        </p:spPr>
        <p:txBody>
          <a:bodyPr wrap="square" rtlCol="0">
            <a:spAutoFit/>
          </a:bodyPr>
          <a:lstStyle/>
          <a:p>
            <a:r>
              <a:rPr lang="en-US" sz="2800" b="1" dirty="0"/>
              <a:t>Elapsed Time is Zero</a:t>
            </a:r>
          </a:p>
        </p:txBody>
      </p:sp>
      <p:sp>
        <p:nvSpPr>
          <p:cNvPr id="15" name="TextBox 14">
            <a:extLst>
              <a:ext uri="{FF2B5EF4-FFF2-40B4-BE49-F238E27FC236}">
                <a16:creationId xmlns:a16="http://schemas.microsoft.com/office/drawing/2014/main" id="{E61B27AF-5BB2-463D-8604-3DF747CBCDD4}"/>
              </a:ext>
            </a:extLst>
          </p:cNvPr>
          <p:cNvSpPr txBox="1"/>
          <p:nvPr/>
        </p:nvSpPr>
        <p:spPr>
          <a:xfrm flipH="1">
            <a:off x="4381357" y="1199716"/>
            <a:ext cx="1965013" cy="523220"/>
          </a:xfrm>
          <a:prstGeom prst="rect">
            <a:avLst/>
          </a:prstGeom>
          <a:noFill/>
        </p:spPr>
        <p:txBody>
          <a:bodyPr wrap="square" rtlCol="0">
            <a:spAutoFit/>
          </a:bodyPr>
          <a:lstStyle/>
          <a:p>
            <a:r>
              <a:rPr lang="en-US" sz="2800" b="1" dirty="0"/>
              <a:t>The Fall</a:t>
            </a:r>
          </a:p>
        </p:txBody>
      </p:sp>
      <p:sp>
        <p:nvSpPr>
          <p:cNvPr id="17" name="TextBox 16">
            <a:extLst>
              <a:ext uri="{FF2B5EF4-FFF2-40B4-BE49-F238E27FC236}">
                <a16:creationId xmlns:a16="http://schemas.microsoft.com/office/drawing/2014/main" id="{90F880D0-94B5-41A1-908B-93AC20CBE73E}"/>
              </a:ext>
            </a:extLst>
          </p:cNvPr>
          <p:cNvSpPr txBox="1"/>
          <p:nvPr/>
        </p:nvSpPr>
        <p:spPr>
          <a:xfrm flipH="1">
            <a:off x="4381358" y="564017"/>
            <a:ext cx="1965013" cy="523220"/>
          </a:xfrm>
          <a:prstGeom prst="rect">
            <a:avLst/>
          </a:prstGeom>
          <a:noFill/>
        </p:spPr>
        <p:txBody>
          <a:bodyPr wrap="square" rtlCol="0">
            <a:spAutoFit/>
          </a:bodyPr>
          <a:lstStyle/>
          <a:p>
            <a:r>
              <a:rPr lang="en-US" sz="2800" b="1" dirty="0"/>
              <a:t>Election </a:t>
            </a:r>
          </a:p>
        </p:txBody>
      </p:sp>
      <p:sp>
        <p:nvSpPr>
          <p:cNvPr id="19" name="TextBox 18">
            <a:extLst>
              <a:ext uri="{FF2B5EF4-FFF2-40B4-BE49-F238E27FC236}">
                <a16:creationId xmlns:a16="http://schemas.microsoft.com/office/drawing/2014/main" id="{02DB0351-5816-4C3A-BEFE-709CF2A0170F}"/>
              </a:ext>
            </a:extLst>
          </p:cNvPr>
          <p:cNvSpPr txBox="1"/>
          <p:nvPr/>
        </p:nvSpPr>
        <p:spPr>
          <a:xfrm flipH="1">
            <a:off x="6627800" y="4061241"/>
            <a:ext cx="1965013" cy="523220"/>
          </a:xfrm>
          <a:prstGeom prst="rect">
            <a:avLst/>
          </a:prstGeom>
          <a:noFill/>
        </p:spPr>
        <p:txBody>
          <a:bodyPr wrap="square" rtlCol="0">
            <a:spAutoFit/>
          </a:bodyPr>
          <a:lstStyle/>
          <a:p>
            <a:r>
              <a:rPr lang="en-US" sz="2800" b="1" dirty="0">
                <a:solidFill>
                  <a:srgbClr val="0070C0"/>
                </a:solidFill>
              </a:rPr>
              <a:t>Conversion</a:t>
            </a:r>
          </a:p>
        </p:txBody>
      </p:sp>
      <p:sp>
        <p:nvSpPr>
          <p:cNvPr id="25" name="TextBox 24">
            <a:extLst>
              <a:ext uri="{FF2B5EF4-FFF2-40B4-BE49-F238E27FC236}">
                <a16:creationId xmlns:a16="http://schemas.microsoft.com/office/drawing/2014/main" id="{695EAF3D-1D66-4BFA-8F3D-DAC2674ADFD8}"/>
              </a:ext>
            </a:extLst>
          </p:cNvPr>
          <p:cNvSpPr txBox="1"/>
          <p:nvPr/>
        </p:nvSpPr>
        <p:spPr>
          <a:xfrm flipH="1">
            <a:off x="4096727" y="2825653"/>
            <a:ext cx="2318849" cy="523220"/>
          </a:xfrm>
          <a:prstGeom prst="rect">
            <a:avLst/>
          </a:prstGeom>
          <a:noFill/>
        </p:spPr>
        <p:txBody>
          <a:bodyPr wrap="square" rtlCol="0">
            <a:spAutoFit/>
          </a:bodyPr>
          <a:lstStyle/>
          <a:p>
            <a:r>
              <a:rPr lang="en-US" sz="2800" b="1" dirty="0"/>
              <a:t>Regeneration</a:t>
            </a:r>
          </a:p>
        </p:txBody>
      </p:sp>
      <p:sp>
        <p:nvSpPr>
          <p:cNvPr id="26" name="TextBox 25">
            <a:extLst>
              <a:ext uri="{FF2B5EF4-FFF2-40B4-BE49-F238E27FC236}">
                <a16:creationId xmlns:a16="http://schemas.microsoft.com/office/drawing/2014/main" id="{63FCBA26-62CE-4A17-A40B-B7D1C1C17B8C}"/>
              </a:ext>
            </a:extLst>
          </p:cNvPr>
          <p:cNvSpPr txBox="1"/>
          <p:nvPr/>
        </p:nvSpPr>
        <p:spPr>
          <a:xfrm flipH="1">
            <a:off x="4613811" y="3695670"/>
            <a:ext cx="1951605" cy="523220"/>
          </a:xfrm>
          <a:prstGeom prst="rect">
            <a:avLst/>
          </a:prstGeom>
          <a:noFill/>
        </p:spPr>
        <p:txBody>
          <a:bodyPr wrap="square" rtlCol="0">
            <a:spAutoFit/>
          </a:bodyPr>
          <a:lstStyle/>
          <a:p>
            <a:r>
              <a:rPr lang="en-US" sz="2800" b="1" dirty="0">
                <a:solidFill>
                  <a:srgbClr val="0070C0"/>
                </a:solidFill>
              </a:rPr>
              <a:t>Faith</a:t>
            </a:r>
          </a:p>
        </p:txBody>
      </p:sp>
      <p:sp>
        <p:nvSpPr>
          <p:cNvPr id="27" name="TextBox 26">
            <a:extLst>
              <a:ext uri="{FF2B5EF4-FFF2-40B4-BE49-F238E27FC236}">
                <a16:creationId xmlns:a16="http://schemas.microsoft.com/office/drawing/2014/main" id="{AEE1A48F-C554-4324-ADC9-1B1840CB5544}"/>
              </a:ext>
            </a:extLst>
          </p:cNvPr>
          <p:cNvSpPr txBox="1"/>
          <p:nvPr/>
        </p:nvSpPr>
        <p:spPr>
          <a:xfrm flipH="1">
            <a:off x="4170577" y="4414181"/>
            <a:ext cx="1965013" cy="523220"/>
          </a:xfrm>
          <a:prstGeom prst="rect">
            <a:avLst/>
          </a:prstGeom>
          <a:noFill/>
        </p:spPr>
        <p:txBody>
          <a:bodyPr wrap="square" rtlCol="0">
            <a:spAutoFit/>
          </a:bodyPr>
          <a:lstStyle/>
          <a:p>
            <a:r>
              <a:rPr lang="en-US" sz="2800" b="1" dirty="0">
                <a:solidFill>
                  <a:srgbClr val="0070C0"/>
                </a:solidFill>
              </a:rPr>
              <a:t>Repentance</a:t>
            </a:r>
          </a:p>
        </p:txBody>
      </p:sp>
      <p:sp>
        <p:nvSpPr>
          <p:cNvPr id="28" name="TextBox 27">
            <a:extLst>
              <a:ext uri="{FF2B5EF4-FFF2-40B4-BE49-F238E27FC236}">
                <a16:creationId xmlns:a16="http://schemas.microsoft.com/office/drawing/2014/main" id="{75E2E6AD-B273-4148-8660-15CD2EE24077}"/>
              </a:ext>
            </a:extLst>
          </p:cNvPr>
          <p:cNvSpPr txBox="1"/>
          <p:nvPr/>
        </p:nvSpPr>
        <p:spPr>
          <a:xfrm flipH="1">
            <a:off x="4175745" y="5307846"/>
            <a:ext cx="1965013" cy="523220"/>
          </a:xfrm>
          <a:prstGeom prst="rect">
            <a:avLst/>
          </a:prstGeom>
          <a:noFill/>
        </p:spPr>
        <p:txBody>
          <a:bodyPr wrap="square" rtlCol="0">
            <a:spAutoFit/>
          </a:bodyPr>
          <a:lstStyle/>
          <a:p>
            <a:r>
              <a:rPr lang="en-US" sz="2800" b="1" dirty="0">
                <a:solidFill>
                  <a:srgbClr val="FF0000"/>
                </a:solidFill>
              </a:rPr>
              <a:t>Justification</a:t>
            </a:r>
          </a:p>
        </p:txBody>
      </p:sp>
      <p:sp>
        <p:nvSpPr>
          <p:cNvPr id="29" name="TextBox 28">
            <a:extLst>
              <a:ext uri="{FF2B5EF4-FFF2-40B4-BE49-F238E27FC236}">
                <a16:creationId xmlns:a16="http://schemas.microsoft.com/office/drawing/2014/main" id="{1CD96491-C2A9-4F74-8197-E0B865AB2F5E}"/>
              </a:ext>
            </a:extLst>
          </p:cNvPr>
          <p:cNvSpPr txBox="1"/>
          <p:nvPr/>
        </p:nvSpPr>
        <p:spPr>
          <a:xfrm flipH="1">
            <a:off x="4273644" y="6114512"/>
            <a:ext cx="1965013" cy="523220"/>
          </a:xfrm>
          <a:prstGeom prst="rect">
            <a:avLst/>
          </a:prstGeom>
          <a:noFill/>
        </p:spPr>
        <p:txBody>
          <a:bodyPr wrap="square" rtlCol="0">
            <a:spAutoFit/>
          </a:bodyPr>
          <a:lstStyle/>
          <a:p>
            <a:r>
              <a:rPr lang="en-US" sz="2800" b="1" dirty="0">
                <a:solidFill>
                  <a:srgbClr val="008000"/>
                </a:solidFill>
              </a:rPr>
              <a:t>Adoption</a:t>
            </a:r>
          </a:p>
        </p:txBody>
      </p:sp>
      <p:cxnSp>
        <p:nvCxnSpPr>
          <p:cNvPr id="30" name="Straight Arrow Connector 29">
            <a:extLst>
              <a:ext uri="{FF2B5EF4-FFF2-40B4-BE49-F238E27FC236}">
                <a16:creationId xmlns:a16="http://schemas.microsoft.com/office/drawing/2014/main" id="{6D7A2291-5DD3-40DF-874D-1102636EA3EF}"/>
              </a:ext>
            </a:extLst>
          </p:cNvPr>
          <p:cNvCxnSpPr/>
          <p:nvPr/>
        </p:nvCxnSpPr>
        <p:spPr>
          <a:xfrm>
            <a:off x="5074730" y="4112914"/>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189587EC-F2FE-4371-A983-A242D34E65FF}"/>
              </a:ext>
            </a:extLst>
          </p:cNvPr>
          <p:cNvCxnSpPr/>
          <p:nvPr/>
        </p:nvCxnSpPr>
        <p:spPr>
          <a:xfrm>
            <a:off x="5086530" y="4867289"/>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39FBA782-FB7A-4E9D-B94A-74455A8C2EA9}"/>
              </a:ext>
            </a:extLst>
          </p:cNvPr>
          <p:cNvCxnSpPr/>
          <p:nvPr/>
        </p:nvCxnSpPr>
        <p:spPr>
          <a:xfrm>
            <a:off x="5086530" y="5822301"/>
            <a:ext cx="0" cy="41987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7079939E-EBB2-456C-9064-4C8947945891}"/>
              </a:ext>
            </a:extLst>
          </p:cNvPr>
          <p:cNvSpPr txBox="1"/>
          <p:nvPr/>
        </p:nvSpPr>
        <p:spPr>
          <a:xfrm flipH="1">
            <a:off x="169682" y="605070"/>
            <a:ext cx="3657007" cy="523220"/>
          </a:xfrm>
          <a:prstGeom prst="rect">
            <a:avLst/>
          </a:prstGeom>
          <a:noFill/>
        </p:spPr>
        <p:txBody>
          <a:bodyPr wrap="square" rtlCol="0">
            <a:spAutoFit/>
          </a:bodyPr>
          <a:lstStyle/>
          <a:p>
            <a:r>
              <a:rPr lang="en-US" sz="2800" b="1" dirty="0"/>
              <a:t>U</a:t>
            </a:r>
            <a:r>
              <a:rPr lang="en-US" sz="2800" dirty="0"/>
              <a:t>nconditional  Election </a:t>
            </a:r>
          </a:p>
        </p:txBody>
      </p:sp>
      <p:sp>
        <p:nvSpPr>
          <p:cNvPr id="34" name="TextBox 33">
            <a:extLst>
              <a:ext uri="{FF2B5EF4-FFF2-40B4-BE49-F238E27FC236}">
                <a16:creationId xmlns:a16="http://schemas.microsoft.com/office/drawing/2014/main" id="{89DF7C32-78E3-4636-8A88-7586ADCBA8BD}"/>
              </a:ext>
            </a:extLst>
          </p:cNvPr>
          <p:cNvSpPr txBox="1"/>
          <p:nvPr/>
        </p:nvSpPr>
        <p:spPr>
          <a:xfrm flipH="1">
            <a:off x="841255" y="1135528"/>
            <a:ext cx="2545239" cy="523220"/>
          </a:xfrm>
          <a:prstGeom prst="rect">
            <a:avLst/>
          </a:prstGeom>
          <a:noFill/>
        </p:spPr>
        <p:txBody>
          <a:bodyPr wrap="square" rtlCol="0">
            <a:spAutoFit/>
          </a:bodyPr>
          <a:lstStyle/>
          <a:p>
            <a:r>
              <a:rPr lang="en-US" sz="2800" b="1" dirty="0"/>
              <a:t>T</a:t>
            </a:r>
            <a:r>
              <a:rPr lang="en-US" sz="2800" dirty="0"/>
              <a:t>otal Depravity</a:t>
            </a:r>
            <a:endParaRPr lang="en-US" sz="2800" b="1" dirty="0"/>
          </a:p>
        </p:txBody>
      </p:sp>
      <p:cxnSp>
        <p:nvCxnSpPr>
          <p:cNvPr id="7" name="Straight Arrow Connector 6">
            <a:extLst>
              <a:ext uri="{FF2B5EF4-FFF2-40B4-BE49-F238E27FC236}">
                <a16:creationId xmlns:a16="http://schemas.microsoft.com/office/drawing/2014/main" id="{D63488EE-B9AF-484C-B26E-B4BB4FBBC634}"/>
              </a:ext>
            </a:extLst>
          </p:cNvPr>
          <p:cNvCxnSpPr>
            <a:cxnSpLocks/>
          </p:cNvCxnSpPr>
          <p:nvPr/>
        </p:nvCxnSpPr>
        <p:spPr>
          <a:xfrm flipH="1">
            <a:off x="3207359" y="1456569"/>
            <a:ext cx="117399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DE324960-65B6-4333-A884-0552F99E44D5}"/>
              </a:ext>
            </a:extLst>
          </p:cNvPr>
          <p:cNvCxnSpPr>
            <a:cxnSpLocks/>
          </p:cNvCxnSpPr>
          <p:nvPr/>
        </p:nvCxnSpPr>
        <p:spPr>
          <a:xfrm flipH="1">
            <a:off x="3662973" y="866680"/>
            <a:ext cx="66876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79594FE-F101-49AE-9869-7DA31CEBFF3B}"/>
              </a:ext>
            </a:extLst>
          </p:cNvPr>
          <p:cNvSpPr txBox="1"/>
          <p:nvPr/>
        </p:nvSpPr>
        <p:spPr>
          <a:xfrm>
            <a:off x="854034" y="3368743"/>
            <a:ext cx="2080727" cy="954107"/>
          </a:xfrm>
          <a:prstGeom prst="rect">
            <a:avLst/>
          </a:prstGeom>
          <a:noFill/>
        </p:spPr>
        <p:txBody>
          <a:bodyPr wrap="square" rtlCol="0">
            <a:spAutoFit/>
          </a:bodyPr>
          <a:lstStyle/>
          <a:p>
            <a:r>
              <a:rPr lang="en-US" sz="2800" b="1" dirty="0">
                <a:solidFill>
                  <a:schemeClr val="bg1">
                    <a:lumMod val="50000"/>
                  </a:schemeClr>
                </a:solidFill>
              </a:rPr>
              <a:t>L</a:t>
            </a:r>
            <a:r>
              <a:rPr lang="en-US" sz="2800" dirty="0">
                <a:solidFill>
                  <a:schemeClr val="bg1">
                    <a:lumMod val="50000"/>
                  </a:schemeClr>
                </a:solidFill>
              </a:rPr>
              <a:t>imited</a:t>
            </a:r>
            <a:r>
              <a:rPr lang="en-US" sz="2800" b="1" dirty="0">
                <a:solidFill>
                  <a:schemeClr val="bg1">
                    <a:lumMod val="50000"/>
                  </a:schemeClr>
                </a:solidFill>
              </a:rPr>
              <a:t> </a:t>
            </a:r>
            <a:r>
              <a:rPr lang="en-US" sz="2800" dirty="0">
                <a:solidFill>
                  <a:schemeClr val="bg1">
                    <a:lumMod val="50000"/>
                  </a:schemeClr>
                </a:solidFill>
              </a:rPr>
              <a:t>Atonement</a:t>
            </a:r>
          </a:p>
        </p:txBody>
      </p:sp>
      <p:sp>
        <p:nvSpPr>
          <p:cNvPr id="37" name="TextBox 36">
            <a:extLst>
              <a:ext uri="{FF2B5EF4-FFF2-40B4-BE49-F238E27FC236}">
                <a16:creationId xmlns:a16="http://schemas.microsoft.com/office/drawing/2014/main" id="{D92C3B06-F366-4E3F-82BB-6C9314AEEBF3}"/>
              </a:ext>
            </a:extLst>
          </p:cNvPr>
          <p:cNvSpPr txBox="1"/>
          <p:nvPr/>
        </p:nvSpPr>
        <p:spPr>
          <a:xfrm>
            <a:off x="820834" y="4876958"/>
            <a:ext cx="2080727" cy="1384995"/>
          </a:xfrm>
          <a:prstGeom prst="rect">
            <a:avLst/>
          </a:prstGeom>
          <a:noFill/>
        </p:spPr>
        <p:txBody>
          <a:bodyPr wrap="square" rtlCol="0">
            <a:spAutoFit/>
          </a:bodyPr>
          <a:lstStyle/>
          <a:p>
            <a:r>
              <a:rPr lang="en-US" sz="2800" b="1" dirty="0">
                <a:solidFill>
                  <a:schemeClr val="bg1">
                    <a:lumMod val="50000"/>
                  </a:schemeClr>
                </a:solidFill>
              </a:rPr>
              <a:t>P</a:t>
            </a:r>
            <a:r>
              <a:rPr lang="en-US" sz="2800" dirty="0">
                <a:solidFill>
                  <a:schemeClr val="bg1">
                    <a:lumMod val="50000"/>
                  </a:schemeClr>
                </a:solidFill>
              </a:rPr>
              <a:t>reservation</a:t>
            </a:r>
          </a:p>
          <a:p>
            <a:r>
              <a:rPr lang="en-US" sz="2800" dirty="0">
                <a:solidFill>
                  <a:schemeClr val="bg1">
                    <a:lumMod val="50000"/>
                  </a:schemeClr>
                </a:solidFill>
              </a:rPr>
              <a:t>of the </a:t>
            </a:r>
          </a:p>
          <a:p>
            <a:r>
              <a:rPr lang="en-US" sz="2800" dirty="0">
                <a:solidFill>
                  <a:schemeClr val="bg1">
                    <a:lumMod val="50000"/>
                  </a:schemeClr>
                </a:solidFill>
              </a:rPr>
              <a:t>saints</a:t>
            </a:r>
          </a:p>
        </p:txBody>
      </p:sp>
      <p:sp>
        <p:nvSpPr>
          <p:cNvPr id="2" name="Left Brace 1">
            <a:extLst>
              <a:ext uri="{FF2B5EF4-FFF2-40B4-BE49-F238E27FC236}">
                <a16:creationId xmlns:a16="http://schemas.microsoft.com/office/drawing/2014/main" id="{911EF31F-20B4-4776-B547-AFC087D43520}"/>
              </a:ext>
            </a:extLst>
          </p:cNvPr>
          <p:cNvSpPr/>
          <p:nvPr/>
        </p:nvSpPr>
        <p:spPr>
          <a:xfrm>
            <a:off x="3635661" y="2065250"/>
            <a:ext cx="875963" cy="2910391"/>
          </a:xfrm>
          <a:prstGeom prst="leftBrace">
            <a:avLst>
              <a:gd name="adj1" fmla="val 8333"/>
              <a:gd name="adj2" fmla="val 21172"/>
            </a:avLst>
          </a:prstGeom>
          <a:ln w="28575">
            <a:solidFill>
              <a:srgbClr val="C00000"/>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ln>
                <a:solidFill>
                  <a:schemeClr val="tx1"/>
                </a:solidFill>
              </a:ln>
            </a:endParaRPr>
          </a:p>
        </p:txBody>
      </p:sp>
    </p:spTree>
    <p:extLst>
      <p:ext uri="{BB962C8B-B14F-4D97-AF65-F5344CB8AC3E}">
        <p14:creationId xmlns:p14="http://schemas.microsoft.com/office/powerpoint/2010/main" val="3717678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00000"/>
              </a:lnSpc>
            </a:pPr>
            <a:r>
              <a:rPr lang="en-US" dirty="0">
                <a:solidFill>
                  <a:srgbClr val="0070C0"/>
                </a:solidFill>
              </a:rPr>
              <a:t>The gospel call comes through human speech, is general, external (offered to as many people as possible) and often rejected. </a:t>
            </a:r>
          </a:p>
          <a:p>
            <a:pPr>
              <a:lnSpc>
                <a:spcPct val="100000"/>
              </a:lnSpc>
            </a:pPr>
            <a:r>
              <a:rPr lang="en-US" dirty="0">
                <a:solidFill>
                  <a:srgbClr val="0070C0"/>
                </a:solidFill>
              </a:rPr>
              <a:t>The effective call is made by God to particular people. It is internal and always brings about a willing response of acceptance.</a:t>
            </a:r>
          </a:p>
          <a:p>
            <a:pPr>
              <a:lnSpc>
                <a:spcPct val="100000"/>
              </a:lnSpc>
            </a:pPr>
            <a:r>
              <a:rPr lang="en-US" dirty="0">
                <a:solidFill>
                  <a:srgbClr val="0070C0"/>
                </a:solidFill>
              </a:rPr>
              <a:t>However, the gospel call is the means God has appointed for effective calling to occur. Without it no one could respond and be saved. </a:t>
            </a:r>
          </a:p>
          <a:p>
            <a:pPr marL="0" indent="0">
              <a:lnSpc>
                <a:spcPct val="150000"/>
              </a:lnSpc>
              <a:buNone/>
            </a:pPr>
            <a:r>
              <a:rPr lang="en-US" dirty="0"/>
              <a:t>For "everyone who calls </a:t>
            </a:r>
            <a:r>
              <a:rPr lang="en-US" dirty="0">
                <a:solidFill>
                  <a:srgbClr val="FF0000"/>
                </a:solidFill>
              </a:rPr>
              <a:t>(</a:t>
            </a:r>
            <a:r>
              <a:rPr lang="en-US" i="1" dirty="0" err="1">
                <a:solidFill>
                  <a:srgbClr val="FF0000"/>
                </a:solidFill>
              </a:rPr>
              <a:t>epikaleō</a:t>
            </a:r>
            <a:r>
              <a:rPr lang="en-US" dirty="0">
                <a:solidFill>
                  <a:srgbClr val="FF0000"/>
                </a:solidFill>
              </a:rPr>
              <a:t>)</a:t>
            </a:r>
            <a:r>
              <a:rPr lang="en-US" i="1" dirty="0">
                <a:solidFill>
                  <a:srgbClr val="FF0000"/>
                </a:solidFill>
              </a:rPr>
              <a:t> </a:t>
            </a:r>
            <a:r>
              <a:rPr lang="en-US" dirty="0"/>
              <a:t>on the name of the Lord will be saved." How then will they call </a:t>
            </a:r>
            <a:r>
              <a:rPr lang="en-US" dirty="0">
                <a:solidFill>
                  <a:srgbClr val="FF0000"/>
                </a:solidFill>
              </a:rPr>
              <a:t>(</a:t>
            </a:r>
            <a:r>
              <a:rPr lang="en-US" i="1" dirty="0" err="1">
                <a:solidFill>
                  <a:srgbClr val="FF0000"/>
                </a:solidFill>
              </a:rPr>
              <a:t>epikaleō</a:t>
            </a:r>
            <a:r>
              <a:rPr lang="en-US" dirty="0">
                <a:solidFill>
                  <a:srgbClr val="FF0000"/>
                </a:solidFill>
              </a:rPr>
              <a:t>)</a:t>
            </a:r>
            <a:r>
              <a:rPr lang="en-US" i="1" dirty="0">
                <a:solidFill>
                  <a:srgbClr val="FF0000"/>
                </a:solidFill>
              </a:rPr>
              <a:t> </a:t>
            </a:r>
            <a:r>
              <a:rPr lang="en-US" dirty="0"/>
              <a:t>on him in whom they have not believed? And how are they to believe in him of whom they have never heard? And how are they to hear without someone preaching? (Romans 10:13 – 14)</a:t>
            </a: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 </a:t>
            </a:r>
            <a:r>
              <a:rPr lang="en-US" sz="2800" dirty="0">
                <a:latin typeface="Arial" panose="020B0604020202020204" pitchFamily="34" charset="0"/>
                <a:cs typeface="Arial" panose="020B0604020202020204" pitchFamily="34" charset="0"/>
              </a:rPr>
              <a:t>(Review)</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7568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The elect </a:t>
            </a:r>
            <a:r>
              <a:rPr lang="en-US" b="1" dirty="0">
                <a:solidFill>
                  <a:srgbClr val="0070C0"/>
                </a:solidFill>
              </a:rPr>
              <a:t>are not saved </a:t>
            </a:r>
            <a:r>
              <a:rPr lang="en-US" dirty="0">
                <a:solidFill>
                  <a:srgbClr val="0070C0"/>
                </a:solidFill>
              </a:rPr>
              <a:t>by the power of the call apart from their own willing response. This is why prayer is so important in evangelism, because unless God works to change the elect’s hearts to make the proclamation of the gospel effective, conversion will not occur that results in a change from a heart of stone to a heart of flesh (Ezekiel 11:19, 36:26 Jeremiah 31:33, Hebrews 8:10) </a:t>
            </a:r>
          </a:p>
          <a:p>
            <a:pPr marL="0" indent="0">
              <a:lnSpc>
                <a:spcPct val="150000"/>
              </a:lnSpc>
              <a:buNone/>
            </a:pPr>
            <a:r>
              <a:rPr lang="en-US" dirty="0">
                <a:solidFill>
                  <a:srgbClr val="FF0000"/>
                </a:solidFill>
              </a:rPr>
              <a:t>because</a:t>
            </a:r>
            <a:r>
              <a:rPr lang="en-US" dirty="0"/>
              <a:t> No one can come to me unless the Father who sent me draws </a:t>
            </a:r>
            <a:r>
              <a:rPr lang="en-US" dirty="0">
                <a:solidFill>
                  <a:srgbClr val="FF0000"/>
                </a:solidFill>
              </a:rPr>
              <a:t>(</a:t>
            </a:r>
            <a:r>
              <a:rPr lang="en-US" i="1" dirty="0" err="1">
                <a:solidFill>
                  <a:srgbClr val="FF0000"/>
                </a:solidFill>
              </a:rPr>
              <a:t>helkō</a:t>
            </a:r>
            <a:r>
              <a:rPr lang="en-US" dirty="0">
                <a:solidFill>
                  <a:srgbClr val="FF0000"/>
                </a:solidFill>
              </a:rPr>
              <a:t>)</a:t>
            </a:r>
            <a:r>
              <a:rPr lang="en-US" dirty="0"/>
              <a:t> him. And I will raise him up on the last day. (John 6:44). </a:t>
            </a:r>
          </a:p>
          <a:p>
            <a:pPr>
              <a:lnSpc>
                <a:spcPct val="150000"/>
              </a:lnSpc>
            </a:pP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3912839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t>But when her owners saw that their hope of gain was gone, they seized Paul and Silas and dragged </a:t>
            </a:r>
            <a:r>
              <a:rPr lang="en-US" dirty="0">
                <a:solidFill>
                  <a:srgbClr val="FF0000"/>
                </a:solidFill>
              </a:rPr>
              <a:t>(</a:t>
            </a:r>
            <a:r>
              <a:rPr lang="en-US" i="1" dirty="0" err="1">
                <a:solidFill>
                  <a:srgbClr val="FF0000"/>
                </a:solidFill>
              </a:rPr>
              <a:t>helkō</a:t>
            </a:r>
            <a:r>
              <a:rPr lang="en-US" dirty="0">
                <a:solidFill>
                  <a:srgbClr val="FF0000"/>
                </a:solidFill>
              </a:rPr>
              <a:t>)</a:t>
            </a:r>
            <a:r>
              <a:rPr lang="en-US" dirty="0"/>
              <a:t> them into the marketplace before the rulers. (Acts 16:19)</a:t>
            </a:r>
          </a:p>
          <a:p>
            <a:pPr marL="0" indent="0">
              <a:lnSpc>
                <a:spcPct val="150000"/>
              </a:lnSpc>
              <a:buNone/>
            </a:pPr>
            <a:r>
              <a:rPr lang="en-US" dirty="0"/>
              <a:t>Then all the city was stirred up, and the people ran together. They seized Paul and dragged </a:t>
            </a:r>
            <a:r>
              <a:rPr lang="en-US" dirty="0">
                <a:solidFill>
                  <a:srgbClr val="FF0000"/>
                </a:solidFill>
              </a:rPr>
              <a:t>(</a:t>
            </a:r>
            <a:r>
              <a:rPr lang="en-US" i="1" dirty="0" err="1">
                <a:solidFill>
                  <a:srgbClr val="FF0000"/>
                </a:solidFill>
              </a:rPr>
              <a:t>helkō</a:t>
            </a:r>
            <a:r>
              <a:rPr lang="en-US" dirty="0">
                <a:solidFill>
                  <a:srgbClr val="FF0000"/>
                </a:solidFill>
              </a:rPr>
              <a:t>)</a:t>
            </a:r>
            <a:r>
              <a:rPr lang="en-US" dirty="0"/>
              <a:t> him out of the temple, and at once the gates were shut. (Acts 21:30)</a:t>
            </a:r>
          </a:p>
          <a:p>
            <a:pPr marL="0" indent="0">
              <a:lnSpc>
                <a:spcPct val="150000"/>
              </a:lnSpc>
              <a:buNone/>
            </a:pPr>
            <a:r>
              <a:rPr lang="en-US" dirty="0"/>
              <a:t>But you have dishonored the poor man. Are not the rich the ones who oppress you, and the ones who drag </a:t>
            </a:r>
            <a:r>
              <a:rPr lang="en-US" dirty="0">
                <a:solidFill>
                  <a:srgbClr val="FF0000"/>
                </a:solidFill>
              </a:rPr>
              <a:t>(</a:t>
            </a:r>
            <a:r>
              <a:rPr lang="en-US" i="1" dirty="0" err="1">
                <a:solidFill>
                  <a:srgbClr val="FF0000"/>
                </a:solidFill>
              </a:rPr>
              <a:t>helkō</a:t>
            </a:r>
            <a:r>
              <a:rPr lang="en-US" dirty="0">
                <a:solidFill>
                  <a:srgbClr val="FF0000"/>
                </a:solidFill>
              </a:rPr>
              <a:t>)</a:t>
            </a:r>
            <a:r>
              <a:rPr lang="en-US" dirty="0"/>
              <a:t> you into court? (James 2:6)</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1594289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t>And I will give them one heart, and a new spirit I will put within them. I will remove the heart of stone from their flesh and give them a heart of flesh, that they may walk in my statutes and keep my rules and obey them. And they shall be my people, and I will be their God. But as for those whose heart goes after their detestable things and their abominations, I will bring their deeds upon their own heads, declares the Lord GOD." (Ezekiel 11:19 – 21)</a:t>
            </a:r>
          </a:p>
          <a:p>
            <a:pPr marL="0" indent="0">
              <a:lnSpc>
                <a:spcPct val="150000"/>
              </a:lnSpc>
              <a:buNone/>
            </a:pPr>
            <a:r>
              <a:rPr lang="en-US" dirty="0"/>
              <a:t>And I will give you a new heart, and a new spirit I will put within you. And I will remove the heart of stone from your flesh and give you a heart of flesh. Ezekiel (36:36)</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2455661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dirty="0"/>
              <a:t>But this is the covenant that I will make with the house of Israel after those days, declares the LORD: I will put my law within them, and I will write it on their hearts. And I will be their God, and they shall be my people. (Jeremiah 31:36)</a:t>
            </a:r>
          </a:p>
          <a:p>
            <a:pPr marL="0" indent="0">
              <a:lnSpc>
                <a:spcPct val="150000"/>
              </a:lnSpc>
              <a:buNone/>
            </a:pPr>
            <a:r>
              <a:rPr lang="en-US" dirty="0"/>
              <a:t>For this is the covenant that I will make with the house of Israel after those days, declares the Lord: I will put my laws into their minds, and write them on their hearts, and I will be their God, and they shall be my people. (Hebrews 8:10)</a:t>
            </a:r>
            <a:endParaRPr lang="en-US" dirty="0">
              <a:solidFill>
                <a:srgbClr val="0070C0"/>
              </a:solidFill>
            </a:endParaRPr>
          </a:p>
          <a:p>
            <a:pPr marL="0" indent="0">
              <a:lnSpc>
                <a:spcPct val="150000"/>
              </a:lnSpc>
              <a:buNone/>
            </a:pPr>
            <a:endParaRPr lang="en-US" dirty="0"/>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a:t>
            </a:r>
          </a:p>
        </p:txBody>
      </p:sp>
    </p:spTree>
    <p:extLst>
      <p:ext uri="{BB962C8B-B14F-4D97-AF65-F5344CB8AC3E}">
        <p14:creationId xmlns:p14="http://schemas.microsoft.com/office/powerpoint/2010/main" val="928262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a:lnSpc>
                <a:spcPct val="150000"/>
              </a:lnSpc>
            </a:pPr>
            <a:r>
              <a:rPr lang="en-US" dirty="0">
                <a:solidFill>
                  <a:srgbClr val="0070C0"/>
                </a:solidFill>
              </a:rPr>
              <a:t>The effective call of God always results through regeneration in the immediate conversion of an unbeliever.</a:t>
            </a:r>
          </a:p>
          <a:p>
            <a:pPr marL="0" indent="0">
              <a:lnSpc>
                <a:spcPct val="150000"/>
              </a:lnSpc>
              <a:buNone/>
            </a:pPr>
            <a:r>
              <a:rPr lang="en-US" dirty="0"/>
              <a:t>On the next Sabbath almost the whole city came together to hear the word of God. </a:t>
            </a:r>
            <a:r>
              <a:rPr lang="en-US" b="1" baseline="30000" dirty="0"/>
              <a:t>45 </a:t>
            </a:r>
            <a:r>
              <a:rPr lang="en-US" dirty="0"/>
              <a:t>But when the Jews saw the multitudes, they were filled with envy; and contradicting and blaspheming, they opposed the things spoken by Paul. </a:t>
            </a:r>
            <a:r>
              <a:rPr lang="en-US" b="1" baseline="30000" dirty="0"/>
              <a:t>46 </a:t>
            </a:r>
            <a:r>
              <a:rPr lang="en-US" dirty="0"/>
              <a:t>Then Paul and Barnabas grew bold and said, “It was necessary that the word of God should be spoken to you first; but since you reject it, and judge yourselves unworthy of everlasting life, behold, we turn to the Gentiles. </a:t>
            </a:r>
          </a:p>
          <a:p>
            <a:pPr marL="0" indent="0">
              <a:lnSpc>
                <a:spcPct val="150000"/>
              </a:lnSpc>
              <a:buNone/>
            </a:pPr>
            <a:endParaRPr lang="en-US" dirty="0"/>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 </a:t>
            </a:r>
            <a:r>
              <a:rPr lang="en-US" sz="2800" dirty="0"/>
              <a:t>(Acts 13:44 - 48)</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7142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203718" y="690465"/>
            <a:ext cx="11784563" cy="6090751"/>
          </a:xfrm>
          <a:solidFill>
            <a:srgbClr val="FFFFCC"/>
          </a:solidFill>
        </p:spPr>
        <p:txBody>
          <a:bodyPr numCol="1">
            <a:noAutofit/>
          </a:bodyPr>
          <a:lstStyle/>
          <a:p>
            <a:pPr marL="0" indent="0">
              <a:lnSpc>
                <a:spcPct val="150000"/>
              </a:lnSpc>
              <a:buNone/>
            </a:pPr>
            <a:r>
              <a:rPr lang="en-US" b="1" baseline="30000" dirty="0"/>
              <a:t>47 </a:t>
            </a:r>
            <a:r>
              <a:rPr lang="en-US" dirty="0"/>
              <a:t>For so the Lord has commanded us: ‘I have set you as a </a:t>
            </a:r>
            <a:r>
              <a:rPr lang="en-US" dirty="0">
                <a:solidFill>
                  <a:srgbClr val="FF0000"/>
                </a:solidFill>
              </a:rPr>
              <a:t>light</a:t>
            </a:r>
            <a:r>
              <a:rPr lang="en-US" dirty="0"/>
              <a:t> to the Gentiles,</a:t>
            </a:r>
            <a:br>
              <a:rPr lang="en-US" dirty="0"/>
            </a:br>
            <a:r>
              <a:rPr lang="en-US" dirty="0"/>
              <a:t>That you should be for salvation to the ends of the earth.’ ” *</a:t>
            </a:r>
          </a:p>
          <a:p>
            <a:pPr marL="0" indent="0">
              <a:lnSpc>
                <a:spcPct val="150000"/>
              </a:lnSpc>
              <a:buNone/>
            </a:pPr>
            <a:r>
              <a:rPr lang="en-US" b="1" baseline="30000" dirty="0"/>
              <a:t>48 </a:t>
            </a:r>
            <a:r>
              <a:rPr lang="en-US" dirty="0"/>
              <a:t>Now </a:t>
            </a:r>
            <a:r>
              <a:rPr lang="en-US" dirty="0">
                <a:solidFill>
                  <a:srgbClr val="FF0000"/>
                </a:solidFill>
              </a:rPr>
              <a:t>when the Gentiles heard this</a:t>
            </a:r>
            <a:r>
              <a:rPr lang="en-US" dirty="0"/>
              <a:t>, they were glad and glorified the word of the Lord. </a:t>
            </a:r>
            <a:r>
              <a:rPr lang="en-US" dirty="0">
                <a:solidFill>
                  <a:srgbClr val="FF0000"/>
                </a:solidFill>
              </a:rPr>
              <a:t>And as many as had been appointed to eternal life believed</a:t>
            </a:r>
            <a:r>
              <a:rPr lang="en-US" dirty="0"/>
              <a:t>.</a:t>
            </a:r>
          </a:p>
          <a:p>
            <a:pPr marL="0" indent="0">
              <a:lnSpc>
                <a:spcPct val="150000"/>
              </a:lnSpc>
              <a:buNone/>
            </a:pPr>
            <a:endParaRPr lang="en-US" dirty="0"/>
          </a:p>
          <a:p>
            <a:pPr marL="0" indent="0">
              <a:lnSpc>
                <a:spcPct val="150000"/>
              </a:lnSpc>
              <a:buNone/>
            </a:pPr>
            <a:r>
              <a:rPr lang="en-US" dirty="0"/>
              <a:t>*he says: “It is too light a thing that you should be my servant to raise up the tribes of Jacob and to bring back the preserved of Israel; I will make you as a </a:t>
            </a:r>
            <a:r>
              <a:rPr lang="en-US" dirty="0">
                <a:solidFill>
                  <a:srgbClr val="FF0000"/>
                </a:solidFill>
              </a:rPr>
              <a:t>light for the nations</a:t>
            </a:r>
            <a:r>
              <a:rPr lang="en-US" dirty="0"/>
              <a:t>, that my salvation may reach to the end of the earth.” (Isaiah 49:6)</a:t>
            </a:r>
            <a:endParaRPr lang="en-US" dirty="0">
              <a:solidFill>
                <a:srgbClr val="0070C0"/>
              </a:solidFill>
            </a:endParaRPr>
          </a:p>
        </p:txBody>
      </p:sp>
      <p:sp>
        <p:nvSpPr>
          <p:cNvPr id="4" name="Rectangle 3">
            <a:extLst>
              <a:ext uri="{FF2B5EF4-FFF2-40B4-BE49-F238E27FC236}">
                <a16:creationId xmlns:a16="http://schemas.microsoft.com/office/drawing/2014/main" id="{0349BDB8-1F61-40E7-9EDB-39CA5F177CDA}"/>
              </a:ext>
            </a:extLst>
          </p:cNvPr>
          <p:cNvSpPr/>
          <p:nvPr/>
        </p:nvSpPr>
        <p:spPr>
          <a:xfrm>
            <a:off x="203718" y="76784"/>
            <a:ext cx="11784563" cy="523220"/>
          </a:xfrm>
          <a:prstGeom prst="rect">
            <a:avLst/>
          </a:prstGeom>
          <a:solidFill>
            <a:srgbClr val="FFFFCC"/>
          </a:solidFill>
        </p:spPr>
        <p:txBody>
          <a:bodyPr wrap="square">
            <a:spAutoFit/>
          </a:bodyPr>
          <a:lstStyle/>
          <a:p>
            <a:r>
              <a:rPr lang="en-US" sz="2800" b="1" dirty="0">
                <a:latin typeface="Arial" panose="020B0604020202020204" pitchFamily="34" charset="0"/>
                <a:cs typeface="Arial" panose="020B0604020202020204" pitchFamily="34" charset="0"/>
              </a:rPr>
              <a:t>Effectual Calling </a:t>
            </a:r>
            <a:r>
              <a:rPr lang="en-US" sz="2800" dirty="0"/>
              <a:t>(Acts 13:44 - 48)</a:t>
            </a:r>
          </a:p>
        </p:txBody>
      </p:sp>
    </p:spTree>
    <p:extLst>
      <p:ext uri="{BB962C8B-B14F-4D97-AF65-F5344CB8AC3E}">
        <p14:creationId xmlns:p14="http://schemas.microsoft.com/office/powerpoint/2010/main" val="182156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1920</Words>
  <Application>Microsoft Office PowerPoint</Application>
  <PresentationFormat>Widescreen</PresentationFormat>
  <Paragraphs>91</Paragraphs>
  <Slides>17</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Discipleship:  An  Introduction to  Systematic Theology and  Apologetics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1</cp:revision>
  <dcterms:created xsi:type="dcterms:W3CDTF">2020-03-01T22:02:03Z</dcterms:created>
  <dcterms:modified xsi:type="dcterms:W3CDTF">2020-03-01T22:04:25Z</dcterms:modified>
</cp:coreProperties>
</file>