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1524" r:id="rId2"/>
    <p:sldId id="1548" r:id="rId3"/>
    <p:sldId id="1526" r:id="rId4"/>
    <p:sldId id="1525" r:id="rId5"/>
    <p:sldId id="1529" r:id="rId6"/>
    <p:sldId id="1541" r:id="rId7"/>
    <p:sldId id="1530" r:id="rId8"/>
    <p:sldId id="1531" r:id="rId9"/>
    <p:sldId id="1532" r:id="rId10"/>
    <p:sldId id="1543" r:id="rId11"/>
    <p:sldId id="1392" r:id="rId12"/>
    <p:sldId id="1393" r:id="rId13"/>
    <p:sldId id="1394" r:id="rId14"/>
    <p:sldId id="1396" r:id="rId15"/>
    <p:sldId id="1397" r:id="rId16"/>
    <p:sldId id="139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23167D-FE9A-48A6-AE94-6A9E7DA9DA0E}" type="datetimeFigureOut">
              <a:rPr lang="en-US" smtClean="0"/>
              <a:t>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864C84-9546-4853-9575-8A7C2D3B82AF}" type="slidenum">
              <a:rPr lang="en-US" smtClean="0"/>
              <a:t>‹#›</a:t>
            </a:fld>
            <a:endParaRPr lang="en-US"/>
          </a:p>
        </p:txBody>
      </p:sp>
    </p:spTree>
    <p:extLst>
      <p:ext uri="{BB962C8B-B14F-4D97-AF65-F5344CB8AC3E}">
        <p14:creationId xmlns:p14="http://schemas.microsoft.com/office/powerpoint/2010/main" val="1059753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1</a:t>
            </a:fld>
            <a:endParaRPr lang="en-US"/>
          </a:p>
        </p:txBody>
      </p:sp>
    </p:spTree>
    <p:extLst>
      <p:ext uri="{BB962C8B-B14F-4D97-AF65-F5344CB8AC3E}">
        <p14:creationId xmlns:p14="http://schemas.microsoft.com/office/powerpoint/2010/main" val="2042952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10</a:t>
            </a:fld>
            <a:endParaRPr lang="en-US"/>
          </a:p>
        </p:txBody>
      </p:sp>
    </p:spTree>
    <p:extLst>
      <p:ext uri="{BB962C8B-B14F-4D97-AF65-F5344CB8AC3E}">
        <p14:creationId xmlns:p14="http://schemas.microsoft.com/office/powerpoint/2010/main" val="5537748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11</a:t>
            </a:fld>
            <a:endParaRPr lang="en-US"/>
          </a:p>
        </p:txBody>
      </p:sp>
    </p:spTree>
    <p:extLst>
      <p:ext uri="{BB962C8B-B14F-4D97-AF65-F5344CB8AC3E}">
        <p14:creationId xmlns:p14="http://schemas.microsoft.com/office/powerpoint/2010/main" val="8881741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12</a:t>
            </a:fld>
            <a:endParaRPr lang="en-US"/>
          </a:p>
        </p:txBody>
      </p:sp>
    </p:spTree>
    <p:extLst>
      <p:ext uri="{BB962C8B-B14F-4D97-AF65-F5344CB8AC3E}">
        <p14:creationId xmlns:p14="http://schemas.microsoft.com/office/powerpoint/2010/main" val="2116646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13</a:t>
            </a:fld>
            <a:endParaRPr lang="en-US"/>
          </a:p>
        </p:txBody>
      </p:sp>
    </p:spTree>
    <p:extLst>
      <p:ext uri="{BB962C8B-B14F-4D97-AF65-F5344CB8AC3E}">
        <p14:creationId xmlns:p14="http://schemas.microsoft.com/office/powerpoint/2010/main" val="656131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14</a:t>
            </a:fld>
            <a:endParaRPr lang="en-US"/>
          </a:p>
        </p:txBody>
      </p:sp>
    </p:spTree>
    <p:extLst>
      <p:ext uri="{BB962C8B-B14F-4D97-AF65-F5344CB8AC3E}">
        <p14:creationId xmlns:p14="http://schemas.microsoft.com/office/powerpoint/2010/main" val="814628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15</a:t>
            </a:fld>
            <a:endParaRPr lang="en-US"/>
          </a:p>
        </p:txBody>
      </p:sp>
    </p:spTree>
    <p:extLst>
      <p:ext uri="{BB962C8B-B14F-4D97-AF65-F5344CB8AC3E}">
        <p14:creationId xmlns:p14="http://schemas.microsoft.com/office/powerpoint/2010/main" val="7167465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16</a:t>
            </a:fld>
            <a:endParaRPr lang="en-US"/>
          </a:p>
        </p:txBody>
      </p:sp>
    </p:spTree>
    <p:extLst>
      <p:ext uri="{BB962C8B-B14F-4D97-AF65-F5344CB8AC3E}">
        <p14:creationId xmlns:p14="http://schemas.microsoft.com/office/powerpoint/2010/main" val="2204759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1599707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3</a:t>
            </a:fld>
            <a:endParaRPr lang="en-US"/>
          </a:p>
        </p:txBody>
      </p:sp>
    </p:spTree>
    <p:extLst>
      <p:ext uri="{BB962C8B-B14F-4D97-AF65-F5344CB8AC3E}">
        <p14:creationId xmlns:p14="http://schemas.microsoft.com/office/powerpoint/2010/main" val="1945097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4</a:t>
            </a:fld>
            <a:endParaRPr lang="en-US"/>
          </a:p>
        </p:txBody>
      </p:sp>
    </p:spTree>
    <p:extLst>
      <p:ext uri="{BB962C8B-B14F-4D97-AF65-F5344CB8AC3E}">
        <p14:creationId xmlns:p14="http://schemas.microsoft.com/office/powerpoint/2010/main" val="1876246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5</a:t>
            </a:fld>
            <a:endParaRPr lang="en-US"/>
          </a:p>
        </p:txBody>
      </p:sp>
    </p:spTree>
    <p:extLst>
      <p:ext uri="{BB962C8B-B14F-4D97-AF65-F5344CB8AC3E}">
        <p14:creationId xmlns:p14="http://schemas.microsoft.com/office/powerpoint/2010/main" val="2045901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6</a:t>
            </a:fld>
            <a:endParaRPr lang="en-US"/>
          </a:p>
        </p:txBody>
      </p:sp>
    </p:spTree>
    <p:extLst>
      <p:ext uri="{BB962C8B-B14F-4D97-AF65-F5344CB8AC3E}">
        <p14:creationId xmlns:p14="http://schemas.microsoft.com/office/powerpoint/2010/main" val="26925652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7</a:t>
            </a:fld>
            <a:endParaRPr lang="en-US"/>
          </a:p>
        </p:txBody>
      </p:sp>
    </p:spTree>
    <p:extLst>
      <p:ext uri="{BB962C8B-B14F-4D97-AF65-F5344CB8AC3E}">
        <p14:creationId xmlns:p14="http://schemas.microsoft.com/office/powerpoint/2010/main" val="3070550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8</a:t>
            </a:fld>
            <a:endParaRPr lang="en-US"/>
          </a:p>
        </p:txBody>
      </p:sp>
    </p:spTree>
    <p:extLst>
      <p:ext uri="{BB962C8B-B14F-4D97-AF65-F5344CB8AC3E}">
        <p14:creationId xmlns:p14="http://schemas.microsoft.com/office/powerpoint/2010/main" val="30066987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9</a:t>
            </a:fld>
            <a:endParaRPr lang="en-US"/>
          </a:p>
        </p:txBody>
      </p:sp>
    </p:spTree>
    <p:extLst>
      <p:ext uri="{BB962C8B-B14F-4D97-AF65-F5344CB8AC3E}">
        <p14:creationId xmlns:p14="http://schemas.microsoft.com/office/powerpoint/2010/main" val="845497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D6AD6-03D3-41A1-A26F-FF8AD0E6EA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9C25F8D-9FE5-456B-9F3D-2E2BD71E1C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9C1CF4-9155-4010-9C24-84C78C4733AD}"/>
              </a:ext>
            </a:extLst>
          </p:cNvPr>
          <p:cNvSpPr>
            <a:spLocks noGrp="1"/>
          </p:cNvSpPr>
          <p:nvPr>
            <p:ph type="dt" sz="half" idx="10"/>
          </p:nvPr>
        </p:nvSpPr>
        <p:spPr/>
        <p:txBody>
          <a:bodyPr/>
          <a:lstStyle/>
          <a:p>
            <a:fld id="{4D920022-271F-4110-A86B-4AC24230174A}" type="datetimeFigureOut">
              <a:rPr lang="en-US" smtClean="0"/>
              <a:t>1/5/2020</a:t>
            </a:fld>
            <a:endParaRPr lang="en-US"/>
          </a:p>
        </p:txBody>
      </p:sp>
      <p:sp>
        <p:nvSpPr>
          <p:cNvPr id="5" name="Footer Placeholder 4">
            <a:extLst>
              <a:ext uri="{FF2B5EF4-FFF2-40B4-BE49-F238E27FC236}">
                <a16:creationId xmlns:a16="http://schemas.microsoft.com/office/drawing/2014/main" id="{1223A3A3-C8DA-4033-BD6D-6303C762A0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B77811-42DA-4175-895F-8208ECBCD208}"/>
              </a:ext>
            </a:extLst>
          </p:cNvPr>
          <p:cNvSpPr>
            <a:spLocks noGrp="1"/>
          </p:cNvSpPr>
          <p:nvPr>
            <p:ph type="sldNum" sz="quarter" idx="12"/>
          </p:nvPr>
        </p:nvSpPr>
        <p:spPr/>
        <p:txBody>
          <a:bodyPr/>
          <a:lstStyle/>
          <a:p>
            <a:fld id="{327D70A9-F420-4D3E-82B4-294CCF2131CE}" type="slidenum">
              <a:rPr lang="en-US" smtClean="0"/>
              <a:t>‹#›</a:t>
            </a:fld>
            <a:endParaRPr lang="en-US"/>
          </a:p>
        </p:txBody>
      </p:sp>
    </p:spTree>
    <p:extLst>
      <p:ext uri="{BB962C8B-B14F-4D97-AF65-F5344CB8AC3E}">
        <p14:creationId xmlns:p14="http://schemas.microsoft.com/office/powerpoint/2010/main" val="3792858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E509C-66D4-4A2E-A641-FCCB663062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823FC1-1B1C-4E50-9D20-2D3488C49B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2E4F58-CA85-488F-B362-BBA07DC912C8}"/>
              </a:ext>
            </a:extLst>
          </p:cNvPr>
          <p:cNvSpPr>
            <a:spLocks noGrp="1"/>
          </p:cNvSpPr>
          <p:nvPr>
            <p:ph type="dt" sz="half" idx="10"/>
          </p:nvPr>
        </p:nvSpPr>
        <p:spPr/>
        <p:txBody>
          <a:bodyPr/>
          <a:lstStyle/>
          <a:p>
            <a:fld id="{4D920022-271F-4110-A86B-4AC24230174A}" type="datetimeFigureOut">
              <a:rPr lang="en-US" smtClean="0"/>
              <a:t>1/5/2020</a:t>
            </a:fld>
            <a:endParaRPr lang="en-US"/>
          </a:p>
        </p:txBody>
      </p:sp>
      <p:sp>
        <p:nvSpPr>
          <p:cNvPr id="5" name="Footer Placeholder 4">
            <a:extLst>
              <a:ext uri="{FF2B5EF4-FFF2-40B4-BE49-F238E27FC236}">
                <a16:creationId xmlns:a16="http://schemas.microsoft.com/office/drawing/2014/main" id="{9B715993-2CEA-4C36-8450-46DAEBCE7D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567C9E-08EA-49C6-8754-38CDEAE0322F}"/>
              </a:ext>
            </a:extLst>
          </p:cNvPr>
          <p:cNvSpPr>
            <a:spLocks noGrp="1"/>
          </p:cNvSpPr>
          <p:nvPr>
            <p:ph type="sldNum" sz="quarter" idx="12"/>
          </p:nvPr>
        </p:nvSpPr>
        <p:spPr/>
        <p:txBody>
          <a:bodyPr/>
          <a:lstStyle/>
          <a:p>
            <a:fld id="{327D70A9-F420-4D3E-82B4-294CCF2131CE}" type="slidenum">
              <a:rPr lang="en-US" smtClean="0"/>
              <a:t>‹#›</a:t>
            </a:fld>
            <a:endParaRPr lang="en-US"/>
          </a:p>
        </p:txBody>
      </p:sp>
    </p:spTree>
    <p:extLst>
      <p:ext uri="{BB962C8B-B14F-4D97-AF65-F5344CB8AC3E}">
        <p14:creationId xmlns:p14="http://schemas.microsoft.com/office/powerpoint/2010/main" val="868278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62FE63-C00E-4339-9620-D7B5938C9C2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1F8FE6-8F7E-4E1E-AB4D-6B4FC4D308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477D1F-C82E-4F77-9377-2F07AAD77298}"/>
              </a:ext>
            </a:extLst>
          </p:cNvPr>
          <p:cNvSpPr>
            <a:spLocks noGrp="1"/>
          </p:cNvSpPr>
          <p:nvPr>
            <p:ph type="dt" sz="half" idx="10"/>
          </p:nvPr>
        </p:nvSpPr>
        <p:spPr/>
        <p:txBody>
          <a:bodyPr/>
          <a:lstStyle/>
          <a:p>
            <a:fld id="{4D920022-271F-4110-A86B-4AC24230174A}" type="datetimeFigureOut">
              <a:rPr lang="en-US" smtClean="0"/>
              <a:t>1/5/2020</a:t>
            </a:fld>
            <a:endParaRPr lang="en-US"/>
          </a:p>
        </p:txBody>
      </p:sp>
      <p:sp>
        <p:nvSpPr>
          <p:cNvPr id="5" name="Footer Placeholder 4">
            <a:extLst>
              <a:ext uri="{FF2B5EF4-FFF2-40B4-BE49-F238E27FC236}">
                <a16:creationId xmlns:a16="http://schemas.microsoft.com/office/drawing/2014/main" id="{161B475A-D3FA-4331-BD29-CD02735C29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8CB300-F549-4C35-97FE-9CF3E92C4FBA}"/>
              </a:ext>
            </a:extLst>
          </p:cNvPr>
          <p:cNvSpPr>
            <a:spLocks noGrp="1"/>
          </p:cNvSpPr>
          <p:nvPr>
            <p:ph type="sldNum" sz="quarter" idx="12"/>
          </p:nvPr>
        </p:nvSpPr>
        <p:spPr/>
        <p:txBody>
          <a:bodyPr/>
          <a:lstStyle/>
          <a:p>
            <a:fld id="{327D70A9-F420-4D3E-82B4-294CCF2131CE}" type="slidenum">
              <a:rPr lang="en-US" smtClean="0"/>
              <a:t>‹#›</a:t>
            </a:fld>
            <a:endParaRPr lang="en-US"/>
          </a:p>
        </p:txBody>
      </p:sp>
    </p:spTree>
    <p:extLst>
      <p:ext uri="{BB962C8B-B14F-4D97-AF65-F5344CB8AC3E}">
        <p14:creationId xmlns:p14="http://schemas.microsoft.com/office/powerpoint/2010/main" val="202711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6DAD4-D2C9-4083-A744-9512BC4E49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266449-51D2-464B-8FBD-C41373C5D9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2D2B7E-416B-453B-8F9A-C9268F61CC34}"/>
              </a:ext>
            </a:extLst>
          </p:cNvPr>
          <p:cNvSpPr>
            <a:spLocks noGrp="1"/>
          </p:cNvSpPr>
          <p:nvPr>
            <p:ph type="dt" sz="half" idx="10"/>
          </p:nvPr>
        </p:nvSpPr>
        <p:spPr/>
        <p:txBody>
          <a:bodyPr/>
          <a:lstStyle/>
          <a:p>
            <a:fld id="{4D920022-271F-4110-A86B-4AC24230174A}" type="datetimeFigureOut">
              <a:rPr lang="en-US" smtClean="0"/>
              <a:t>1/5/2020</a:t>
            </a:fld>
            <a:endParaRPr lang="en-US"/>
          </a:p>
        </p:txBody>
      </p:sp>
      <p:sp>
        <p:nvSpPr>
          <p:cNvPr id="5" name="Footer Placeholder 4">
            <a:extLst>
              <a:ext uri="{FF2B5EF4-FFF2-40B4-BE49-F238E27FC236}">
                <a16:creationId xmlns:a16="http://schemas.microsoft.com/office/drawing/2014/main" id="{ACADBF8C-9413-4859-A634-E03D8A3822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506E89-DEBD-4599-BF37-6C36EBE6A6B4}"/>
              </a:ext>
            </a:extLst>
          </p:cNvPr>
          <p:cNvSpPr>
            <a:spLocks noGrp="1"/>
          </p:cNvSpPr>
          <p:nvPr>
            <p:ph type="sldNum" sz="quarter" idx="12"/>
          </p:nvPr>
        </p:nvSpPr>
        <p:spPr/>
        <p:txBody>
          <a:bodyPr/>
          <a:lstStyle/>
          <a:p>
            <a:fld id="{327D70A9-F420-4D3E-82B4-294CCF2131CE}" type="slidenum">
              <a:rPr lang="en-US" smtClean="0"/>
              <a:t>‹#›</a:t>
            </a:fld>
            <a:endParaRPr lang="en-US"/>
          </a:p>
        </p:txBody>
      </p:sp>
    </p:spTree>
    <p:extLst>
      <p:ext uri="{BB962C8B-B14F-4D97-AF65-F5344CB8AC3E}">
        <p14:creationId xmlns:p14="http://schemas.microsoft.com/office/powerpoint/2010/main" val="3117037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D4751-2277-4026-98BF-D7BB5DBED4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8848A8-5692-40AC-BF34-EC1DCA9F34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FE95B7-18D1-4155-9E5B-0270B3DF8F63}"/>
              </a:ext>
            </a:extLst>
          </p:cNvPr>
          <p:cNvSpPr>
            <a:spLocks noGrp="1"/>
          </p:cNvSpPr>
          <p:nvPr>
            <p:ph type="dt" sz="half" idx="10"/>
          </p:nvPr>
        </p:nvSpPr>
        <p:spPr/>
        <p:txBody>
          <a:bodyPr/>
          <a:lstStyle/>
          <a:p>
            <a:fld id="{4D920022-271F-4110-A86B-4AC24230174A}" type="datetimeFigureOut">
              <a:rPr lang="en-US" smtClean="0"/>
              <a:t>1/5/2020</a:t>
            </a:fld>
            <a:endParaRPr lang="en-US"/>
          </a:p>
        </p:txBody>
      </p:sp>
      <p:sp>
        <p:nvSpPr>
          <p:cNvPr id="5" name="Footer Placeholder 4">
            <a:extLst>
              <a:ext uri="{FF2B5EF4-FFF2-40B4-BE49-F238E27FC236}">
                <a16:creationId xmlns:a16="http://schemas.microsoft.com/office/drawing/2014/main" id="{9B5DB12C-93B3-4735-BF55-6A15FEDF21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751853-364A-41E2-B671-712ABDF7A071}"/>
              </a:ext>
            </a:extLst>
          </p:cNvPr>
          <p:cNvSpPr>
            <a:spLocks noGrp="1"/>
          </p:cNvSpPr>
          <p:nvPr>
            <p:ph type="sldNum" sz="quarter" idx="12"/>
          </p:nvPr>
        </p:nvSpPr>
        <p:spPr/>
        <p:txBody>
          <a:bodyPr/>
          <a:lstStyle/>
          <a:p>
            <a:fld id="{327D70A9-F420-4D3E-82B4-294CCF2131CE}" type="slidenum">
              <a:rPr lang="en-US" smtClean="0"/>
              <a:t>‹#›</a:t>
            </a:fld>
            <a:endParaRPr lang="en-US"/>
          </a:p>
        </p:txBody>
      </p:sp>
    </p:spTree>
    <p:extLst>
      <p:ext uri="{BB962C8B-B14F-4D97-AF65-F5344CB8AC3E}">
        <p14:creationId xmlns:p14="http://schemas.microsoft.com/office/powerpoint/2010/main" val="1348624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D1E5F-81FC-47CA-A9C2-929BB0DFC2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013BE0-D214-4C7E-86C6-ABCEF4F9E7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B61970-1FA3-4D1D-820C-0DAF6183B6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6395919-AAAB-49A4-B6FD-C3471F9C6936}"/>
              </a:ext>
            </a:extLst>
          </p:cNvPr>
          <p:cNvSpPr>
            <a:spLocks noGrp="1"/>
          </p:cNvSpPr>
          <p:nvPr>
            <p:ph type="dt" sz="half" idx="10"/>
          </p:nvPr>
        </p:nvSpPr>
        <p:spPr/>
        <p:txBody>
          <a:bodyPr/>
          <a:lstStyle/>
          <a:p>
            <a:fld id="{4D920022-271F-4110-A86B-4AC24230174A}" type="datetimeFigureOut">
              <a:rPr lang="en-US" smtClean="0"/>
              <a:t>1/5/2020</a:t>
            </a:fld>
            <a:endParaRPr lang="en-US"/>
          </a:p>
        </p:txBody>
      </p:sp>
      <p:sp>
        <p:nvSpPr>
          <p:cNvPr id="6" name="Footer Placeholder 5">
            <a:extLst>
              <a:ext uri="{FF2B5EF4-FFF2-40B4-BE49-F238E27FC236}">
                <a16:creationId xmlns:a16="http://schemas.microsoft.com/office/drawing/2014/main" id="{024CE404-8372-4B3C-B3C2-413EE3C8BE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422019-F8C3-4259-9333-0B7BC6F33CA2}"/>
              </a:ext>
            </a:extLst>
          </p:cNvPr>
          <p:cNvSpPr>
            <a:spLocks noGrp="1"/>
          </p:cNvSpPr>
          <p:nvPr>
            <p:ph type="sldNum" sz="quarter" idx="12"/>
          </p:nvPr>
        </p:nvSpPr>
        <p:spPr/>
        <p:txBody>
          <a:bodyPr/>
          <a:lstStyle/>
          <a:p>
            <a:fld id="{327D70A9-F420-4D3E-82B4-294CCF2131CE}" type="slidenum">
              <a:rPr lang="en-US" smtClean="0"/>
              <a:t>‹#›</a:t>
            </a:fld>
            <a:endParaRPr lang="en-US"/>
          </a:p>
        </p:txBody>
      </p:sp>
    </p:spTree>
    <p:extLst>
      <p:ext uri="{BB962C8B-B14F-4D97-AF65-F5344CB8AC3E}">
        <p14:creationId xmlns:p14="http://schemas.microsoft.com/office/powerpoint/2010/main" val="3681095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C0D26-87CB-465B-8900-E562222BF7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52420F5-B9B5-4B6F-AB40-C82D3D3BCD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49E63B-A4FC-41E9-81DF-5D45AC6F52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780026A-5C70-4C1A-993E-7157CB65A7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D23952-AE42-42F3-8515-8485003F51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06B2C8-F346-4304-81E1-D18DD1DDFD49}"/>
              </a:ext>
            </a:extLst>
          </p:cNvPr>
          <p:cNvSpPr>
            <a:spLocks noGrp="1"/>
          </p:cNvSpPr>
          <p:nvPr>
            <p:ph type="dt" sz="half" idx="10"/>
          </p:nvPr>
        </p:nvSpPr>
        <p:spPr/>
        <p:txBody>
          <a:bodyPr/>
          <a:lstStyle/>
          <a:p>
            <a:fld id="{4D920022-271F-4110-A86B-4AC24230174A}" type="datetimeFigureOut">
              <a:rPr lang="en-US" smtClean="0"/>
              <a:t>1/5/2020</a:t>
            </a:fld>
            <a:endParaRPr lang="en-US"/>
          </a:p>
        </p:txBody>
      </p:sp>
      <p:sp>
        <p:nvSpPr>
          <p:cNvPr id="8" name="Footer Placeholder 7">
            <a:extLst>
              <a:ext uri="{FF2B5EF4-FFF2-40B4-BE49-F238E27FC236}">
                <a16:creationId xmlns:a16="http://schemas.microsoft.com/office/drawing/2014/main" id="{4FF60324-C653-4B35-9983-8578A8C80FA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62E912-9DBF-4D1E-9FD3-F2D1E34E043D}"/>
              </a:ext>
            </a:extLst>
          </p:cNvPr>
          <p:cNvSpPr>
            <a:spLocks noGrp="1"/>
          </p:cNvSpPr>
          <p:nvPr>
            <p:ph type="sldNum" sz="quarter" idx="12"/>
          </p:nvPr>
        </p:nvSpPr>
        <p:spPr/>
        <p:txBody>
          <a:bodyPr/>
          <a:lstStyle/>
          <a:p>
            <a:fld id="{327D70A9-F420-4D3E-82B4-294CCF2131CE}" type="slidenum">
              <a:rPr lang="en-US" smtClean="0"/>
              <a:t>‹#›</a:t>
            </a:fld>
            <a:endParaRPr lang="en-US"/>
          </a:p>
        </p:txBody>
      </p:sp>
    </p:spTree>
    <p:extLst>
      <p:ext uri="{BB962C8B-B14F-4D97-AF65-F5344CB8AC3E}">
        <p14:creationId xmlns:p14="http://schemas.microsoft.com/office/powerpoint/2010/main" val="2258465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1FFC7-F85C-4F70-BACE-69DCA6CCEB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31A9C48-87FF-429D-8141-94B434205D59}"/>
              </a:ext>
            </a:extLst>
          </p:cNvPr>
          <p:cNvSpPr>
            <a:spLocks noGrp="1"/>
          </p:cNvSpPr>
          <p:nvPr>
            <p:ph type="dt" sz="half" idx="10"/>
          </p:nvPr>
        </p:nvSpPr>
        <p:spPr/>
        <p:txBody>
          <a:bodyPr/>
          <a:lstStyle/>
          <a:p>
            <a:fld id="{4D920022-271F-4110-A86B-4AC24230174A}" type="datetimeFigureOut">
              <a:rPr lang="en-US" smtClean="0"/>
              <a:t>1/5/2020</a:t>
            </a:fld>
            <a:endParaRPr lang="en-US"/>
          </a:p>
        </p:txBody>
      </p:sp>
      <p:sp>
        <p:nvSpPr>
          <p:cNvPr id="4" name="Footer Placeholder 3">
            <a:extLst>
              <a:ext uri="{FF2B5EF4-FFF2-40B4-BE49-F238E27FC236}">
                <a16:creationId xmlns:a16="http://schemas.microsoft.com/office/drawing/2014/main" id="{49CC0A35-06EC-4058-8FD0-187DCC0CAD2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B8B735-38E2-4BCC-8026-DBBD3C055892}"/>
              </a:ext>
            </a:extLst>
          </p:cNvPr>
          <p:cNvSpPr>
            <a:spLocks noGrp="1"/>
          </p:cNvSpPr>
          <p:nvPr>
            <p:ph type="sldNum" sz="quarter" idx="12"/>
          </p:nvPr>
        </p:nvSpPr>
        <p:spPr/>
        <p:txBody>
          <a:bodyPr/>
          <a:lstStyle/>
          <a:p>
            <a:fld id="{327D70A9-F420-4D3E-82B4-294CCF2131CE}" type="slidenum">
              <a:rPr lang="en-US" smtClean="0"/>
              <a:t>‹#›</a:t>
            </a:fld>
            <a:endParaRPr lang="en-US"/>
          </a:p>
        </p:txBody>
      </p:sp>
    </p:spTree>
    <p:extLst>
      <p:ext uri="{BB962C8B-B14F-4D97-AF65-F5344CB8AC3E}">
        <p14:creationId xmlns:p14="http://schemas.microsoft.com/office/powerpoint/2010/main" val="1694836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4F2628-5100-4C17-BD74-3BB4AF0280A9}"/>
              </a:ext>
            </a:extLst>
          </p:cNvPr>
          <p:cNvSpPr>
            <a:spLocks noGrp="1"/>
          </p:cNvSpPr>
          <p:nvPr>
            <p:ph type="dt" sz="half" idx="10"/>
          </p:nvPr>
        </p:nvSpPr>
        <p:spPr/>
        <p:txBody>
          <a:bodyPr/>
          <a:lstStyle/>
          <a:p>
            <a:fld id="{4D920022-271F-4110-A86B-4AC24230174A}" type="datetimeFigureOut">
              <a:rPr lang="en-US" smtClean="0"/>
              <a:t>1/5/2020</a:t>
            </a:fld>
            <a:endParaRPr lang="en-US"/>
          </a:p>
        </p:txBody>
      </p:sp>
      <p:sp>
        <p:nvSpPr>
          <p:cNvPr id="3" name="Footer Placeholder 2">
            <a:extLst>
              <a:ext uri="{FF2B5EF4-FFF2-40B4-BE49-F238E27FC236}">
                <a16:creationId xmlns:a16="http://schemas.microsoft.com/office/drawing/2014/main" id="{89431AEF-1539-4EC1-B3B0-3DC7B0501C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D37FBFC-940E-449D-95E3-5C9AF95CB4BC}"/>
              </a:ext>
            </a:extLst>
          </p:cNvPr>
          <p:cNvSpPr>
            <a:spLocks noGrp="1"/>
          </p:cNvSpPr>
          <p:nvPr>
            <p:ph type="sldNum" sz="quarter" idx="12"/>
          </p:nvPr>
        </p:nvSpPr>
        <p:spPr/>
        <p:txBody>
          <a:bodyPr/>
          <a:lstStyle/>
          <a:p>
            <a:fld id="{327D70A9-F420-4D3E-82B4-294CCF2131CE}" type="slidenum">
              <a:rPr lang="en-US" smtClean="0"/>
              <a:t>‹#›</a:t>
            </a:fld>
            <a:endParaRPr lang="en-US"/>
          </a:p>
        </p:txBody>
      </p:sp>
    </p:spTree>
    <p:extLst>
      <p:ext uri="{BB962C8B-B14F-4D97-AF65-F5344CB8AC3E}">
        <p14:creationId xmlns:p14="http://schemas.microsoft.com/office/powerpoint/2010/main" val="1812478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82FC1-ADC8-4DC2-8628-FC53D2EE9C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8A59F2-C65D-468E-BB23-1FCF1ABBB3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C9577E-DE18-45F7-8770-5FEDA7AB83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BCEF95-CDE9-4E74-899A-A59B7474A334}"/>
              </a:ext>
            </a:extLst>
          </p:cNvPr>
          <p:cNvSpPr>
            <a:spLocks noGrp="1"/>
          </p:cNvSpPr>
          <p:nvPr>
            <p:ph type="dt" sz="half" idx="10"/>
          </p:nvPr>
        </p:nvSpPr>
        <p:spPr/>
        <p:txBody>
          <a:bodyPr/>
          <a:lstStyle/>
          <a:p>
            <a:fld id="{4D920022-271F-4110-A86B-4AC24230174A}" type="datetimeFigureOut">
              <a:rPr lang="en-US" smtClean="0"/>
              <a:t>1/5/2020</a:t>
            </a:fld>
            <a:endParaRPr lang="en-US"/>
          </a:p>
        </p:txBody>
      </p:sp>
      <p:sp>
        <p:nvSpPr>
          <p:cNvPr id="6" name="Footer Placeholder 5">
            <a:extLst>
              <a:ext uri="{FF2B5EF4-FFF2-40B4-BE49-F238E27FC236}">
                <a16:creationId xmlns:a16="http://schemas.microsoft.com/office/drawing/2014/main" id="{92F2E15F-7868-4E96-B9D1-072B5633EA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D336D5-A5FA-49C8-96A3-2B4953C451DC}"/>
              </a:ext>
            </a:extLst>
          </p:cNvPr>
          <p:cNvSpPr>
            <a:spLocks noGrp="1"/>
          </p:cNvSpPr>
          <p:nvPr>
            <p:ph type="sldNum" sz="quarter" idx="12"/>
          </p:nvPr>
        </p:nvSpPr>
        <p:spPr/>
        <p:txBody>
          <a:bodyPr/>
          <a:lstStyle/>
          <a:p>
            <a:fld id="{327D70A9-F420-4D3E-82B4-294CCF2131CE}" type="slidenum">
              <a:rPr lang="en-US" smtClean="0"/>
              <a:t>‹#›</a:t>
            </a:fld>
            <a:endParaRPr lang="en-US"/>
          </a:p>
        </p:txBody>
      </p:sp>
    </p:spTree>
    <p:extLst>
      <p:ext uri="{BB962C8B-B14F-4D97-AF65-F5344CB8AC3E}">
        <p14:creationId xmlns:p14="http://schemas.microsoft.com/office/powerpoint/2010/main" val="167640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10F37-D994-4F94-8000-E3C0A4D5E3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57B718-B074-4CEB-91E4-81B0796578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A0E776D-388A-4C5A-8A5E-E956E47C45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B84FFF-86F6-483D-B5F3-407550BC1C61}"/>
              </a:ext>
            </a:extLst>
          </p:cNvPr>
          <p:cNvSpPr>
            <a:spLocks noGrp="1"/>
          </p:cNvSpPr>
          <p:nvPr>
            <p:ph type="dt" sz="half" idx="10"/>
          </p:nvPr>
        </p:nvSpPr>
        <p:spPr/>
        <p:txBody>
          <a:bodyPr/>
          <a:lstStyle/>
          <a:p>
            <a:fld id="{4D920022-271F-4110-A86B-4AC24230174A}" type="datetimeFigureOut">
              <a:rPr lang="en-US" smtClean="0"/>
              <a:t>1/5/2020</a:t>
            </a:fld>
            <a:endParaRPr lang="en-US"/>
          </a:p>
        </p:txBody>
      </p:sp>
      <p:sp>
        <p:nvSpPr>
          <p:cNvPr id="6" name="Footer Placeholder 5">
            <a:extLst>
              <a:ext uri="{FF2B5EF4-FFF2-40B4-BE49-F238E27FC236}">
                <a16:creationId xmlns:a16="http://schemas.microsoft.com/office/drawing/2014/main" id="{42EFB70E-4253-420A-A68F-DB9CE4493F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C8D928-E7AE-4761-8BAF-3506B44631CB}"/>
              </a:ext>
            </a:extLst>
          </p:cNvPr>
          <p:cNvSpPr>
            <a:spLocks noGrp="1"/>
          </p:cNvSpPr>
          <p:nvPr>
            <p:ph type="sldNum" sz="quarter" idx="12"/>
          </p:nvPr>
        </p:nvSpPr>
        <p:spPr/>
        <p:txBody>
          <a:bodyPr/>
          <a:lstStyle/>
          <a:p>
            <a:fld id="{327D70A9-F420-4D3E-82B4-294CCF2131CE}" type="slidenum">
              <a:rPr lang="en-US" smtClean="0"/>
              <a:t>‹#›</a:t>
            </a:fld>
            <a:endParaRPr lang="en-US"/>
          </a:p>
        </p:txBody>
      </p:sp>
    </p:spTree>
    <p:extLst>
      <p:ext uri="{BB962C8B-B14F-4D97-AF65-F5344CB8AC3E}">
        <p14:creationId xmlns:p14="http://schemas.microsoft.com/office/powerpoint/2010/main" val="1706004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CC9CB3-6C5A-4980-9961-A48C6F86BA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63ABD42-89A2-49FE-ABC3-6286CFD0C1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159ABF-2412-4F97-B85F-7ABB7ABE3A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920022-271F-4110-A86B-4AC24230174A}" type="datetimeFigureOut">
              <a:rPr lang="en-US" smtClean="0"/>
              <a:t>1/5/2020</a:t>
            </a:fld>
            <a:endParaRPr lang="en-US"/>
          </a:p>
        </p:txBody>
      </p:sp>
      <p:sp>
        <p:nvSpPr>
          <p:cNvPr id="5" name="Footer Placeholder 4">
            <a:extLst>
              <a:ext uri="{FF2B5EF4-FFF2-40B4-BE49-F238E27FC236}">
                <a16:creationId xmlns:a16="http://schemas.microsoft.com/office/drawing/2014/main" id="{648C7E79-640B-4C3F-B896-36DAA01FAD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6396C5A-81B7-4874-A1E8-6452D95165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D70A9-F420-4D3E-82B4-294CCF2131CE}" type="slidenum">
              <a:rPr lang="en-US" smtClean="0"/>
              <a:t>‹#›</a:t>
            </a:fld>
            <a:endParaRPr lang="en-US"/>
          </a:p>
        </p:txBody>
      </p:sp>
    </p:spTree>
    <p:extLst>
      <p:ext uri="{BB962C8B-B14F-4D97-AF65-F5344CB8AC3E}">
        <p14:creationId xmlns:p14="http://schemas.microsoft.com/office/powerpoint/2010/main" val="392887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biblia.com/bible/esv/Rom%208.28-30" TargetMode="External"/><Relationship Id="rId13" Type="http://schemas.openxmlformats.org/officeDocument/2006/relationships/hyperlink" Target="https://biblia.com/bible/esv/Rom%208.2" TargetMode="External"/><Relationship Id="rId18" Type="http://schemas.openxmlformats.org/officeDocument/2006/relationships/hyperlink" Target="https://biblia.com/bible/esv/Phil%201.29" TargetMode="External"/><Relationship Id="rId3" Type="http://schemas.openxmlformats.org/officeDocument/2006/relationships/hyperlink" Target="https://biblia.com/bible/esv/Rom%209.11-18" TargetMode="External"/><Relationship Id="rId21" Type="http://schemas.openxmlformats.org/officeDocument/2006/relationships/hyperlink" Target="https://biblia.com/bible/esv/Matt%2016.17" TargetMode="External"/><Relationship Id="rId7" Type="http://schemas.openxmlformats.org/officeDocument/2006/relationships/hyperlink" Target="https://biblia.com/bible/esv/John%206.37-39" TargetMode="External"/><Relationship Id="rId12" Type="http://schemas.openxmlformats.org/officeDocument/2006/relationships/hyperlink" Target="https://biblia.com/bible/esv/Rom%206.17" TargetMode="External"/><Relationship Id="rId17" Type="http://schemas.openxmlformats.org/officeDocument/2006/relationships/hyperlink" Target="https://biblia.com/bible/esv/John%206.65" TargetMode="External"/><Relationship Id="rId2" Type="http://schemas.openxmlformats.org/officeDocument/2006/relationships/notesSlide" Target="../notesSlides/notesSlide10.xml"/><Relationship Id="rId16" Type="http://schemas.openxmlformats.org/officeDocument/2006/relationships/hyperlink" Target="https://biblia.com/bible/esv/John%206.44" TargetMode="External"/><Relationship Id="rId20" Type="http://schemas.openxmlformats.org/officeDocument/2006/relationships/hyperlink" Target="https://biblia.com/bible/esv/Matt%2011.27" TargetMode="External"/><Relationship Id="rId1" Type="http://schemas.openxmlformats.org/officeDocument/2006/relationships/slideLayout" Target="../slideLayouts/slideLayout2.xml"/><Relationship Id="rId6" Type="http://schemas.openxmlformats.org/officeDocument/2006/relationships/hyperlink" Target="https://biblia.com/bible/esv/John%2017.6" TargetMode="External"/><Relationship Id="rId11" Type="http://schemas.openxmlformats.org/officeDocument/2006/relationships/hyperlink" Target="https://biblia.com/bible/esv/Eph%201.4" TargetMode="External"/><Relationship Id="rId5" Type="http://schemas.openxmlformats.org/officeDocument/2006/relationships/hyperlink" Target="https://biblia.com/bible/esv/John%2010.25-29" TargetMode="External"/><Relationship Id="rId15" Type="http://schemas.openxmlformats.org/officeDocument/2006/relationships/hyperlink" Target="https://biblia.com/bible/esv/Acts%2011.18" TargetMode="External"/><Relationship Id="rId10" Type="http://schemas.openxmlformats.org/officeDocument/2006/relationships/hyperlink" Target="https://biblia.com/bible/esv/2%20Tim%201.9" TargetMode="External"/><Relationship Id="rId19" Type="http://schemas.openxmlformats.org/officeDocument/2006/relationships/hyperlink" Target="https://biblia.com/bible/esv/Eph%202.8-9" TargetMode="External"/><Relationship Id="rId4" Type="http://schemas.openxmlformats.org/officeDocument/2006/relationships/hyperlink" Target="https://biblia.com/bible/esv/1%20Cor%201.26-31" TargetMode="External"/><Relationship Id="rId9" Type="http://schemas.openxmlformats.org/officeDocument/2006/relationships/hyperlink" Target="https://biblia.com/bible/esv/Rom%2011.5-8" TargetMode="External"/><Relationship Id="rId14" Type="http://schemas.openxmlformats.org/officeDocument/2006/relationships/hyperlink" Target="https://biblia.com/bible/esv/2%20Tim%202.24-25" TargetMode="External"/><Relationship Id="rId22" Type="http://schemas.openxmlformats.org/officeDocument/2006/relationships/hyperlink" Target="https://biblia.com/bible/esv/Acts%2016.14"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January 5, 2020</a:t>
            </a:r>
          </a:p>
        </p:txBody>
      </p:sp>
    </p:spTree>
    <p:extLst>
      <p:ext uri="{BB962C8B-B14F-4D97-AF65-F5344CB8AC3E}">
        <p14:creationId xmlns:p14="http://schemas.microsoft.com/office/powerpoint/2010/main" val="1318857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a:lnSpc>
                <a:spcPct val="150000"/>
              </a:lnSpc>
            </a:pPr>
            <a:r>
              <a:rPr lang="en-US" dirty="0"/>
              <a:t>3.3</a:t>
            </a:r>
            <a:r>
              <a:rPr lang="en-US" dirty="0">
                <a:solidFill>
                  <a:srgbClr val="0070C0"/>
                </a:solidFill>
              </a:rPr>
              <a:t> </a:t>
            </a:r>
            <a:r>
              <a:rPr lang="en-US" dirty="0"/>
              <a:t>We believe that God‘s election is an unconditional (39) act of free grace (40) which was given through His Son Christ Jesus before the world began (41). By this act God chose, before the foundation of the world, those who would be delivered from bondage to sin (42) and brought to repentance (43) and saving faith (44) in His Son Christ Jesus.</a:t>
            </a:r>
          </a:p>
          <a:p>
            <a:pPr marL="0" indent="0">
              <a:lnSpc>
                <a:spcPct val="150000"/>
              </a:lnSpc>
              <a:buNone/>
            </a:pPr>
            <a:r>
              <a:rPr lang="en-US" sz="2400" cap="all" dirty="0"/>
              <a:t>(39) </a:t>
            </a:r>
            <a:r>
              <a:rPr lang="en-US" sz="2400" u="sng" cap="all" dirty="0">
                <a:hlinkClick r:id="rId3">
                  <a:extLst>
                    <a:ext uri="{A12FA001-AC4F-418D-AE19-62706E023703}">
                      <ahyp:hlinkClr xmlns:ahyp="http://schemas.microsoft.com/office/drawing/2018/hyperlinkcolor" val="tx"/>
                    </a:ext>
                  </a:extLst>
                </a:hlinkClick>
              </a:rPr>
              <a:t>ROMANS 9:11-18</a:t>
            </a:r>
            <a:r>
              <a:rPr lang="en-US" sz="2400" cap="all" dirty="0"/>
              <a:t>; </a:t>
            </a:r>
            <a:r>
              <a:rPr lang="en-US" sz="2400" cap="all" dirty="0">
                <a:hlinkClick r:id="rId4">
                  <a:extLst>
                    <a:ext uri="{A12FA001-AC4F-418D-AE19-62706E023703}">
                      <ahyp:hlinkClr xmlns:ahyp="http://schemas.microsoft.com/office/drawing/2018/hyperlinkcolor" val="tx"/>
                    </a:ext>
                  </a:extLst>
                </a:hlinkClick>
              </a:rPr>
              <a:t>1 CORINTHIANS 1:26-31</a:t>
            </a:r>
            <a:r>
              <a:rPr lang="en-US" sz="2400" cap="all" dirty="0"/>
              <a:t>; </a:t>
            </a:r>
            <a:r>
              <a:rPr lang="en-US" sz="2400" cap="all" dirty="0">
                <a:hlinkClick r:id="rId5">
                  <a:extLst>
                    <a:ext uri="{A12FA001-AC4F-418D-AE19-62706E023703}">
                      <ahyp:hlinkClr xmlns:ahyp="http://schemas.microsoft.com/office/drawing/2018/hyperlinkcolor" val="tx"/>
                    </a:ext>
                  </a:extLst>
                </a:hlinkClick>
              </a:rPr>
              <a:t>JOHN 10:25-29</a:t>
            </a:r>
            <a:r>
              <a:rPr lang="en-US" sz="2400" cap="all" dirty="0"/>
              <a:t>; </a:t>
            </a:r>
            <a:r>
              <a:rPr lang="en-US" sz="2400" cap="all" dirty="0">
                <a:hlinkClick r:id="rId6">
                  <a:extLst>
                    <a:ext uri="{A12FA001-AC4F-418D-AE19-62706E023703}">
                      <ahyp:hlinkClr xmlns:ahyp="http://schemas.microsoft.com/office/drawing/2018/hyperlinkcolor" val="tx"/>
                    </a:ext>
                  </a:extLst>
                </a:hlinkClick>
              </a:rPr>
              <a:t>JOHN 17:6</a:t>
            </a:r>
            <a:r>
              <a:rPr lang="en-US" sz="2400" cap="all" dirty="0"/>
              <a:t>; </a:t>
            </a:r>
            <a:r>
              <a:rPr lang="en-US" sz="2400" cap="all" dirty="0">
                <a:hlinkClick r:id="rId7">
                  <a:extLst>
                    <a:ext uri="{A12FA001-AC4F-418D-AE19-62706E023703}">
                      <ahyp:hlinkClr xmlns:ahyp="http://schemas.microsoft.com/office/drawing/2018/hyperlinkcolor" val="tx"/>
                    </a:ext>
                  </a:extLst>
                </a:hlinkClick>
              </a:rPr>
              <a:t>JOHN 6:37-39</a:t>
            </a:r>
            <a:r>
              <a:rPr lang="en-US" sz="2400" cap="all" dirty="0"/>
              <a:t>; </a:t>
            </a:r>
            <a:r>
              <a:rPr lang="en-US" sz="2400" cap="all" dirty="0">
                <a:hlinkClick r:id="rId8">
                  <a:extLst>
                    <a:ext uri="{A12FA001-AC4F-418D-AE19-62706E023703}">
                      <ahyp:hlinkClr xmlns:ahyp="http://schemas.microsoft.com/office/drawing/2018/hyperlinkcolor" val="tx"/>
                    </a:ext>
                  </a:extLst>
                </a:hlinkClick>
              </a:rPr>
              <a:t>ROMANS 8:28-30</a:t>
            </a:r>
            <a:r>
              <a:rPr lang="en-US" sz="2400" cap="all" dirty="0"/>
              <a:t>. (40) </a:t>
            </a:r>
            <a:r>
              <a:rPr lang="en-US" sz="2400" cap="all" dirty="0">
                <a:hlinkClick r:id="rId9">
                  <a:extLst>
                    <a:ext uri="{A12FA001-AC4F-418D-AE19-62706E023703}">
                      <ahyp:hlinkClr xmlns:ahyp="http://schemas.microsoft.com/office/drawing/2018/hyperlinkcolor" val="tx"/>
                    </a:ext>
                  </a:extLst>
                </a:hlinkClick>
              </a:rPr>
              <a:t>ROMANS 11:5-8</a:t>
            </a:r>
            <a:r>
              <a:rPr lang="en-US" sz="2400" cap="all" dirty="0"/>
              <a:t>. (41) </a:t>
            </a:r>
            <a:r>
              <a:rPr lang="en-US" sz="2400" cap="all" dirty="0">
                <a:hlinkClick r:id="rId10">
                  <a:extLst>
                    <a:ext uri="{A12FA001-AC4F-418D-AE19-62706E023703}">
                      <ahyp:hlinkClr xmlns:ahyp="http://schemas.microsoft.com/office/drawing/2018/hyperlinkcolor" val="tx"/>
                    </a:ext>
                  </a:extLst>
                </a:hlinkClick>
              </a:rPr>
              <a:t>2 TIMOTHY 1:9</a:t>
            </a:r>
            <a:r>
              <a:rPr lang="en-US" sz="2400" cap="all" dirty="0"/>
              <a:t>; </a:t>
            </a:r>
            <a:r>
              <a:rPr lang="en-US" sz="2400" cap="all" dirty="0">
                <a:hlinkClick r:id="rId11">
                  <a:extLst>
                    <a:ext uri="{A12FA001-AC4F-418D-AE19-62706E023703}">
                      <ahyp:hlinkClr xmlns:ahyp="http://schemas.microsoft.com/office/drawing/2018/hyperlinkcolor" val="tx"/>
                    </a:ext>
                  </a:extLst>
                </a:hlinkClick>
              </a:rPr>
              <a:t>EPHESIANS 1:4</a:t>
            </a:r>
            <a:r>
              <a:rPr lang="en-US" sz="2400" cap="all" dirty="0"/>
              <a:t>. (42) </a:t>
            </a:r>
            <a:r>
              <a:rPr lang="en-US" sz="2400" cap="all" dirty="0">
                <a:hlinkClick r:id="rId12">
                  <a:extLst>
                    <a:ext uri="{A12FA001-AC4F-418D-AE19-62706E023703}">
                      <ahyp:hlinkClr xmlns:ahyp="http://schemas.microsoft.com/office/drawing/2018/hyperlinkcolor" val="tx"/>
                    </a:ext>
                  </a:extLst>
                </a:hlinkClick>
              </a:rPr>
              <a:t>ROMANS 6:17</a:t>
            </a:r>
            <a:r>
              <a:rPr lang="en-US" sz="2400" cap="all" dirty="0"/>
              <a:t>; </a:t>
            </a:r>
            <a:r>
              <a:rPr lang="en-US" sz="2400" cap="all" dirty="0">
                <a:hlinkClick r:id="rId13">
                  <a:extLst>
                    <a:ext uri="{A12FA001-AC4F-418D-AE19-62706E023703}">
                      <ahyp:hlinkClr xmlns:ahyp="http://schemas.microsoft.com/office/drawing/2018/hyperlinkcolor" val="tx"/>
                    </a:ext>
                  </a:extLst>
                </a:hlinkClick>
              </a:rPr>
              <a:t>ROMANS 8:2</a:t>
            </a:r>
            <a:r>
              <a:rPr lang="en-US" sz="2400" cap="all" dirty="0"/>
              <a:t>. (43) </a:t>
            </a:r>
            <a:r>
              <a:rPr lang="en-US" sz="2400" cap="all" dirty="0">
                <a:hlinkClick r:id="rId14">
                  <a:extLst>
                    <a:ext uri="{A12FA001-AC4F-418D-AE19-62706E023703}">
                      <ahyp:hlinkClr xmlns:ahyp="http://schemas.microsoft.com/office/drawing/2018/hyperlinkcolor" val="tx"/>
                    </a:ext>
                  </a:extLst>
                </a:hlinkClick>
              </a:rPr>
              <a:t>2 TIMOTHY 2:24-25</a:t>
            </a:r>
            <a:r>
              <a:rPr lang="en-US" sz="2400" cap="all" dirty="0"/>
              <a:t>; </a:t>
            </a:r>
            <a:r>
              <a:rPr lang="en-US" sz="2400" cap="all" dirty="0">
                <a:hlinkClick r:id="rId15">
                  <a:extLst>
                    <a:ext uri="{A12FA001-AC4F-418D-AE19-62706E023703}">
                      <ahyp:hlinkClr xmlns:ahyp="http://schemas.microsoft.com/office/drawing/2018/hyperlinkcolor" val="tx"/>
                    </a:ext>
                  </a:extLst>
                </a:hlinkClick>
              </a:rPr>
              <a:t>ACTS 11:18</a:t>
            </a:r>
            <a:r>
              <a:rPr lang="en-US" sz="2400" cap="all" dirty="0"/>
              <a:t>. (44) </a:t>
            </a:r>
            <a:r>
              <a:rPr lang="en-US" sz="2400" cap="all" dirty="0">
                <a:hlinkClick r:id="rId16">
                  <a:extLst>
                    <a:ext uri="{A12FA001-AC4F-418D-AE19-62706E023703}">
                      <ahyp:hlinkClr xmlns:ahyp="http://schemas.microsoft.com/office/drawing/2018/hyperlinkcolor" val="tx"/>
                    </a:ext>
                  </a:extLst>
                </a:hlinkClick>
              </a:rPr>
              <a:t>JOHN 6:44</a:t>
            </a:r>
            <a:r>
              <a:rPr lang="en-US" sz="2400" cap="all" dirty="0"/>
              <a:t>; </a:t>
            </a:r>
            <a:r>
              <a:rPr lang="en-US" sz="2400" cap="all" dirty="0">
                <a:hlinkClick r:id="rId17">
                  <a:extLst>
                    <a:ext uri="{A12FA001-AC4F-418D-AE19-62706E023703}">
                      <ahyp:hlinkClr xmlns:ahyp="http://schemas.microsoft.com/office/drawing/2018/hyperlinkcolor" val="tx"/>
                    </a:ext>
                  </a:extLst>
                </a:hlinkClick>
              </a:rPr>
              <a:t>JOHN 6:65</a:t>
            </a:r>
            <a:r>
              <a:rPr lang="en-US" sz="2400" cap="all" dirty="0"/>
              <a:t>; </a:t>
            </a:r>
            <a:r>
              <a:rPr lang="en-US" sz="2400" cap="all" dirty="0">
                <a:hlinkClick r:id="rId18">
                  <a:extLst>
                    <a:ext uri="{A12FA001-AC4F-418D-AE19-62706E023703}">
                      <ahyp:hlinkClr xmlns:ahyp="http://schemas.microsoft.com/office/drawing/2018/hyperlinkcolor" val="tx"/>
                    </a:ext>
                  </a:extLst>
                </a:hlinkClick>
              </a:rPr>
              <a:t>PHILIPPIANS 1:29</a:t>
            </a:r>
            <a:r>
              <a:rPr lang="en-US" sz="2400" cap="all" dirty="0"/>
              <a:t>; </a:t>
            </a:r>
            <a:r>
              <a:rPr lang="en-US" sz="2400" cap="all" dirty="0">
                <a:hlinkClick r:id="rId19">
                  <a:extLst>
                    <a:ext uri="{A12FA001-AC4F-418D-AE19-62706E023703}">
                      <ahyp:hlinkClr xmlns:ahyp="http://schemas.microsoft.com/office/drawing/2018/hyperlinkcolor" val="tx"/>
                    </a:ext>
                  </a:extLst>
                </a:hlinkClick>
              </a:rPr>
              <a:t>EPHESIANS 2:8-9</a:t>
            </a:r>
            <a:r>
              <a:rPr lang="en-US" sz="2400" cap="all" dirty="0"/>
              <a:t>; </a:t>
            </a:r>
            <a:r>
              <a:rPr lang="en-US" sz="2400" cap="all" dirty="0">
                <a:hlinkClick r:id="rId20">
                  <a:extLst>
                    <a:ext uri="{A12FA001-AC4F-418D-AE19-62706E023703}">
                      <ahyp:hlinkClr xmlns:ahyp="http://schemas.microsoft.com/office/drawing/2018/hyperlinkcolor" val="tx"/>
                    </a:ext>
                  </a:extLst>
                </a:hlinkClick>
              </a:rPr>
              <a:t>MATTHEW 11:27</a:t>
            </a:r>
            <a:r>
              <a:rPr lang="en-US" sz="2400" cap="all" dirty="0"/>
              <a:t>; </a:t>
            </a:r>
            <a:r>
              <a:rPr lang="en-US" sz="2400" cap="all" dirty="0">
                <a:hlinkClick r:id="rId21">
                  <a:extLst>
                    <a:ext uri="{A12FA001-AC4F-418D-AE19-62706E023703}">
                      <ahyp:hlinkClr xmlns:ahyp="http://schemas.microsoft.com/office/drawing/2018/hyperlinkcolor" val="tx"/>
                    </a:ext>
                  </a:extLst>
                </a:hlinkClick>
              </a:rPr>
              <a:t>MATTHEW 16:17</a:t>
            </a:r>
            <a:r>
              <a:rPr lang="en-US" sz="2400" cap="all" dirty="0"/>
              <a:t>; </a:t>
            </a:r>
            <a:r>
              <a:rPr lang="en-US" sz="2400" cap="all" dirty="0">
                <a:hlinkClick r:id="rId22">
                  <a:extLst>
                    <a:ext uri="{A12FA001-AC4F-418D-AE19-62706E023703}">
                      <ahyp:hlinkClr xmlns:ahyp="http://schemas.microsoft.com/office/drawing/2018/hyperlinkcolor" val="tx"/>
                    </a:ext>
                  </a:extLst>
                </a:hlinkClick>
              </a:rPr>
              <a:t>ACTS 16:14</a:t>
            </a:r>
            <a:r>
              <a:rPr lang="en-US" sz="2400" cap="all" dirty="0"/>
              <a:t>.</a:t>
            </a:r>
            <a:endParaRPr lang="en-US" sz="2400" dirty="0"/>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Elder Affirmation of Faith</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7322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a:lnSpc>
                <a:spcPct val="150000"/>
              </a:lnSpc>
            </a:pPr>
            <a:r>
              <a:rPr lang="en-US" dirty="0">
                <a:solidFill>
                  <a:srgbClr val="0070C0"/>
                </a:solidFill>
              </a:rPr>
              <a:t>The doctrine of election is found throughout the NT.</a:t>
            </a:r>
          </a:p>
          <a:p>
            <a:pPr marL="0" indent="0">
              <a:lnSpc>
                <a:spcPct val="150000"/>
              </a:lnSpc>
              <a:buNone/>
            </a:pPr>
            <a:r>
              <a:rPr lang="en-US" dirty="0"/>
              <a:t>To the </a:t>
            </a:r>
            <a:r>
              <a:rPr lang="en-US" dirty="0">
                <a:solidFill>
                  <a:srgbClr val="FF0000"/>
                </a:solidFill>
              </a:rPr>
              <a:t>saints</a:t>
            </a:r>
            <a:r>
              <a:rPr lang="en-US" dirty="0"/>
              <a:t> who are in Ephesus, and are faithful in Christ Jesus: …Blessed be the God and Father of our Lord Jesus Christ, who has blessed us in Christ with every spiritual blessing in the heavenly places, even as </a:t>
            </a:r>
            <a:r>
              <a:rPr lang="en-US" dirty="0">
                <a:solidFill>
                  <a:srgbClr val="FF0000"/>
                </a:solidFill>
              </a:rPr>
              <a:t>he chose us in him before the foundation of the world</a:t>
            </a:r>
            <a:r>
              <a:rPr lang="en-US" dirty="0"/>
              <a:t>, that we should be holy and blameless before him. In love </a:t>
            </a:r>
            <a:r>
              <a:rPr lang="en-US" dirty="0">
                <a:solidFill>
                  <a:srgbClr val="FF0000"/>
                </a:solidFill>
              </a:rPr>
              <a:t>he predestined us for adoption </a:t>
            </a:r>
            <a:r>
              <a:rPr lang="en-US" dirty="0"/>
              <a:t>as sons through Jesus Christ, according to the purpose of his will, to the praise of his glorious grace, with which he has blessed us in the Beloved. (Ephesians 1:1, 3 – 6)</a:t>
            </a:r>
          </a:p>
          <a:p>
            <a:pPr marL="0" indent="0">
              <a:lnSpc>
                <a:spcPct val="150000"/>
              </a:lnSpc>
              <a:buNone/>
            </a:pPr>
            <a:endParaRPr lang="en-US" dirty="0">
              <a:solidFill>
                <a:srgbClr val="0070C0"/>
              </a:solidFill>
            </a:endParaRPr>
          </a:p>
          <a:p>
            <a:pPr marL="514350" indent="-514350">
              <a:lnSpc>
                <a:spcPct val="150000"/>
              </a:lnSpc>
              <a:buFont typeface="+mj-lt"/>
              <a:buAutoNum type="arabicPeriod" startAt="2"/>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3700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marL="0" indent="0">
              <a:lnSpc>
                <a:spcPct val="150000"/>
              </a:lnSpc>
              <a:buNone/>
            </a:pPr>
            <a:r>
              <a:rPr lang="en-US" dirty="0"/>
              <a:t>In him we have obtained an inheritance, </a:t>
            </a:r>
            <a:r>
              <a:rPr lang="en-US" dirty="0">
                <a:solidFill>
                  <a:srgbClr val="FF0000"/>
                </a:solidFill>
              </a:rPr>
              <a:t>having been predestined</a:t>
            </a:r>
            <a:r>
              <a:rPr lang="en-US" dirty="0"/>
              <a:t> according to the purpose of him who works all things according to the counsel of his will, so that we who were the first to hope in Christ might be to the praise of his glory. (Ephesians 1:11 - 12)</a:t>
            </a:r>
          </a:p>
          <a:p>
            <a:pPr marL="0" indent="0">
              <a:lnSpc>
                <a:spcPct val="150000"/>
              </a:lnSpc>
              <a:buNone/>
            </a:pPr>
            <a:r>
              <a:rPr lang="en-US" dirty="0"/>
              <a:t>For so the Lord has commanded us, saying, "'I have made you a light for the Gentiles, that you may bring salvation to the ends of the earth.'" And when the Gentiles heard this, they began rejoicing and glorifying the word of the Lord, and </a:t>
            </a:r>
            <a:r>
              <a:rPr lang="en-US" dirty="0">
                <a:solidFill>
                  <a:srgbClr val="FF0000"/>
                </a:solidFill>
              </a:rPr>
              <a:t>as many as were appointed to eternal life believed</a:t>
            </a:r>
            <a:r>
              <a:rPr lang="en-US" dirty="0"/>
              <a:t>. (Acts 13:47 – 48)</a:t>
            </a:r>
          </a:p>
          <a:p>
            <a:pPr marL="0" indent="0">
              <a:lnSpc>
                <a:spcPct val="150000"/>
              </a:lnSpc>
              <a:buNone/>
            </a:pPr>
            <a:endParaRPr lang="en-US" dirty="0">
              <a:solidFill>
                <a:srgbClr val="0070C0"/>
              </a:solidFill>
            </a:endParaRPr>
          </a:p>
          <a:p>
            <a:pPr marL="514350" indent="-514350">
              <a:lnSpc>
                <a:spcPct val="150000"/>
              </a:lnSpc>
              <a:buFont typeface="+mj-lt"/>
              <a:buAutoNum type="arabicPeriod" startAt="2"/>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0531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marL="0" indent="0">
              <a:lnSpc>
                <a:spcPct val="150000"/>
              </a:lnSpc>
              <a:buNone/>
            </a:pPr>
            <a:r>
              <a:rPr lang="en-US" dirty="0"/>
              <a:t>And we know that for those who love God all things work together for good, for those who are called according to his purpose. For those </a:t>
            </a:r>
            <a:r>
              <a:rPr lang="en-US" dirty="0">
                <a:solidFill>
                  <a:srgbClr val="FF0000"/>
                </a:solidFill>
              </a:rPr>
              <a:t>whom he foreknew he also predestined to be conformed to the image of his Son</a:t>
            </a:r>
            <a:r>
              <a:rPr lang="en-US" dirty="0"/>
              <a:t>, in order that he might be the firstborn among many brothers. And those whom he </a:t>
            </a:r>
            <a:r>
              <a:rPr lang="en-US" dirty="0">
                <a:solidFill>
                  <a:srgbClr val="FF0000"/>
                </a:solidFill>
              </a:rPr>
              <a:t>predestined</a:t>
            </a:r>
            <a:r>
              <a:rPr lang="en-US" dirty="0"/>
              <a:t> he also </a:t>
            </a:r>
            <a:r>
              <a:rPr lang="en-US" dirty="0">
                <a:solidFill>
                  <a:srgbClr val="FF0000"/>
                </a:solidFill>
              </a:rPr>
              <a:t>called</a:t>
            </a:r>
            <a:r>
              <a:rPr lang="en-US" dirty="0"/>
              <a:t>, and those whom he called he also </a:t>
            </a:r>
            <a:r>
              <a:rPr lang="en-US" dirty="0">
                <a:solidFill>
                  <a:srgbClr val="FF0000"/>
                </a:solidFill>
              </a:rPr>
              <a:t>justified</a:t>
            </a:r>
            <a:r>
              <a:rPr lang="en-US" dirty="0"/>
              <a:t>, and those whom he justified he also </a:t>
            </a:r>
            <a:r>
              <a:rPr lang="en-US" dirty="0">
                <a:solidFill>
                  <a:srgbClr val="FF0000"/>
                </a:solidFill>
              </a:rPr>
              <a:t>glorified</a:t>
            </a:r>
            <a:r>
              <a:rPr lang="en-US" dirty="0"/>
              <a:t>. (Romans 8:28 – 30)</a:t>
            </a:r>
          </a:p>
          <a:p>
            <a:pPr marL="0" indent="0">
              <a:lnSpc>
                <a:spcPct val="150000"/>
              </a:lnSpc>
              <a:buNone/>
            </a:pPr>
            <a:endParaRPr lang="en-US" dirty="0">
              <a:solidFill>
                <a:srgbClr val="0070C0"/>
              </a:solidFill>
            </a:endParaRPr>
          </a:p>
          <a:p>
            <a:pPr marL="514350" indent="-514350">
              <a:lnSpc>
                <a:spcPct val="150000"/>
              </a:lnSpc>
              <a:buFont typeface="+mj-lt"/>
              <a:buAutoNum type="arabicPeriod" startAt="2"/>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1731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marL="0" indent="0">
              <a:lnSpc>
                <a:spcPct val="150000"/>
              </a:lnSpc>
              <a:buNone/>
            </a:pPr>
            <a:r>
              <a:rPr lang="en-US" dirty="0"/>
              <a:t>And not only so, but also when Rebekah had conceived children by </a:t>
            </a:r>
            <a:r>
              <a:rPr lang="en-US" dirty="0">
                <a:solidFill>
                  <a:srgbClr val="FF0000"/>
                </a:solidFill>
              </a:rPr>
              <a:t>one man</a:t>
            </a:r>
            <a:r>
              <a:rPr lang="en-US" dirty="0"/>
              <a:t>, our forefather Isaac, though they were not yet born and had </a:t>
            </a:r>
            <a:r>
              <a:rPr lang="en-US" dirty="0">
                <a:solidFill>
                  <a:srgbClr val="FF0000"/>
                </a:solidFill>
              </a:rPr>
              <a:t>done nothing either good or bad</a:t>
            </a:r>
            <a:r>
              <a:rPr lang="en-US" dirty="0"/>
              <a:t>--in order that God's </a:t>
            </a:r>
            <a:r>
              <a:rPr lang="en-US" dirty="0">
                <a:solidFill>
                  <a:srgbClr val="FF0000"/>
                </a:solidFill>
              </a:rPr>
              <a:t>purpose of election might continue, not because of works but because of him who calls-</a:t>
            </a:r>
            <a:r>
              <a:rPr lang="en-US" dirty="0"/>
              <a:t>- she was told, "The older will serve the younger." As it is written, "</a:t>
            </a:r>
            <a:r>
              <a:rPr lang="en-US" dirty="0">
                <a:solidFill>
                  <a:srgbClr val="FF0000"/>
                </a:solidFill>
              </a:rPr>
              <a:t>Jacob I loved, but Esau I hated</a:t>
            </a:r>
            <a:r>
              <a:rPr lang="en-US" dirty="0"/>
              <a:t>." (Romans 9:10 -13</a:t>
            </a:r>
          </a:p>
          <a:p>
            <a:pPr marL="0" indent="0">
              <a:lnSpc>
                <a:spcPct val="150000"/>
              </a:lnSpc>
              <a:buNone/>
            </a:pPr>
            <a:r>
              <a:rPr lang="en-US" dirty="0"/>
              <a:t>Israel failed to obtain what it was seeking. The </a:t>
            </a:r>
            <a:r>
              <a:rPr lang="en-US" dirty="0">
                <a:solidFill>
                  <a:srgbClr val="FF0000"/>
                </a:solidFill>
              </a:rPr>
              <a:t>elect</a:t>
            </a:r>
            <a:r>
              <a:rPr lang="en-US" dirty="0"/>
              <a:t> obtained it, but the rest were hardened, as it is written, "God gave them a spirit of stupor, eyes that would not see and ears that would not hear, down to this very day. </a:t>
            </a:r>
            <a:r>
              <a:rPr lang="en-US" sz="2000" dirty="0"/>
              <a:t>(Romans 11:7 -8 )</a:t>
            </a:r>
          </a:p>
          <a:p>
            <a:pPr marL="0" indent="0">
              <a:lnSpc>
                <a:spcPct val="150000"/>
              </a:lnSpc>
              <a:buNone/>
            </a:pPr>
            <a:endParaRPr lang="en-US" dirty="0">
              <a:solidFill>
                <a:srgbClr val="0070C0"/>
              </a:solidFill>
            </a:endParaRPr>
          </a:p>
          <a:p>
            <a:pPr marL="514350" indent="-514350">
              <a:lnSpc>
                <a:spcPct val="150000"/>
              </a:lnSpc>
              <a:buFont typeface="+mj-lt"/>
              <a:buAutoNum type="arabicPeriod" startAt="2"/>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0998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marL="0" indent="0">
              <a:lnSpc>
                <a:spcPct val="150000"/>
              </a:lnSpc>
              <a:buNone/>
            </a:pPr>
            <a:r>
              <a:rPr lang="en-US" dirty="0"/>
              <a:t>For we know, brothers loved by God, that </a:t>
            </a:r>
            <a:r>
              <a:rPr lang="en-US" dirty="0">
                <a:solidFill>
                  <a:srgbClr val="FF0000"/>
                </a:solidFill>
              </a:rPr>
              <a:t>he has chosen </a:t>
            </a:r>
            <a:r>
              <a:rPr lang="en-US" dirty="0"/>
              <a:t>you, because our gospel came to you not only in word, but also in power and in the Holy Spirit and with full conviction.  (1 Thessalonians 1:4 – 5)</a:t>
            </a:r>
          </a:p>
          <a:p>
            <a:pPr marL="0" indent="0">
              <a:lnSpc>
                <a:spcPct val="150000"/>
              </a:lnSpc>
              <a:buNone/>
            </a:pPr>
            <a:r>
              <a:rPr lang="en-US" dirty="0"/>
              <a:t>But we ought always to give thanks to God for you, brothers beloved by the Lord, because </a:t>
            </a:r>
            <a:r>
              <a:rPr lang="en-US" dirty="0">
                <a:solidFill>
                  <a:srgbClr val="FF0000"/>
                </a:solidFill>
              </a:rPr>
              <a:t>God chose you</a:t>
            </a:r>
            <a:r>
              <a:rPr lang="en-US" dirty="0"/>
              <a:t> as the first fruits to be saved, through sanctification by the Spirit and belief in the truth. (2 Thessalonians 2:13)</a:t>
            </a:r>
            <a:endParaRPr lang="en-US" sz="2000" dirty="0"/>
          </a:p>
          <a:p>
            <a:pPr marL="0" indent="0">
              <a:lnSpc>
                <a:spcPct val="150000"/>
              </a:lnSpc>
              <a:buNone/>
            </a:pPr>
            <a:endParaRPr lang="en-US" dirty="0">
              <a:solidFill>
                <a:srgbClr val="0070C0"/>
              </a:solidFill>
            </a:endParaRPr>
          </a:p>
          <a:p>
            <a:pPr marL="514350" indent="-514350">
              <a:lnSpc>
                <a:spcPct val="150000"/>
              </a:lnSpc>
              <a:buFont typeface="+mj-lt"/>
              <a:buAutoNum type="arabicPeriod" startAt="2"/>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7180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marL="0" indent="0">
              <a:lnSpc>
                <a:spcPct val="150000"/>
              </a:lnSpc>
              <a:buNone/>
            </a:pPr>
            <a:r>
              <a:rPr lang="en-US" dirty="0"/>
              <a:t>Therefore do not be ashamed of the testimony about our Lord, nor of me his prisoner, but share in suffering for the gospel by the power of God, </a:t>
            </a:r>
            <a:r>
              <a:rPr lang="en-US" dirty="0">
                <a:solidFill>
                  <a:srgbClr val="FF0000"/>
                </a:solidFill>
              </a:rPr>
              <a:t>who saved us and called us to a holy calling, not because of our works but because of his own purpose and grace</a:t>
            </a:r>
            <a:r>
              <a:rPr lang="en-US" dirty="0"/>
              <a:t>, which he gave us in Christ Jesus before the ages began, (2 Timothy 1:8 – 9)</a:t>
            </a:r>
          </a:p>
          <a:p>
            <a:pPr marL="0" indent="0">
              <a:lnSpc>
                <a:spcPct val="150000"/>
              </a:lnSpc>
              <a:buNone/>
            </a:pPr>
            <a:r>
              <a:rPr lang="en-US" dirty="0"/>
              <a:t>Peter, an apostle of Jesus Christ, To those who are </a:t>
            </a:r>
            <a:r>
              <a:rPr lang="en-US" dirty="0">
                <a:solidFill>
                  <a:srgbClr val="FF0000"/>
                </a:solidFill>
              </a:rPr>
              <a:t>elect exiles </a:t>
            </a:r>
            <a:r>
              <a:rPr lang="en-US" dirty="0"/>
              <a:t>of the dispersion in Pontus, Galatia, Cappadocia, Asia, and Bithynia, (1 Peter 1:1)</a:t>
            </a:r>
            <a:endParaRPr lang="en-US" dirty="0">
              <a:solidFill>
                <a:srgbClr val="0070C0"/>
              </a:solidFill>
            </a:endParaRPr>
          </a:p>
          <a:p>
            <a:pPr marL="514350" indent="-514350">
              <a:lnSpc>
                <a:spcPct val="150000"/>
              </a:lnSpc>
              <a:buFont typeface="+mj-lt"/>
              <a:buAutoNum type="arabicPeriod" startAt="2"/>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37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0" y="605070"/>
            <a:ext cx="11784563" cy="6242178"/>
          </a:xfrm>
          <a:solidFill>
            <a:srgbClr val="FFFFCC"/>
          </a:solidFill>
        </p:spPr>
        <p:txBody>
          <a:bodyPr numCol="1">
            <a:noAutofit/>
          </a:bodyPr>
          <a:lstStyle/>
          <a:p>
            <a:pPr marL="0" indent="0">
              <a:lnSpc>
                <a:spcPct val="150000"/>
              </a:lnSpc>
              <a:buNone/>
            </a:pPr>
            <a:r>
              <a:rPr lang="en-US" dirty="0"/>
              <a:t>            </a:t>
            </a:r>
          </a:p>
          <a:p>
            <a:pPr marL="0" indent="0">
              <a:lnSpc>
                <a:spcPct val="150000"/>
              </a:lnSpc>
              <a:buNone/>
            </a:pPr>
            <a:r>
              <a:rPr lang="en-US" dirty="0"/>
              <a:t>                                   </a:t>
            </a:r>
            <a:endParaRPr lang="en-US" b="1" dirty="0"/>
          </a:p>
          <a:p>
            <a:pPr marL="0" indent="0">
              <a:lnSpc>
                <a:spcPct val="150000"/>
              </a:lnSpc>
              <a:buNone/>
            </a:pPr>
            <a:r>
              <a:rPr lang="en-US" dirty="0">
                <a:solidFill>
                  <a:srgbClr val="008000"/>
                </a:solidFill>
              </a:rPr>
              <a:t>                                                   </a:t>
            </a:r>
            <a:r>
              <a:rPr lang="en-US" b="1" dirty="0">
                <a:solidFill>
                  <a:srgbClr val="008000"/>
                </a:solidFill>
              </a:rPr>
              <a:t> </a:t>
            </a:r>
            <a:r>
              <a:rPr lang="en-US" dirty="0">
                <a:solidFill>
                  <a:srgbClr val="008000"/>
                </a:solidFill>
              </a:rPr>
              <a:t> </a:t>
            </a:r>
            <a:r>
              <a:rPr lang="en-US" dirty="0"/>
              <a:t>                                     </a:t>
            </a:r>
          </a:p>
        </p:txBody>
      </p:sp>
      <p:sp>
        <p:nvSpPr>
          <p:cNvPr id="4" name="Rectangle 3">
            <a:extLst>
              <a:ext uri="{FF2B5EF4-FFF2-40B4-BE49-F238E27FC236}">
                <a16:creationId xmlns:a16="http://schemas.microsoft.com/office/drawing/2014/main" id="{0349BDB8-1F61-40E7-9EDB-39CA5F177CDA}"/>
              </a:ext>
            </a:extLst>
          </p:cNvPr>
          <p:cNvSpPr/>
          <p:nvPr/>
        </p:nvSpPr>
        <p:spPr>
          <a:xfrm>
            <a:off x="0" y="10752"/>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Sequence of Salvation </a:t>
            </a:r>
            <a:r>
              <a:rPr lang="en-US" sz="2800" dirty="0">
                <a:latin typeface="Arial" panose="020B0604020202020204" pitchFamily="34" charset="0"/>
                <a:cs typeface="Arial" panose="020B0604020202020204" pitchFamily="34" charset="0"/>
              </a:rPr>
              <a:t>(Review)</a:t>
            </a:r>
            <a:r>
              <a:rPr lang="en-US" sz="2800" b="1"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5" name="Left Brace 4">
            <a:extLst>
              <a:ext uri="{FF2B5EF4-FFF2-40B4-BE49-F238E27FC236}">
                <a16:creationId xmlns:a16="http://schemas.microsoft.com/office/drawing/2014/main" id="{8F414AAD-DA68-41D5-8E6C-E06DD4DCBAC1}"/>
              </a:ext>
            </a:extLst>
          </p:cNvPr>
          <p:cNvSpPr/>
          <p:nvPr/>
        </p:nvSpPr>
        <p:spPr>
          <a:xfrm>
            <a:off x="3207359" y="2065252"/>
            <a:ext cx="911228" cy="1283616"/>
          </a:xfrm>
          <a:prstGeom prst="leftBrace">
            <a:avLst>
              <a:gd name="adj1" fmla="val 19713"/>
              <a:gd name="adj2"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a:extLst>
              <a:ext uri="{FF2B5EF4-FFF2-40B4-BE49-F238E27FC236}">
                <a16:creationId xmlns:a16="http://schemas.microsoft.com/office/drawing/2014/main" id="{2D105D37-AD1E-43FA-8284-1D5BC7DA85A8}"/>
              </a:ext>
            </a:extLst>
          </p:cNvPr>
          <p:cNvSpPr/>
          <p:nvPr/>
        </p:nvSpPr>
        <p:spPr>
          <a:xfrm>
            <a:off x="5885166" y="3787905"/>
            <a:ext cx="631371" cy="1139757"/>
          </a:xfrm>
          <a:prstGeom prst="rightBrace">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FF0000"/>
              </a:solidFill>
            </a:endParaRPr>
          </a:p>
        </p:txBody>
      </p:sp>
      <p:cxnSp>
        <p:nvCxnSpPr>
          <p:cNvPr id="11" name="Straight Arrow Connector 10">
            <a:extLst>
              <a:ext uri="{FF2B5EF4-FFF2-40B4-BE49-F238E27FC236}">
                <a16:creationId xmlns:a16="http://schemas.microsoft.com/office/drawing/2014/main" id="{7EB18F56-5591-45BB-8A23-94047674D8BA}"/>
              </a:ext>
            </a:extLst>
          </p:cNvPr>
          <p:cNvCxnSpPr>
            <a:cxnSpLocks/>
          </p:cNvCxnSpPr>
          <p:nvPr/>
        </p:nvCxnSpPr>
        <p:spPr>
          <a:xfrm>
            <a:off x="5086530" y="986697"/>
            <a:ext cx="0" cy="32241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2886E5FC-306E-4EA9-B7A5-F2BF281020C3}"/>
              </a:ext>
            </a:extLst>
          </p:cNvPr>
          <p:cNvCxnSpPr/>
          <p:nvPr/>
        </p:nvCxnSpPr>
        <p:spPr>
          <a:xfrm>
            <a:off x="5086530" y="1593495"/>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58F34C5-FE5D-44EF-BE56-951B2507119E}"/>
              </a:ext>
            </a:extLst>
          </p:cNvPr>
          <p:cNvCxnSpPr/>
          <p:nvPr/>
        </p:nvCxnSpPr>
        <p:spPr>
          <a:xfrm>
            <a:off x="5086530" y="2424766"/>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534AE9C5-AF9C-4C1D-BF26-D3655B300065}"/>
              </a:ext>
            </a:extLst>
          </p:cNvPr>
          <p:cNvCxnSpPr/>
          <p:nvPr/>
        </p:nvCxnSpPr>
        <p:spPr>
          <a:xfrm>
            <a:off x="5086530" y="3250135"/>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D99C6AAE-2AA0-45A7-ACFB-FF0502170824}"/>
              </a:ext>
            </a:extLst>
          </p:cNvPr>
          <p:cNvSpPr txBox="1"/>
          <p:nvPr/>
        </p:nvSpPr>
        <p:spPr>
          <a:xfrm>
            <a:off x="820835" y="2230006"/>
            <a:ext cx="2080727" cy="954107"/>
          </a:xfrm>
          <a:prstGeom prst="rect">
            <a:avLst/>
          </a:prstGeom>
          <a:noFill/>
        </p:spPr>
        <p:txBody>
          <a:bodyPr wrap="square" rtlCol="0">
            <a:spAutoFit/>
          </a:bodyPr>
          <a:lstStyle/>
          <a:p>
            <a:r>
              <a:rPr lang="en-US" sz="2800" b="1" dirty="0"/>
              <a:t>I</a:t>
            </a:r>
            <a:r>
              <a:rPr lang="en-US" sz="2800" dirty="0"/>
              <a:t>rresistible Grace</a:t>
            </a:r>
          </a:p>
        </p:txBody>
      </p:sp>
      <p:sp>
        <p:nvSpPr>
          <p:cNvPr id="22" name="TextBox 21">
            <a:extLst>
              <a:ext uri="{FF2B5EF4-FFF2-40B4-BE49-F238E27FC236}">
                <a16:creationId xmlns:a16="http://schemas.microsoft.com/office/drawing/2014/main" id="{18AADF14-8E46-43B3-94B8-6798A99884C4}"/>
              </a:ext>
            </a:extLst>
          </p:cNvPr>
          <p:cNvSpPr txBox="1"/>
          <p:nvPr/>
        </p:nvSpPr>
        <p:spPr>
          <a:xfrm flipH="1">
            <a:off x="4137492" y="2003849"/>
            <a:ext cx="2108462" cy="523220"/>
          </a:xfrm>
          <a:prstGeom prst="rect">
            <a:avLst/>
          </a:prstGeom>
          <a:noFill/>
        </p:spPr>
        <p:txBody>
          <a:bodyPr wrap="square" rtlCol="0">
            <a:spAutoFit/>
          </a:bodyPr>
          <a:lstStyle/>
          <a:p>
            <a:r>
              <a:rPr lang="en-US" sz="2800" b="1" dirty="0"/>
              <a:t>Effective Call</a:t>
            </a:r>
          </a:p>
        </p:txBody>
      </p:sp>
      <p:sp>
        <p:nvSpPr>
          <p:cNvPr id="23" name="Right Brace 22">
            <a:extLst>
              <a:ext uri="{FF2B5EF4-FFF2-40B4-BE49-F238E27FC236}">
                <a16:creationId xmlns:a16="http://schemas.microsoft.com/office/drawing/2014/main" id="{B8B3FD1B-A209-469E-A295-B8FD0C2AACFC}"/>
              </a:ext>
            </a:extLst>
          </p:cNvPr>
          <p:cNvSpPr/>
          <p:nvPr/>
        </p:nvSpPr>
        <p:spPr>
          <a:xfrm>
            <a:off x="7051453" y="2052373"/>
            <a:ext cx="2616934" cy="4702627"/>
          </a:xfrm>
          <a:prstGeom prst="rightBrace">
            <a:avLst>
              <a:gd name="adj1" fmla="val 8333"/>
              <a:gd name="adj2" fmla="val 49198"/>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TextBox 23">
            <a:extLst>
              <a:ext uri="{FF2B5EF4-FFF2-40B4-BE49-F238E27FC236}">
                <a16:creationId xmlns:a16="http://schemas.microsoft.com/office/drawing/2014/main" id="{9A5EF89D-9907-4FF4-A2B9-48DA2E91A761}"/>
              </a:ext>
            </a:extLst>
          </p:cNvPr>
          <p:cNvSpPr txBox="1"/>
          <p:nvPr/>
        </p:nvSpPr>
        <p:spPr>
          <a:xfrm>
            <a:off x="9927239" y="3630353"/>
            <a:ext cx="1857324" cy="1384995"/>
          </a:xfrm>
          <a:prstGeom prst="rect">
            <a:avLst/>
          </a:prstGeom>
          <a:noFill/>
        </p:spPr>
        <p:txBody>
          <a:bodyPr wrap="square" rtlCol="0">
            <a:spAutoFit/>
          </a:bodyPr>
          <a:lstStyle/>
          <a:p>
            <a:r>
              <a:rPr lang="en-US" sz="2800" b="1" dirty="0"/>
              <a:t>Elapsed Time is Zero</a:t>
            </a:r>
          </a:p>
        </p:txBody>
      </p:sp>
      <p:sp>
        <p:nvSpPr>
          <p:cNvPr id="15" name="TextBox 14">
            <a:extLst>
              <a:ext uri="{FF2B5EF4-FFF2-40B4-BE49-F238E27FC236}">
                <a16:creationId xmlns:a16="http://schemas.microsoft.com/office/drawing/2014/main" id="{E61B27AF-5BB2-463D-8604-3DF747CBCDD4}"/>
              </a:ext>
            </a:extLst>
          </p:cNvPr>
          <p:cNvSpPr txBox="1"/>
          <p:nvPr/>
        </p:nvSpPr>
        <p:spPr>
          <a:xfrm flipH="1">
            <a:off x="4381357" y="1199716"/>
            <a:ext cx="1965013" cy="523220"/>
          </a:xfrm>
          <a:prstGeom prst="rect">
            <a:avLst/>
          </a:prstGeom>
          <a:noFill/>
        </p:spPr>
        <p:txBody>
          <a:bodyPr wrap="square" rtlCol="0">
            <a:spAutoFit/>
          </a:bodyPr>
          <a:lstStyle/>
          <a:p>
            <a:r>
              <a:rPr lang="en-US" sz="2800" b="1" dirty="0"/>
              <a:t>The Fall</a:t>
            </a:r>
          </a:p>
        </p:txBody>
      </p:sp>
      <p:sp>
        <p:nvSpPr>
          <p:cNvPr id="17" name="TextBox 16">
            <a:extLst>
              <a:ext uri="{FF2B5EF4-FFF2-40B4-BE49-F238E27FC236}">
                <a16:creationId xmlns:a16="http://schemas.microsoft.com/office/drawing/2014/main" id="{90F880D0-94B5-41A1-908B-93AC20CBE73E}"/>
              </a:ext>
            </a:extLst>
          </p:cNvPr>
          <p:cNvSpPr txBox="1"/>
          <p:nvPr/>
        </p:nvSpPr>
        <p:spPr>
          <a:xfrm flipH="1">
            <a:off x="4381358" y="564017"/>
            <a:ext cx="1965013" cy="523220"/>
          </a:xfrm>
          <a:prstGeom prst="rect">
            <a:avLst/>
          </a:prstGeom>
          <a:noFill/>
        </p:spPr>
        <p:txBody>
          <a:bodyPr wrap="square" rtlCol="0">
            <a:spAutoFit/>
          </a:bodyPr>
          <a:lstStyle/>
          <a:p>
            <a:r>
              <a:rPr lang="en-US" sz="2800" b="1" dirty="0"/>
              <a:t>Election </a:t>
            </a:r>
          </a:p>
        </p:txBody>
      </p:sp>
      <p:sp>
        <p:nvSpPr>
          <p:cNvPr id="19" name="TextBox 18">
            <a:extLst>
              <a:ext uri="{FF2B5EF4-FFF2-40B4-BE49-F238E27FC236}">
                <a16:creationId xmlns:a16="http://schemas.microsoft.com/office/drawing/2014/main" id="{02DB0351-5816-4C3A-BEFE-709CF2A0170F}"/>
              </a:ext>
            </a:extLst>
          </p:cNvPr>
          <p:cNvSpPr txBox="1"/>
          <p:nvPr/>
        </p:nvSpPr>
        <p:spPr>
          <a:xfrm flipH="1">
            <a:off x="6627800" y="4061241"/>
            <a:ext cx="1965013" cy="523220"/>
          </a:xfrm>
          <a:prstGeom prst="rect">
            <a:avLst/>
          </a:prstGeom>
          <a:noFill/>
        </p:spPr>
        <p:txBody>
          <a:bodyPr wrap="square" rtlCol="0">
            <a:spAutoFit/>
          </a:bodyPr>
          <a:lstStyle/>
          <a:p>
            <a:r>
              <a:rPr lang="en-US" sz="2800" b="1" dirty="0">
                <a:solidFill>
                  <a:srgbClr val="0070C0"/>
                </a:solidFill>
              </a:rPr>
              <a:t>Conversion</a:t>
            </a:r>
          </a:p>
        </p:txBody>
      </p:sp>
      <p:sp>
        <p:nvSpPr>
          <p:cNvPr id="25" name="TextBox 24">
            <a:extLst>
              <a:ext uri="{FF2B5EF4-FFF2-40B4-BE49-F238E27FC236}">
                <a16:creationId xmlns:a16="http://schemas.microsoft.com/office/drawing/2014/main" id="{695EAF3D-1D66-4BFA-8F3D-DAC2674ADFD8}"/>
              </a:ext>
            </a:extLst>
          </p:cNvPr>
          <p:cNvSpPr txBox="1"/>
          <p:nvPr/>
        </p:nvSpPr>
        <p:spPr>
          <a:xfrm flipH="1">
            <a:off x="4096727" y="2825653"/>
            <a:ext cx="2318849" cy="523220"/>
          </a:xfrm>
          <a:prstGeom prst="rect">
            <a:avLst/>
          </a:prstGeom>
          <a:noFill/>
        </p:spPr>
        <p:txBody>
          <a:bodyPr wrap="square" rtlCol="0">
            <a:spAutoFit/>
          </a:bodyPr>
          <a:lstStyle/>
          <a:p>
            <a:r>
              <a:rPr lang="en-US" sz="2800" b="1" dirty="0"/>
              <a:t>Regeneration</a:t>
            </a:r>
          </a:p>
        </p:txBody>
      </p:sp>
      <p:sp>
        <p:nvSpPr>
          <p:cNvPr id="26" name="TextBox 25">
            <a:extLst>
              <a:ext uri="{FF2B5EF4-FFF2-40B4-BE49-F238E27FC236}">
                <a16:creationId xmlns:a16="http://schemas.microsoft.com/office/drawing/2014/main" id="{63FCBA26-62CE-4A17-A40B-B7D1C1C17B8C}"/>
              </a:ext>
            </a:extLst>
          </p:cNvPr>
          <p:cNvSpPr txBox="1"/>
          <p:nvPr/>
        </p:nvSpPr>
        <p:spPr>
          <a:xfrm flipH="1">
            <a:off x="4613811" y="3695670"/>
            <a:ext cx="1951605" cy="523220"/>
          </a:xfrm>
          <a:prstGeom prst="rect">
            <a:avLst/>
          </a:prstGeom>
          <a:noFill/>
        </p:spPr>
        <p:txBody>
          <a:bodyPr wrap="square" rtlCol="0">
            <a:spAutoFit/>
          </a:bodyPr>
          <a:lstStyle/>
          <a:p>
            <a:r>
              <a:rPr lang="en-US" sz="2800" b="1" dirty="0">
                <a:solidFill>
                  <a:srgbClr val="0070C0"/>
                </a:solidFill>
              </a:rPr>
              <a:t>Faith</a:t>
            </a:r>
          </a:p>
        </p:txBody>
      </p:sp>
      <p:sp>
        <p:nvSpPr>
          <p:cNvPr id="27" name="TextBox 26">
            <a:extLst>
              <a:ext uri="{FF2B5EF4-FFF2-40B4-BE49-F238E27FC236}">
                <a16:creationId xmlns:a16="http://schemas.microsoft.com/office/drawing/2014/main" id="{AEE1A48F-C554-4324-ADC9-1B1840CB5544}"/>
              </a:ext>
            </a:extLst>
          </p:cNvPr>
          <p:cNvSpPr txBox="1"/>
          <p:nvPr/>
        </p:nvSpPr>
        <p:spPr>
          <a:xfrm flipH="1">
            <a:off x="4170577" y="4414181"/>
            <a:ext cx="1965013" cy="523220"/>
          </a:xfrm>
          <a:prstGeom prst="rect">
            <a:avLst/>
          </a:prstGeom>
          <a:noFill/>
        </p:spPr>
        <p:txBody>
          <a:bodyPr wrap="square" rtlCol="0">
            <a:spAutoFit/>
          </a:bodyPr>
          <a:lstStyle/>
          <a:p>
            <a:r>
              <a:rPr lang="en-US" sz="2800" b="1" dirty="0">
                <a:solidFill>
                  <a:srgbClr val="0070C0"/>
                </a:solidFill>
              </a:rPr>
              <a:t>Repentance</a:t>
            </a:r>
          </a:p>
        </p:txBody>
      </p:sp>
      <p:sp>
        <p:nvSpPr>
          <p:cNvPr id="28" name="TextBox 27">
            <a:extLst>
              <a:ext uri="{FF2B5EF4-FFF2-40B4-BE49-F238E27FC236}">
                <a16:creationId xmlns:a16="http://schemas.microsoft.com/office/drawing/2014/main" id="{75E2E6AD-B273-4148-8660-15CD2EE24077}"/>
              </a:ext>
            </a:extLst>
          </p:cNvPr>
          <p:cNvSpPr txBox="1"/>
          <p:nvPr/>
        </p:nvSpPr>
        <p:spPr>
          <a:xfrm flipH="1">
            <a:off x="4175745" y="5307846"/>
            <a:ext cx="1965013" cy="523220"/>
          </a:xfrm>
          <a:prstGeom prst="rect">
            <a:avLst/>
          </a:prstGeom>
          <a:noFill/>
        </p:spPr>
        <p:txBody>
          <a:bodyPr wrap="square" rtlCol="0">
            <a:spAutoFit/>
          </a:bodyPr>
          <a:lstStyle/>
          <a:p>
            <a:r>
              <a:rPr lang="en-US" sz="2800" b="1" dirty="0">
                <a:solidFill>
                  <a:srgbClr val="FF0000"/>
                </a:solidFill>
              </a:rPr>
              <a:t>Justification</a:t>
            </a:r>
          </a:p>
        </p:txBody>
      </p:sp>
      <p:sp>
        <p:nvSpPr>
          <p:cNvPr id="29" name="TextBox 28">
            <a:extLst>
              <a:ext uri="{FF2B5EF4-FFF2-40B4-BE49-F238E27FC236}">
                <a16:creationId xmlns:a16="http://schemas.microsoft.com/office/drawing/2014/main" id="{1CD96491-C2A9-4F74-8197-E0B865AB2F5E}"/>
              </a:ext>
            </a:extLst>
          </p:cNvPr>
          <p:cNvSpPr txBox="1"/>
          <p:nvPr/>
        </p:nvSpPr>
        <p:spPr>
          <a:xfrm flipH="1">
            <a:off x="4273644" y="6114512"/>
            <a:ext cx="1965013" cy="523220"/>
          </a:xfrm>
          <a:prstGeom prst="rect">
            <a:avLst/>
          </a:prstGeom>
          <a:noFill/>
        </p:spPr>
        <p:txBody>
          <a:bodyPr wrap="square" rtlCol="0">
            <a:spAutoFit/>
          </a:bodyPr>
          <a:lstStyle/>
          <a:p>
            <a:r>
              <a:rPr lang="en-US" sz="2800" b="1" dirty="0">
                <a:solidFill>
                  <a:srgbClr val="008000"/>
                </a:solidFill>
              </a:rPr>
              <a:t>Adoption</a:t>
            </a:r>
          </a:p>
        </p:txBody>
      </p:sp>
      <p:cxnSp>
        <p:nvCxnSpPr>
          <p:cNvPr id="30" name="Straight Arrow Connector 29">
            <a:extLst>
              <a:ext uri="{FF2B5EF4-FFF2-40B4-BE49-F238E27FC236}">
                <a16:creationId xmlns:a16="http://schemas.microsoft.com/office/drawing/2014/main" id="{6D7A2291-5DD3-40DF-874D-1102636EA3EF}"/>
              </a:ext>
            </a:extLst>
          </p:cNvPr>
          <p:cNvCxnSpPr/>
          <p:nvPr/>
        </p:nvCxnSpPr>
        <p:spPr>
          <a:xfrm>
            <a:off x="5074730" y="4112914"/>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189587EC-F2FE-4371-A983-A242D34E65FF}"/>
              </a:ext>
            </a:extLst>
          </p:cNvPr>
          <p:cNvCxnSpPr/>
          <p:nvPr/>
        </p:nvCxnSpPr>
        <p:spPr>
          <a:xfrm>
            <a:off x="5086530" y="4867289"/>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39FBA782-FB7A-4E9D-B94A-74455A8C2EA9}"/>
              </a:ext>
            </a:extLst>
          </p:cNvPr>
          <p:cNvCxnSpPr/>
          <p:nvPr/>
        </p:nvCxnSpPr>
        <p:spPr>
          <a:xfrm>
            <a:off x="5086530" y="5822301"/>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7079939E-EBB2-456C-9064-4C8947945891}"/>
              </a:ext>
            </a:extLst>
          </p:cNvPr>
          <p:cNvSpPr txBox="1"/>
          <p:nvPr/>
        </p:nvSpPr>
        <p:spPr>
          <a:xfrm flipH="1">
            <a:off x="169682" y="605070"/>
            <a:ext cx="3657007" cy="523220"/>
          </a:xfrm>
          <a:prstGeom prst="rect">
            <a:avLst/>
          </a:prstGeom>
          <a:noFill/>
        </p:spPr>
        <p:txBody>
          <a:bodyPr wrap="square" rtlCol="0">
            <a:spAutoFit/>
          </a:bodyPr>
          <a:lstStyle/>
          <a:p>
            <a:r>
              <a:rPr lang="en-US" sz="2800" b="1" dirty="0"/>
              <a:t>U</a:t>
            </a:r>
            <a:r>
              <a:rPr lang="en-US" sz="2800" dirty="0"/>
              <a:t>nconditional  Election </a:t>
            </a:r>
          </a:p>
        </p:txBody>
      </p:sp>
      <p:sp>
        <p:nvSpPr>
          <p:cNvPr id="34" name="TextBox 33">
            <a:extLst>
              <a:ext uri="{FF2B5EF4-FFF2-40B4-BE49-F238E27FC236}">
                <a16:creationId xmlns:a16="http://schemas.microsoft.com/office/drawing/2014/main" id="{89DF7C32-78E3-4636-8A88-7586ADCBA8BD}"/>
              </a:ext>
            </a:extLst>
          </p:cNvPr>
          <p:cNvSpPr txBox="1"/>
          <p:nvPr/>
        </p:nvSpPr>
        <p:spPr>
          <a:xfrm flipH="1">
            <a:off x="841255" y="1135528"/>
            <a:ext cx="2545239" cy="523220"/>
          </a:xfrm>
          <a:prstGeom prst="rect">
            <a:avLst/>
          </a:prstGeom>
          <a:noFill/>
        </p:spPr>
        <p:txBody>
          <a:bodyPr wrap="square" rtlCol="0">
            <a:spAutoFit/>
          </a:bodyPr>
          <a:lstStyle/>
          <a:p>
            <a:r>
              <a:rPr lang="en-US" sz="2800" b="1" dirty="0"/>
              <a:t>T</a:t>
            </a:r>
            <a:r>
              <a:rPr lang="en-US" sz="2800" dirty="0"/>
              <a:t>otal Depravity</a:t>
            </a:r>
            <a:endParaRPr lang="en-US" sz="2800" b="1" dirty="0"/>
          </a:p>
        </p:txBody>
      </p:sp>
      <p:cxnSp>
        <p:nvCxnSpPr>
          <p:cNvPr id="7" name="Straight Arrow Connector 6">
            <a:extLst>
              <a:ext uri="{FF2B5EF4-FFF2-40B4-BE49-F238E27FC236}">
                <a16:creationId xmlns:a16="http://schemas.microsoft.com/office/drawing/2014/main" id="{D63488EE-B9AF-484C-B26E-B4BB4FBBC634}"/>
              </a:ext>
            </a:extLst>
          </p:cNvPr>
          <p:cNvCxnSpPr>
            <a:cxnSpLocks/>
          </p:cNvCxnSpPr>
          <p:nvPr/>
        </p:nvCxnSpPr>
        <p:spPr>
          <a:xfrm flipH="1">
            <a:off x="3207359" y="1456569"/>
            <a:ext cx="117399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DE324960-65B6-4333-A884-0552F99E44D5}"/>
              </a:ext>
            </a:extLst>
          </p:cNvPr>
          <p:cNvCxnSpPr>
            <a:cxnSpLocks/>
          </p:cNvCxnSpPr>
          <p:nvPr/>
        </p:nvCxnSpPr>
        <p:spPr>
          <a:xfrm flipH="1">
            <a:off x="3662973" y="866680"/>
            <a:ext cx="668767"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179594FE-F101-49AE-9869-7DA31CEBFF3B}"/>
              </a:ext>
            </a:extLst>
          </p:cNvPr>
          <p:cNvSpPr txBox="1"/>
          <p:nvPr/>
        </p:nvSpPr>
        <p:spPr>
          <a:xfrm>
            <a:off x="854034" y="3368743"/>
            <a:ext cx="2080727" cy="954107"/>
          </a:xfrm>
          <a:prstGeom prst="rect">
            <a:avLst/>
          </a:prstGeom>
          <a:noFill/>
        </p:spPr>
        <p:txBody>
          <a:bodyPr wrap="square" rtlCol="0">
            <a:spAutoFit/>
          </a:bodyPr>
          <a:lstStyle/>
          <a:p>
            <a:r>
              <a:rPr lang="en-US" sz="2800" b="1" dirty="0">
                <a:solidFill>
                  <a:schemeClr val="bg1">
                    <a:lumMod val="50000"/>
                  </a:schemeClr>
                </a:solidFill>
              </a:rPr>
              <a:t>L</a:t>
            </a:r>
            <a:r>
              <a:rPr lang="en-US" sz="2800" dirty="0">
                <a:solidFill>
                  <a:schemeClr val="bg1">
                    <a:lumMod val="50000"/>
                  </a:schemeClr>
                </a:solidFill>
              </a:rPr>
              <a:t>imited</a:t>
            </a:r>
            <a:r>
              <a:rPr lang="en-US" sz="2800" b="1" dirty="0">
                <a:solidFill>
                  <a:schemeClr val="bg1">
                    <a:lumMod val="50000"/>
                  </a:schemeClr>
                </a:solidFill>
              </a:rPr>
              <a:t> </a:t>
            </a:r>
            <a:r>
              <a:rPr lang="en-US" sz="2800" dirty="0">
                <a:solidFill>
                  <a:schemeClr val="bg1">
                    <a:lumMod val="50000"/>
                  </a:schemeClr>
                </a:solidFill>
              </a:rPr>
              <a:t>Atonement</a:t>
            </a:r>
          </a:p>
        </p:txBody>
      </p:sp>
      <p:sp>
        <p:nvSpPr>
          <p:cNvPr id="37" name="TextBox 36">
            <a:extLst>
              <a:ext uri="{FF2B5EF4-FFF2-40B4-BE49-F238E27FC236}">
                <a16:creationId xmlns:a16="http://schemas.microsoft.com/office/drawing/2014/main" id="{D92C3B06-F366-4E3F-82BB-6C9314AEEBF3}"/>
              </a:ext>
            </a:extLst>
          </p:cNvPr>
          <p:cNvSpPr txBox="1"/>
          <p:nvPr/>
        </p:nvSpPr>
        <p:spPr>
          <a:xfrm>
            <a:off x="820834" y="4876958"/>
            <a:ext cx="2080727" cy="1384995"/>
          </a:xfrm>
          <a:prstGeom prst="rect">
            <a:avLst/>
          </a:prstGeom>
          <a:noFill/>
        </p:spPr>
        <p:txBody>
          <a:bodyPr wrap="square" rtlCol="0">
            <a:spAutoFit/>
          </a:bodyPr>
          <a:lstStyle/>
          <a:p>
            <a:r>
              <a:rPr lang="en-US" sz="2800" b="1" dirty="0">
                <a:solidFill>
                  <a:schemeClr val="bg1">
                    <a:lumMod val="50000"/>
                  </a:schemeClr>
                </a:solidFill>
              </a:rPr>
              <a:t>P</a:t>
            </a:r>
            <a:r>
              <a:rPr lang="en-US" sz="2800" dirty="0">
                <a:solidFill>
                  <a:schemeClr val="bg1">
                    <a:lumMod val="50000"/>
                  </a:schemeClr>
                </a:solidFill>
              </a:rPr>
              <a:t>reservation</a:t>
            </a:r>
          </a:p>
          <a:p>
            <a:r>
              <a:rPr lang="en-US" sz="2800" dirty="0">
                <a:solidFill>
                  <a:schemeClr val="bg1">
                    <a:lumMod val="50000"/>
                  </a:schemeClr>
                </a:solidFill>
              </a:rPr>
              <a:t>of the </a:t>
            </a:r>
          </a:p>
          <a:p>
            <a:r>
              <a:rPr lang="en-US" sz="2800" dirty="0">
                <a:solidFill>
                  <a:schemeClr val="bg1">
                    <a:lumMod val="50000"/>
                  </a:schemeClr>
                </a:solidFill>
              </a:rPr>
              <a:t>saints</a:t>
            </a:r>
          </a:p>
        </p:txBody>
      </p:sp>
      <p:sp>
        <p:nvSpPr>
          <p:cNvPr id="2" name="Left Brace 1">
            <a:extLst>
              <a:ext uri="{FF2B5EF4-FFF2-40B4-BE49-F238E27FC236}">
                <a16:creationId xmlns:a16="http://schemas.microsoft.com/office/drawing/2014/main" id="{911EF31F-20B4-4776-B547-AFC087D43520}"/>
              </a:ext>
            </a:extLst>
          </p:cNvPr>
          <p:cNvSpPr/>
          <p:nvPr/>
        </p:nvSpPr>
        <p:spPr>
          <a:xfrm>
            <a:off x="3635661" y="2065250"/>
            <a:ext cx="875963" cy="2910391"/>
          </a:xfrm>
          <a:prstGeom prst="leftBrace">
            <a:avLst>
              <a:gd name="adj1" fmla="val 8333"/>
              <a:gd name="adj2" fmla="val 21172"/>
            </a:avLst>
          </a:prstGeom>
          <a:ln w="28575">
            <a:solidFill>
              <a:srgbClr val="C0000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a:solidFill>
                  <a:schemeClr val="tx1"/>
                </a:solidFill>
              </a:ln>
            </a:endParaRPr>
          </a:p>
        </p:txBody>
      </p:sp>
    </p:spTree>
    <p:extLst>
      <p:ext uri="{BB962C8B-B14F-4D97-AF65-F5344CB8AC3E}">
        <p14:creationId xmlns:p14="http://schemas.microsoft.com/office/powerpoint/2010/main" val="33769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a:lnSpc>
                <a:spcPct val="150000"/>
              </a:lnSpc>
            </a:pPr>
            <a:r>
              <a:rPr lang="en-US" dirty="0">
                <a:solidFill>
                  <a:srgbClr val="0070C0"/>
                </a:solidFill>
              </a:rPr>
              <a:t>Wayne Grudem defines election as: </a:t>
            </a:r>
            <a:r>
              <a:rPr lang="en-US" dirty="0"/>
              <a:t> </a:t>
            </a:r>
            <a:r>
              <a:rPr lang="en-US" i="1" dirty="0"/>
              <a:t>Election is an act of God before creation in which he chooses some people to be saved, not on account of any foreseen merit in them, but only </a:t>
            </a:r>
            <a:r>
              <a:rPr lang="en-US" i="1" dirty="0">
                <a:solidFill>
                  <a:srgbClr val="FF0000"/>
                </a:solidFill>
              </a:rPr>
              <a:t>because of his sovereign good pleasure</a:t>
            </a:r>
            <a:r>
              <a:rPr lang="en-US" i="1" dirty="0"/>
              <a:t>.</a:t>
            </a:r>
          </a:p>
          <a:p>
            <a:pPr>
              <a:lnSpc>
                <a:spcPct val="150000"/>
              </a:lnSpc>
            </a:pPr>
            <a:r>
              <a:rPr lang="en-US" dirty="0">
                <a:solidFill>
                  <a:srgbClr val="0070C0"/>
                </a:solidFill>
              </a:rPr>
              <a:t>Another term is reprobation: </a:t>
            </a:r>
            <a:r>
              <a:rPr lang="en-US" i="1" dirty="0"/>
              <a:t>The sovereign decision of God before creation to pass over some persons, in sorrow deciding not to save them, and to punish them for their sins, and thereby to </a:t>
            </a:r>
            <a:r>
              <a:rPr lang="en-US" i="1" dirty="0">
                <a:solidFill>
                  <a:srgbClr val="FF0000"/>
                </a:solidFill>
              </a:rPr>
              <a:t>manifest his justice</a:t>
            </a:r>
            <a:r>
              <a:rPr lang="en-US" i="1" dirty="0"/>
              <a:t>.</a:t>
            </a:r>
          </a:p>
          <a:p>
            <a:pPr>
              <a:lnSpc>
                <a:spcPct val="150000"/>
              </a:lnSpc>
            </a:pPr>
            <a:r>
              <a:rPr lang="en-US" dirty="0">
                <a:solidFill>
                  <a:srgbClr val="0070C0"/>
                </a:solidFill>
              </a:rPr>
              <a:t>Predestination is a broader term that includes election (for believers) and reprobation (for unbelievers).</a:t>
            </a:r>
          </a:p>
          <a:p>
            <a:pPr marL="514350" indent="-514350">
              <a:lnSpc>
                <a:spcPct val="150000"/>
              </a:lnSpc>
              <a:buFont typeface="+mj-lt"/>
              <a:buAutoNum type="arabicPeriod" startAt="2"/>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a:t>
            </a:r>
            <a:r>
              <a:rPr lang="en-US" sz="2800" dirty="0">
                <a:latin typeface="Arial" panose="020B0604020202020204" pitchFamily="34" charset="0"/>
                <a:cs typeface="Arial" panose="020B0604020202020204" pitchFamily="34" charset="0"/>
              </a:rPr>
              <a:t>Review)</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8550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a:lnSpc>
                <a:spcPct val="150000"/>
              </a:lnSpc>
            </a:pPr>
            <a:r>
              <a:rPr lang="en-US" dirty="0">
                <a:solidFill>
                  <a:srgbClr val="0070C0"/>
                </a:solidFill>
              </a:rPr>
              <a:t>In the NT the Greek word translated as “</a:t>
            </a:r>
            <a:r>
              <a:rPr lang="en-US" i="1" dirty="0">
                <a:solidFill>
                  <a:srgbClr val="0070C0"/>
                </a:solidFill>
              </a:rPr>
              <a:t>elect</a:t>
            </a:r>
            <a:r>
              <a:rPr lang="en-US" dirty="0">
                <a:solidFill>
                  <a:srgbClr val="0070C0"/>
                </a:solidFill>
              </a:rPr>
              <a:t>” is </a:t>
            </a:r>
            <a:r>
              <a:rPr lang="en-US" i="1" dirty="0" err="1">
                <a:solidFill>
                  <a:srgbClr val="0070C0"/>
                </a:solidFill>
              </a:rPr>
              <a:t>eklektos</a:t>
            </a:r>
            <a:endParaRPr lang="en-US" i="1" dirty="0">
              <a:solidFill>
                <a:srgbClr val="0070C0"/>
              </a:solidFill>
            </a:endParaRPr>
          </a:p>
          <a:p>
            <a:pPr>
              <a:lnSpc>
                <a:spcPct val="150000"/>
              </a:lnSpc>
            </a:pPr>
            <a:r>
              <a:rPr lang="en-US" dirty="0">
                <a:solidFill>
                  <a:srgbClr val="0070C0"/>
                </a:solidFill>
              </a:rPr>
              <a:t>In the NT the Greek words translated as “</a:t>
            </a:r>
            <a:r>
              <a:rPr lang="en-US" i="1" dirty="0">
                <a:solidFill>
                  <a:srgbClr val="0070C0"/>
                </a:solidFill>
              </a:rPr>
              <a:t>chose” </a:t>
            </a:r>
            <a:r>
              <a:rPr lang="en-US" dirty="0">
                <a:solidFill>
                  <a:srgbClr val="0070C0"/>
                </a:solidFill>
              </a:rPr>
              <a:t>or</a:t>
            </a:r>
            <a:r>
              <a:rPr lang="en-US" i="1" dirty="0">
                <a:solidFill>
                  <a:srgbClr val="0070C0"/>
                </a:solidFill>
              </a:rPr>
              <a:t> </a:t>
            </a:r>
            <a:r>
              <a:rPr lang="en-US" dirty="0">
                <a:solidFill>
                  <a:srgbClr val="0070C0"/>
                </a:solidFill>
              </a:rPr>
              <a:t> “</a:t>
            </a:r>
            <a:r>
              <a:rPr lang="en-US" i="1" dirty="0">
                <a:solidFill>
                  <a:srgbClr val="0070C0"/>
                </a:solidFill>
              </a:rPr>
              <a:t>chosen</a:t>
            </a:r>
            <a:r>
              <a:rPr lang="en-US" dirty="0">
                <a:solidFill>
                  <a:srgbClr val="0070C0"/>
                </a:solidFill>
              </a:rPr>
              <a:t>” is </a:t>
            </a:r>
            <a:r>
              <a:rPr lang="en-US" i="1" dirty="0" err="1">
                <a:solidFill>
                  <a:srgbClr val="0070C0"/>
                </a:solidFill>
              </a:rPr>
              <a:t>eklegō</a:t>
            </a:r>
            <a:endParaRPr lang="en-US" i="1" dirty="0">
              <a:solidFill>
                <a:srgbClr val="0070C0"/>
              </a:solidFill>
            </a:endParaRPr>
          </a:p>
          <a:p>
            <a:pPr>
              <a:lnSpc>
                <a:spcPct val="150000"/>
              </a:lnSpc>
            </a:pPr>
            <a:r>
              <a:rPr lang="en-US" dirty="0">
                <a:solidFill>
                  <a:srgbClr val="0070C0"/>
                </a:solidFill>
              </a:rPr>
              <a:t>Predestined is an exclusive  NT word translation of the Greek word </a:t>
            </a:r>
            <a:r>
              <a:rPr lang="en-US" i="1" dirty="0" err="1">
                <a:solidFill>
                  <a:srgbClr val="0070C0"/>
                </a:solidFill>
              </a:rPr>
              <a:t>proorizō</a:t>
            </a:r>
            <a:endParaRPr lang="en-US" i="1"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a:t>
            </a:r>
            <a:r>
              <a:rPr lang="en-US" sz="2800" dirty="0">
                <a:latin typeface="Arial" panose="020B0604020202020204" pitchFamily="34" charset="0"/>
                <a:cs typeface="Arial" panose="020B0604020202020204" pitchFamily="34" charset="0"/>
              </a:rPr>
              <a:t>elect /chosen </a:t>
            </a:r>
            <a:r>
              <a:rPr lang="en-US" sz="2800">
                <a:latin typeface="Arial" panose="020B0604020202020204" pitchFamily="34" charset="0"/>
                <a:cs typeface="Arial" panose="020B0604020202020204" pitchFamily="34" charset="0"/>
              </a:rPr>
              <a:t>/predestined </a:t>
            </a:r>
            <a:r>
              <a:rPr lang="en-US" sz="2800" b="1">
                <a:latin typeface="Arial" panose="020B0604020202020204" pitchFamily="34" charset="0"/>
                <a:cs typeface="Arial" panose="020B0604020202020204" pitchFamily="34" charset="0"/>
              </a:rPr>
              <a:t>(</a:t>
            </a:r>
            <a:r>
              <a:rPr lang="en-US" sz="2800">
                <a:latin typeface="Arial" panose="020B0604020202020204" pitchFamily="34" charset="0"/>
                <a:cs typeface="Arial" panose="020B0604020202020204" pitchFamily="34" charset="0"/>
              </a:rPr>
              <a:t>Review)</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2402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marL="0" indent="0">
              <a:lnSpc>
                <a:spcPct val="150000"/>
              </a:lnSpc>
              <a:buNone/>
            </a:pPr>
            <a:r>
              <a:rPr lang="en-US" b="1" dirty="0"/>
              <a:t>16. Of Eternal Election </a:t>
            </a:r>
            <a:br>
              <a:rPr lang="en-US" dirty="0"/>
            </a:br>
            <a:r>
              <a:rPr lang="en-US" dirty="0"/>
              <a:t>We believe that all the posterity of Adam being thus fallen into perdition and ruin, by the sin of our first parents, God then did manifest himself such as he is; that is to say, merciful and just: Merciful, since he delivers and preserves from this perdition all, whom he, in his eternal and unchangeable counsel of mere goodness, has elected in Christ Jesus our Lord, </a:t>
            </a:r>
            <a:r>
              <a:rPr lang="en-US" dirty="0">
                <a:solidFill>
                  <a:srgbClr val="FF0000"/>
                </a:solidFill>
              </a:rPr>
              <a:t>without any respect to their works</a:t>
            </a:r>
            <a:r>
              <a:rPr lang="en-US" dirty="0"/>
              <a:t>: Just, in leaving others in the fall and perdition wherein they have involved themselves. </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Belgic Confession 1561</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9218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marL="0" indent="0">
              <a:lnSpc>
                <a:spcPct val="150000"/>
              </a:lnSpc>
              <a:buNone/>
            </a:pPr>
            <a:r>
              <a:rPr lang="en-US" dirty="0">
                <a:solidFill>
                  <a:srgbClr val="0070C0"/>
                </a:solidFill>
              </a:rPr>
              <a:t>3.3 </a:t>
            </a:r>
            <a:r>
              <a:rPr lang="en-US" dirty="0"/>
              <a:t>By the decree of God, for the manifestation of his glory, some men and angels are predestinated, or foreordained to eternal life through Jesus Christ, to the praise of his glorious grace; others being left to act in their sin to their just condemnation, to the praise of his glorious justice. ( 1 Timothy 5:21; Matthew 25:34; Ephesians 1:5, 6; Romans 9:22, 23; Jude 4 ) </a:t>
            </a:r>
            <a:endParaRPr lang="en-US" dirty="0">
              <a:solidFill>
                <a:srgbClr val="0070C0"/>
              </a:solidFill>
            </a:endParaRPr>
          </a:p>
          <a:p>
            <a:pPr marL="0" indent="0">
              <a:lnSpc>
                <a:spcPct val="150000"/>
              </a:lnSpc>
              <a:buNone/>
            </a:pPr>
            <a:r>
              <a:rPr lang="en-US" dirty="0">
                <a:solidFill>
                  <a:srgbClr val="0070C0"/>
                </a:solidFill>
              </a:rPr>
              <a:t>3.4</a:t>
            </a:r>
            <a:r>
              <a:rPr lang="en-US" dirty="0"/>
              <a:t> These angels and men thus predestinated and foreordained, are particularly and unchangeably designed, and their number so certain and definite, that it cannot be either increased or diminished. ( 2 Timothy 2:19; John 13:18 ) </a:t>
            </a: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1689 London Baptist Confession of Faith</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7076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marL="0" indent="0">
              <a:lnSpc>
                <a:spcPct val="150000"/>
              </a:lnSpc>
              <a:buNone/>
            </a:pPr>
            <a:r>
              <a:rPr lang="en-US" dirty="0">
                <a:solidFill>
                  <a:srgbClr val="0070C0"/>
                </a:solidFill>
              </a:rPr>
              <a:t>3.5</a:t>
            </a:r>
            <a:r>
              <a:rPr lang="en-US" dirty="0"/>
              <a:t> Those of mankind that are predestinated to life, God, before the foundation of the world was laid, according to his eternal and immutable purpose, and the secret counsel and good pleasure of his will, hath chosen in Christ unto everlasting glory, out of his mere free grace and love, without any other thing in the creature as a condition or cause moving him thereunto. ( Ephesians 1:4, 9, 11; Romans 8:30; 2 Timothy 1:9; 1 Thessalonians 5:9; Romans 9:13, 16; Ephesians 2:5, 12 ) </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1689 London Baptist Confession of Faith</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959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marL="0" indent="0">
              <a:lnSpc>
                <a:spcPct val="150000"/>
              </a:lnSpc>
              <a:buNone/>
            </a:pPr>
            <a:r>
              <a:rPr lang="en-US" dirty="0">
                <a:solidFill>
                  <a:srgbClr val="0070C0"/>
                </a:solidFill>
              </a:rPr>
              <a:t>3.6</a:t>
            </a:r>
            <a:r>
              <a:rPr lang="en-US" dirty="0"/>
              <a:t> As God hath appointed the elect unto glory, so he hath, by the eternal and most free purpose of his will, foreordained all the means thereunto; wherefore they who are </a:t>
            </a:r>
            <a:r>
              <a:rPr lang="en-US" dirty="0">
                <a:solidFill>
                  <a:srgbClr val="FF0000"/>
                </a:solidFill>
              </a:rPr>
              <a:t>elected</a:t>
            </a:r>
            <a:r>
              <a:rPr lang="en-US" dirty="0"/>
              <a:t>, being fallen in Adam, are </a:t>
            </a:r>
            <a:r>
              <a:rPr lang="en-US" dirty="0">
                <a:solidFill>
                  <a:srgbClr val="FF0000"/>
                </a:solidFill>
              </a:rPr>
              <a:t>redeemed </a:t>
            </a:r>
            <a:r>
              <a:rPr lang="en-US" dirty="0"/>
              <a:t>by Christ, are </a:t>
            </a:r>
            <a:r>
              <a:rPr lang="en-US" dirty="0">
                <a:solidFill>
                  <a:srgbClr val="FF0000"/>
                </a:solidFill>
              </a:rPr>
              <a:t>effectually called </a:t>
            </a:r>
            <a:r>
              <a:rPr lang="en-US" dirty="0"/>
              <a:t>unto faith in Christ, by his Spirit working in due season, are </a:t>
            </a:r>
            <a:r>
              <a:rPr lang="en-US" dirty="0">
                <a:solidFill>
                  <a:srgbClr val="FF0000"/>
                </a:solidFill>
              </a:rPr>
              <a:t>justified, adopted, sanctified, and kept by his power through faith unto salvation</a:t>
            </a:r>
            <a:r>
              <a:rPr lang="en-US" dirty="0"/>
              <a:t>; neither are any other redeemed by Christ, or effectually called, justified, adopted, sanctified, and saved, but the elect only. ( 1 Peter 1:2; 2 Thessalonians 2:13; 1 Thessalonians 5:9, 10; Romans 8:30; 2 Thessalonians 2:13; 1 Peter 1:5; John 10:26; John 17:9; John 6:64 </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1689 London Baptist Confession of Faith</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3241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marL="0" indent="0">
              <a:lnSpc>
                <a:spcPct val="150000"/>
              </a:lnSpc>
              <a:buNone/>
            </a:pPr>
            <a:r>
              <a:rPr lang="en-US" dirty="0">
                <a:solidFill>
                  <a:srgbClr val="0070C0"/>
                </a:solidFill>
              </a:rPr>
              <a:t>3.7</a:t>
            </a:r>
            <a:r>
              <a:rPr lang="en-US" dirty="0"/>
              <a:t> The doctrine of the high mystery of predestination is to be handled with special prudence and care, that men attending the will of God revealed in his Word, and yielding obedience thereunto, may, from the certainty of their effectual vocation, be assured of their eternal election; so shall this doctrine afford matter of praise, reverence, and admiration of God, and of humility, diligence, and abundant consolation to all that sincerely obey the gospel. </a:t>
            </a:r>
            <a:r>
              <a:rPr lang="en-US"/>
              <a:t>( 1 Thessalonians 1:4, 5; 2 Peter 1:10; Ephesians 1:6; Romans 11:33; Romans 11:5, 6, 20; Luke 10:20 ) </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1689 London Baptist Confession of Faith</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2146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1715</Words>
  <Application>Microsoft Office PowerPoint</Application>
  <PresentationFormat>Widescreen</PresentationFormat>
  <Paragraphs>95</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Discipleship:  An  Introduction to  Systematic Theology and  Apologetics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2020-01-06T02:17:52Z</dcterms:created>
  <dcterms:modified xsi:type="dcterms:W3CDTF">2020-01-06T02:25:17Z</dcterms:modified>
</cp:coreProperties>
</file>