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1566" r:id="rId2"/>
    <p:sldId id="1568" r:id="rId3"/>
    <p:sldId id="267" r:id="rId4"/>
    <p:sldId id="1465" r:id="rId5"/>
    <p:sldId id="1434" r:id="rId6"/>
    <p:sldId id="1435" r:id="rId7"/>
    <p:sldId id="1440" r:id="rId8"/>
    <p:sldId id="1437" r:id="rId9"/>
    <p:sldId id="1439" r:id="rId10"/>
    <p:sldId id="1441" r:id="rId11"/>
    <p:sldId id="1442" r:id="rId12"/>
    <p:sldId id="1443" r:id="rId13"/>
    <p:sldId id="1444" r:id="rId14"/>
    <p:sldId id="1445" r:id="rId15"/>
    <p:sldId id="1446" r:id="rId16"/>
    <p:sldId id="1447" r:id="rId17"/>
    <p:sldId id="1449" r:id="rId18"/>
    <p:sldId id="1450" r:id="rId19"/>
    <p:sldId id="144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A1BD10-B3C7-4D13-B89E-6F2BE01AC9E2}" type="datetimeFigureOut">
              <a:rPr lang="en-US" smtClean="0"/>
              <a:t>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859275-B349-4C5D-A658-BA02562FDA26}" type="slidenum">
              <a:rPr lang="en-US" smtClean="0"/>
              <a:t>‹#›</a:t>
            </a:fld>
            <a:endParaRPr lang="en-US"/>
          </a:p>
        </p:txBody>
      </p:sp>
    </p:spTree>
    <p:extLst>
      <p:ext uri="{BB962C8B-B14F-4D97-AF65-F5344CB8AC3E}">
        <p14:creationId xmlns:p14="http://schemas.microsoft.com/office/powerpoint/2010/main" val="39917935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7B6AA-3470-4A26-AB2D-2185BE01B5B3}" type="slidenum">
              <a:rPr lang="en-US" smtClean="0"/>
              <a:t>1</a:t>
            </a:fld>
            <a:endParaRPr lang="en-US"/>
          </a:p>
        </p:txBody>
      </p:sp>
    </p:spTree>
    <p:extLst>
      <p:ext uri="{BB962C8B-B14F-4D97-AF65-F5344CB8AC3E}">
        <p14:creationId xmlns:p14="http://schemas.microsoft.com/office/powerpoint/2010/main" val="34873491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12</a:t>
            </a:fld>
            <a:endParaRPr lang="en-US"/>
          </a:p>
        </p:txBody>
      </p:sp>
    </p:spTree>
    <p:extLst>
      <p:ext uri="{BB962C8B-B14F-4D97-AF65-F5344CB8AC3E}">
        <p14:creationId xmlns:p14="http://schemas.microsoft.com/office/powerpoint/2010/main" val="234865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13</a:t>
            </a:fld>
            <a:endParaRPr lang="en-US"/>
          </a:p>
        </p:txBody>
      </p:sp>
    </p:spTree>
    <p:extLst>
      <p:ext uri="{BB962C8B-B14F-4D97-AF65-F5344CB8AC3E}">
        <p14:creationId xmlns:p14="http://schemas.microsoft.com/office/powerpoint/2010/main" val="20108318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14</a:t>
            </a:fld>
            <a:endParaRPr lang="en-US"/>
          </a:p>
        </p:txBody>
      </p:sp>
    </p:spTree>
    <p:extLst>
      <p:ext uri="{BB962C8B-B14F-4D97-AF65-F5344CB8AC3E}">
        <p14:creationId xmlns:p14="http://schemas.microsoft.com/office/powerpoint/2010/main" val="22644485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15</a:t>
            </a:fld>
            <a:endParaRPr lang="en-US"/>
          </a:p>
        </p:txBody>
      </p:sp>
    </p:spTree>
    <p:extLst>
      <p:ext uri="{BB962C8B-B14F-4D97-AF65-F5344CB8AC3E}">
        <p14:creationId xmlns:p14="http://schemas.microsoft.com/office/powerpoint/2010/main" val="16333539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16</a:t>
            </a:fld>
            <a:endParaRPr lang="en-US"/>
          </a:p>
        </p:txBody>
      </p:sp>
    </p:spTree>
    <p:extLst>
      <p:ext uri="{BB962C8B-B14F-4D97-AF65-F5344CB8AC3E}">
        <p14:creationId xmlns:p14="http://schemas.microsoft.com/office/powerpoint/2010/main" val="34461146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17</a:t>
            </a:fld>
            <a:endParaRPr lang="en-US"/>
          </a:p>
        </p:txBody>
      </p:sp>
    </p:spTree>
    <p:extLst>
      <p:ext uri="{BB962C8B-B14F-4D97-AF65-F5344CB8AC3E}">
        <p14:creationId xmlns:p14="http://schemas.microsoft.com/office/powerpoint/2010/main" val="27708852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18</a:t>
            </a:fld>
            <a:endParaRPr lang="en-US"/>
          </a:p>
        </p:txBody>
      </p:sp>
    </p:spTree>
    <p:extLst>
      <p:ext uri="{BB962C8B-B14F-4D97-AF65-F5344CB8AC3E}">
        <p14:creationId xmlns:p14="http://schemas.microsoft.com/office/powerpoint/2010/main" val="40063087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19</a:t>
            </a:fld>
            <a:endParaRPr lang="en-US"/>
          </a:p>
        </p:txBody>
      </p:sp>
    </p:spTree>
    <p:extLst>
      <p:ext uri="{BB962C8B-B14F-4D97-AF65-F5344CB8AC3E}">
        <p14:creationId xmlns:p14="http://schemas.microsoft.com/office/powerpoint/2010/main" val="2309346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2</a:t>
            </a:fld>
            <a:endParaRPr lang="en-US"/>
          </a:p>
        </p:txBody>
      </p:sp>
    </p:spTree>
    <p:extLst>
      <p:ext uri="{BB962C8B-B14F-4D97-AF65-F5344CB8AC3E}">
        <p14:creationId xmlns:p14="http://schemas.microsoft.com/office/powerpoint/2010/main" val="2254436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5</a:t>
            </a:fld>
            <a:endParaRPr lang="en-US"/>
          </a:p>
        </p:txBody>
      </p:sp>
    </p:spTree>
    <p:extLst>
      <p:ext uri="{BB962C8B-B14F-4D97-AF65-F5344CB8AC3E}">
        <p14:creationId xmlns:p14="http://schemas.microsoft.com/office/powerpoint/2010/main" val="2046173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6</a:t>
            </a:fld>
            <a:endParaRPr lang="en-US"/>
          </a:p>
        </p:txBody>
      </p:sp>
    </p:spTree>
    <p:extLst>
      <p:ext uri="{BB962C8B-B14F-4D97-AF65-F5344CB8AC3E}">
        <p14:creationId xmlns:p14="http://schemas.microsoft.com/office/powerpoint/2010/main" val="3743437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7</a:t>
            </a:fld>
            <a:endParaRPr lang="en-US"/>
          </a:p>
        </p:txBody>
      </p:sp>
    </p:spTree>
    <p:extLst>
      <p:ext uri="{BB962C8B-B14F-4D97-AF65-F5344CB8AC3E}">
        <p14:creationId xmlns:p14="http://schemas.microsoft.com/office/powerpoint/2010/main" val="14306506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8</a:t>
            </a:fld>
            <a:endParaRPr lang="en-US"/>
          </a:p>
        </p:txBody>
      </p:sp>
    </p:spTree>
    <p:extLst>
      <p:ext uri="{BB962C8B-B14F-4D97-AF65-F5344CB8AC3E}">
        <p14:creationId xmlns:p14="http://schemas.microsoft.com/office/powerpoint/2010/main" val="18181777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9</a:t>
            </a:fld>
            <a:endParaRPr lang="en-US"/>
          </a:p>
        </p:txBody>
      </p:sp>
    </p:spTree>
    <p:extLst>
      <p:ext uri="{BB962C8B-B14F-4D97-AF65-F5344CB8AC3E}">
        <p14:creationId xmlns:p14="http://schemas.microsoft.com/office/powerpoint/2010/main" val="25607351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10</a:t>
            </a:fld>
            <a:endParaRPr lang="en-US"/>
          </a:p>
        </p:txBody>
      </p:sp>
    </p:spTree>
    <p:extLst>
      <p:ext uri="{BB962C8B-B14F-4D97-AF65-F5344CB8AC3E}">
        <p14:creationId xmlns:p14="http://schemas.microsoft.com/office/powerpoint/2010/main" val="25090088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11</a:t>
            </a:fld>
            <a:endParaRPr lang="en-US"/>
          </a:p>
        </p:txBody>
      </p:sp>
    </p:spTree>
    <p:extLst>
      <p:ext uri="{BB962C8B-B14F-4D97-AF65-F5344CB8AC3E}">
        <p14:creationId xmlns:p14="http://schemas.microsoft.com/office/powerpoint/2010/main" val="2852990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46D69-F2C6-4658-8E4C-68D28103711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975AEE1-14EF-4C4D-AFA9-1FCC441658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21E4D1A-997B-4EE4-996C-3746D47FEE94}"/>
              </a:ext>
            </a:extLst>
          </p:cNvPr>
          <p:cNvSpPr>
            <a:spLocks noGrp="1"/>
          </p:cNvSpPr>
          <p:nvPr>
            <p:ph type="dt" sz="half" idx="10"/>
          </p:nvPr>
        </p:nvSpPr>
        <p:spPr/>
        <p:txBody>
          <a:bodyPr/>
          <a:lstStyle/>
          <a:p>
            <a:fld id="{AB5EF3F2-1FD5-4C13-B41E-98F8B4ACF389}" type="datetimeFigureOut">
              <a:rPr lang="en-US" smtClean="0"/>
              <a:t>2/2/2020</a:t>
            </a:fld>
            <a:endParaRPr lang="en-US"/>
          </a:p>
        </p:txBody>
      </p:sp>
      <p:sp>
        <p:nvSpPr>
          <p:cNvPr id="5" name="Footer Placeholder 4">
            <a:extLst>
              <a:ext uri="{FF2B5EF4-FFF2-40B4-BE49-F238E27FC236}">
                <a16:creationId xmlns:a16="http://schemas.microsoft.com/office/drawing/2014/main" id="{0C97E6D1-BF82-430F-BD1F-C918026337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FCBF83-1760-40BA-90B6-D8D7BB3695F0}"/>
              </a:ext>
            </a:extLst>
          </p:cNvPr>
          <p:cNvSpPr>
            <a:spLocks noGrp="1"/>
          </p:cNvSpPr>
          <p:nvPr>
            <p:ph type="sldNum" sz="quarter" idx="12"/>
          </p:nvPr>
        </p:nvSpPr>
        <p:spPr/>
        <p:txBody>
          <a:bodyPr/>
          <a:lstStyle/>
          <a:p>
            <a:fld id="{E095D6A2-D0C3-4AA3-84C5-CB2F27BAACB8}" type="slidenum">
              <a:rPr lang="en-US" smtClean="0"/>
              <a:t>‹#›</a:t>
            </a:fld>
            <a:endParaRPr lang="en-US"/>
          </a:p>
        </p:txBody>
      </p:sp>
    </p:spTree>
    <p:extLst>
      <p:ext uri="{BB962C8B-B14F-4D97-AF65-F5344CB8AC3E}">
        <p14:creationId xmlns:p14="http://schemas.microsoft.com/office/powerpoint/2010/main" val="644594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A3FE4-AEDB-435F-84DF-5CCB37DF6A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F68E368-AA86-47EE-B819-1BF3A0FEFB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7B6AD0-7AA0-41CE-84CB-54AC4179D93B}"/>
              </a:ext>
            </a:extLst>
          </p:cNvPr>
          <p:cNvSpPr>
            <a:spLocks noGrp="1"/>
          </p:cNvSpPr>
          <p:nvPr>
            <p:ph type="dt" sz="half" idx="10"/>
          </p:nvPr>
        </p:nvSpPr>
        <p:spPr/>
        <p:txBody>
          <a:bodyPr/>
          <a:lstStyle/>
          <a:p>
            <a:fld id="{AB5EF3F2-1FD5-4C13-B41E-98F8B4ACF389}" type="datetimeFigureOut">
              <a:rPr lang="en-US" smtClean="0"/>
              <a:t>2/2/2020</a:t>
            </a:fld>
            <a:endParaRPr lang="en-US"/>
          </a:p>
        </p:txBody>
      </p:sp>
      <p:sp>
        <p:nvSpPr>
          <p:cNvPr id="5" name="Footer Placeholder 4">
            <a:extLst>
              <a:ext uri="{FF2B5EF4-FFF2-40B4-BE49-F238E27FC236}">
                <a16:creationId xmlns:a16="http://schemas.microsoft.com/office/drawing/2014/main" id="{B4610108-F380-48BB-90CC-2F91FA1F6E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6FBA6F-348C-4171-B63C-230B9F4DE035}"/>
              </a:ext>
            </a:extLst>
          </p:cNvPr>
          <p:cNvSpPr>
            <a:spLocks noGrp="1"/>
          </p:cNvSpPr>
          <p:nvPr>
            <p:ph type="sldNum" sz="quarter" idx="12"/>
          </p:nvPr>
        </p:nvSpPr>
        <p:spPr/>
        <p:txBody>
          <a:bodyPr/>
          <a:lstStyle/>
          <a:p>
            <a:fld id="{E095D6A2-D0C3-4AA3-84C5-CB2F27BAACB8}" type="slidenum">
              <a:rPr lang="en-US" smtClean="0"/>
              <a:t>‹#›</a:t>
            </a:fld>
            <a:endParaRPr lang="en-US"/>
          </a:p>
        </p:txBody>
      </p:sp>
    </p:spTree>
    <p:extLst>
      <p:ext uri="{BB962C8B-B14F-4D97-AF65-F5344CB8AC3E}">
        <p14:creationId xmlns:p14="http://schemas.microsoft.com/office/powerpoint/2010/main" val="1005178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5F8762-A389-49A9-9FF0-37092CBC65E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9F22CEB-278B-4F0E-BD02-1FA016EE88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4C6424-2802-403F-BB90-D517FF875D3D}"/>
              </a:ext>
            </a:extLst>
          </p:cNvPr>
          <p:cNvSpPr>
            <a:spLocks noGrp="1"/>
          </p:cNvSpPr>
          <p:nvPr>
            <p:ph type="dt" sz="half" idx="10"/>
          </p:nvPr>
        </p:nvSpPr>
        <p:spPr/>
        <p:txBody>
          <a:bodyPr/>
          <a:lstStyle/>
          <a:p>
            <a:fld id="{AB5EF3F2-1FD5-4C13-B41E-98F8B4ACF389}" type="datetimeFigureOut">
              <a:rPr lang="en-US" smtClean="0"/>
              <a:t>2/2/2020</a:t>
            </a:fld>
            <a:endParaRPr lang="en-US"/>
          </a:p>
        </p:txBody>
      </p:sp>
      <p:sp>
        <p:nvSpPr>
          <p:cNvPr id="5" name="Footer Placeholder 4">
            <a:extLst>
              <a:ext uri="{FF2B5EF4-FFF2-40B4-BE49-F238E27FC236}">
                <a16:creationId xmlns:a16="http://schemas.microsoft.com/office/drawing/2014/main" id="{465431CF-9ADD-4FD6-ABEE-736C4C272B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7F8761-0EF6-49C6-A50F-816511C39FCF}"/>
              </a:ext>
            </a:extLst>
          </p:cNvPr>
          <p:cNvSpPr>
            <a:spLocks noGrp="1"/>
          </p:cNvSpPr>
          <p:nvPr>
            <p:ph type="sldNum" sz="quarter" idx="12"/>
          </p:nvPr>
        </p:nvSpPr>
        <p:spPr/>
        <p:txBody>
          <a:bodyPr/>
          <a:lstStyle/>
          <a:p>
            <a:fld id="{E095D6A2-D0C3-4AA3-84C5-CB2F27BAACB8}" type="slidenum">
              <a:rPr lang="en-US" smtClean="0"/>
              <a:t>‹#›</a:t>
            </a:fld>
            <a:endParaRPr lang="en-US"/>
          </a:p>
        </p:txBody>
      </p:sp>
    </p:spTree>
    <p:extLst>
      <p:ext uri="{BB962C8B-B14F-4D97-AF65-F5344CB8AC3E}">
        <p14:creationId xmlns:p14="http://schemas.microsoft.com/office/powerpoint/2010/main" val="4249655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45588-2839-4012-8B90-1143EC4915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13477B-051B-4B04-96B4-AD27B6B027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9D9819-0622-4385-A3E8-72268C6B285F}"/>
              </a:ext>
            </a:extLst>
          </p:cNvPr>
          <p:cNvSpPr>
            <a:spLocks noGrp="1"/>
          </p:cNvSpPr>
          <p:nvPr>
            <p:ph type="dt" sz="half" idx="10"/>
          </p:nvPr>
        </p:nvSpPr>
        <p:spPr/>
        <p:txBody>
          <a:bodyPr/>
          <a:lstStyle/>
          <a:p>
            <a:fld id="{AB5EF3F2-1FD5-4C13-B41E-98F8B4ACF389}" type="datetimeFigureOut">
              <a:rPr lang="en-US" smtClean="0"/>
              <a:t>2/2/2020</a:t>
            </a:fld>
            <a:endParaRPr lang="en-US"/>
          </a:p>
        </p:txBody>
      </p:sp>
      <p:sp>
        <p:nvSpPr>
          <p:cNvPr id="5" name="Footer Placeholder 4">
            <a:extLst>
              <a:ext uri="{FF2B5EF4-FFF2-40B4-BE49-F238E27FC236}">
                <a16:creationId xmlns:a16="http://schemas.microsoft.com/office/drawing/2014/main" id="{260BE775-750A-4347-B54C-7F8C28A2CA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AA3A9B-021C-40C7-B37F-5F941555F179}"/>
              </a:ext>
            </a:extLst>
          </p:cNvPr>
          <p:cNvSpPr>
            <a:spLocks noGrp="1"/>
          </p:cNvSpPr>
          <p:nvPr>
            <p:ph type="sldNum" sz="quarter" idx="12"/>
          </p:nvPr>
        </p:nvSpPr>
        <p:spPr/>
        <p:txBody>
          <a:bodyPr/>
          <a:lstStyle/>
          <a:p>
            <a:fld id="{E095D6A2-D0C3-4AA3-84C5-CB2F27BAACB8}" type="slidenum">
              <a:rPr lang="en-US" smtClean="0"/>
              <a:t>‹#›</a:t>
            </a:fld>
            <a:endParaRPr lang="en-US"/>
          </a:p>
        </p:txBody>
      </p:sp>
    </p:spTree>
    <p:extLst>
      <p:ext uri="{BB962C8B-B14F-4D97-AF65-F5344CB8AC3E}">
        <p14:creationId xmlns:p14="http://schemas.microsoft.com/office/powerpoint/2010/main" val="4112439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A7A8B-ECF7-4A35-BD88-C85B701598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CCA70F-B9A4-40A5-A188-99F39AB340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775638-9F48-42F7-8560-E2FE0B3917B5}"/>
              </a:ext>
            </a:extLst>
          </p:cNvPr>
          <p:cNvSpPr>
            <a:spLocks noGrp="1"/>
          </p:cNvSpPr>
          <p:nvPr>
            <p:ph type="dt" sz="half" idx="10"/>
          </p:nvPr>
        </p:nvSpPr>
        <p:spPr/>
        <p:txBody>
          <a:bodyPr/>
          <a:lstStyle/>
          <a:p>
            <a:fld id="{AB5EF3F2-1FD5-4C13-B41E-98F8B4ACF389}" type="datetimeFigureOut">
              <a:rPr lang="en-US" smtClean="0"/>
              <a:t>2/2/2020</a:t>
            </a:fld>
            <a:endParaRPr lang="en-US"/>
          </a:p>
        </p:txBody>
      </p:sp>
      <p:sp>
        <p:nvSpPr>
          <p:cNvPr id="5" name="Footer Placeholder 4">
            <a:extLst>
              <a:ext uri="{FF2B5EF4-FFF2-40B4-BE49-F238E27FC236}">
                <a16:creationId xmlns:a16="http://schemas.microsoft.com/office/drawing/2014/main" id="{0AABDA00-CE35-4086-8F09-FC1002271C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382AF4-AFD4-434C-962E-33566EF025EC}"/>
              </a:ext>
            </a:extLst>
          </p:cNvPr>
          <p:cNvSpPr>
            <a:spLocks noGrp="1"/>
          </p:cNvSpPr>
          <p:nvPr>
            <p:ph type="sldNum" sz="quarter" idx="12"/>
          </p:nvPr>
        </p:nvSpPr>
        <p:spPr/>
        <p:txBody>
          <a:bodyPr/>
          <a:lstStyle/>
          <a:p>
            <a:fld id="{E095D6A2-D0C3-4AA3-84C5-CB2F27BAACB8}" type="slidenum">
              <a:rPr lang="en-US" smtClean="0"/>
              <a:t>‹#›</a:t>
            </a:fld>
            <a:endParaRPr lang="en-US"/>
          </a:p>
        </p:txBody>
      </p:sp>
    </p:spTree>
    <p:extLst>
      <p:ext uri="{BB962C8B-B14F-4D97-AF65-F5344CB8AC3E}">
        <p14:creationId xmlns:p14="http://schemas.microsoft.com/office/powerpoint/2010/main" val="4119703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F0186-01B9-407F-883D-BE49C2E4BD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F29731-BC66-40FE-83B8-C71292B29BB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B6EBFE-1BD0-401D-82DE-3018D50DA7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DE521C-2F7C-42B1-8FCF-C697D3B7FDDB}"/>
              </a:ext>
            </a:extLst>
          </p:cNvPr>
          <p:cNvSpPr>
            <a:spLocks noGrp="1"/>
          </p:cNvSpPr>
          <p:nvPr>
            <p:ph type="dt" sz="half" idx="10"/>
          </p:nvPr>
        </p:nvSpPr>
        <p:spPr/>
        <p:txBody>
          <a:bodyPr/>
          <a:lstStyle/>
          <a:p>
            <a:fld id="{AB5EF3F2-1FD5-4C13-B41E-98F8B4ACF389}" type="datetimeFigureOut">
              <a:rPr lang="en-US" smtClean="0"/>
              <a:t>2/2/2020</a:t>
            </a:fld>
            <a:endParaRPr lang="en-US"/>
          </a:p>
        </p:txBody>
      </p:sp>
      <p:sp>
        <p:nvSpPr>
          <p:cNvPr id="6" name="Footer Placeholder 5">
            <a:extLst>
              <a:ext uri="{FF2B5EF4-FFF2-40B4-BE49-F238E27FC236}">
                <a16:creationId xmlns:a16="http://schemas.microsoft.com/office/drawing/2014/main" id="{5831D9C5-4DCB-47C0-9ADB-CC15917903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C248EC-F14B-49AB-98CD-EB173479E72A}"/>
              </a:ext>
            </a:extLst>
          </p:cNvPr>
          <p:cNvSpPr>
            <a:spLocks noGrp="1"/>
          </p:cNvSpPr>
          <p:nvPr>
            <p:ph type="sldNum" sz="quarter" idx="12"/>
          </p:nvPr>
        </p:nvSpPr>
        <p:spPr/>
        <p:txBody>
          <a:bodyPr/>
          <a:lstStyle/>
          <a:p>
            <a:fld id="{E095D6A2-D0C3-4AA3-84C5-CB2F27BAACB8}" type="slidenum">
              <a:rPr lang="en-US" smtClean="0"/>
              <a:t>‹#›</a:t>
            </a:fld>
            <a:endParaRPr lang="en-US"/>
          </a:p>
        </p:txBody>
      </p:sp>
    </p:spTree>
    <p:extLst>
      <p:ext uri="{BB962C8B-B14F-4D97-AF65-F5344CB8AC3E}">
        <p14:creationId xmlns:p14="http://schemas.microsoft.com/office/powerpoint/2010/main" val="623326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2FC3D-5F17-482B-BD3E-8445757461F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2E7BAA-577E-473A-8471-29C59A60F9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C5726FB-12A4-42C9-B64B-703E35D683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FFCE278-3A6C-4C2C-B710-7FF66DF9A3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1FA7C9-AC55-4A05-B19D-F0421E43568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E7428E8-BA13-407C-ACC5-C6D73F1A76D3}"/>
              </a:ext>
            </a:extLst>
          </p:cNvPr>
          <p:cNvSpPr>
            <a:spLocks noGrp="1"/>
          </p:cNvSpPr>
          <p:nvPr>
            <p:ph type="dt" sz="half" idx="10"/>
          </p:nvPr>
        </p:nvSpPr>
        <p:spPr/>
        <p:txBody>
          <a:bodyPr/>
          <a:lstStyle/>
          <a:p>
            <a:fld id="{AB5EF3F2-1FD5-4C13-B41E-98F8B4ACF389}" type="datetimeFigureOut">
              <a:rPr lang="en-US" smtClean="0"/>
              <a:t>2/2/2020</a:t>
            </a:fld>
            <a:endParaRPr lang="en-US"/>
          </a:p>
        </p:txBody>
      </p:sp>
      <p:sp>
        <p:nvSpPr>
          <p:cNvPr id="8" name="Footer Placeholder 7">
            <a:extLst>
              <a:ext uri="{FF2B5EF4-FFF2-40B4-BE49-F238E27FC236}">
                <a16:creationId xmlns:a16="http://schemas.microsoft.com/office/drawing/2014/main" id="{2932F778-7BE3-4C71-AF02-A9D0AC8DDC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B694033-2B3C-4CD3-BE05-B93B64E6DB18}"/>
              </a:ext>
            </a:extLst>
          </p:cNvPr>
          <p:cNvSpPr>
            <a:spLocks noGrp="1"/>
          </p:cNvSpPr>
          <p:nvPr>
            <p:ph type="sldNum" sz="quarter" idx="12"/>
          </p:nvPr>
        </p:nvSpPr>
        <p:spPr/>
        <p:txBody>
          <a:bodyPr/>
          <a:lstStyle/>
          <a:p>
            <a:fld id="{E095D6A2-D0C3-4AA3-84C5-CB2F27BAACB8}" type="slidenum">
              <a:rPr lang="en-US" smtClean="0"/>
              <a:t>‹#›</a:t>
            </a:fld>
            <a:endParaRPr lang="en-US"/>
          </a:p>
        </p:txBody>
      </p:sp>
    </p:spTree>
    <p:extLst>
      <p:ext uri="{BB962C8B-B14F-4D97-AF65-F5344CB8AC3E}">
        <p14:creationId xmlns:p14="http://schemas.microsoft.com/office/powerpoint/2010/main" val="1266229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CF21C-DB2F-48B5-A8F6-A9633459BA3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A8DF7E-87F1-4E46-A761-BF488C1ED2BB}"/>
              </a:ext>
            </a:extLst>
          </p:cNvPr>
          <p:cNvSpPr>
            <a:spLocks noGrp="1"/>
          </p:cNvSpPr>
          <p:nvPr>
            <p:ph type="dt" sz="half" idx="10"/>
          </p:nvPr>
        </p:nvSpPr>
        <p:spPr/>
        <p:txBody>
          <a:bodyPr/>
          <a:lstStyle/>
          <a:p>
            <a:fld id="{AB5EF3F2-1FD5-4C13-B41E-98F8B4ACF389}" type="datetimeFigureOut">
              <a:rPr lang="en-US" smtClean="0"/>
              <a:t>2/2/2020</a:t>
            </a:fld>
            <a:endParaRPr lang="en-US"/>
          </a:p>
        </p:txBody>
      </p:sp>
      <p:sp>
        <p:nvSpPr>
          <p:cNvPr id="4" name="Footer Placeholder 3">
            <a:extLst>
              <a:ext uri="{FF2B5EF4-FFF2-40B4-BE49-F238E27FC236}">
                <a16:creationId xmlns:a16="http://schemas.microsoft.com/office/drawing/2014/main" id="{7147D948-5CE1-4AF4-970A-0B643A7865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212CBE-0B20-4E34-A96B-3E15861F9DAD}"/>
              </a:ext>
            </a:extLst>
          </p:cNvPr>
          <p:cNvSpPr>
            <a:spLocks noGrp="1"/>
          </p:cNvSpPr>
          <p:nvPr>
            <p:ph type="sldNum" sz="quarter" idx="12"/>
          </p:nvPr>
        </p:nvSpPr>
        <p:spPr/>
        <p:txBody>
          <a:bodyPr/>
          <a:lstStyle/>
          <a:p>
            <a:fld id="{E095D6A2-D0C3-4AA3-84C5-CB2F27BAACB8}" type="slidenum">
              <a:rPr lang="en-US" smtClean="0"/>
              <a:t>‹#›</a:t>
            </a:fld>
            <a:endParaRPr lang="en-US"/>
          </a:p>
        </p:txBody>
      </p:sp>
    </p:spTree>
    <p:extLst>
      <p:ext uri="{BB962C8B-B14F-4D97-AF65-F5344CB8AC3E}">
        <p14:creationId xmlns:p14="http://schemas.microsoft.com/office/powerpoint/2010/main" val="1226466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BEF426-6CC5-45F3-BEDA-F4A76F8E2B99}"/>
              </a:ext>
            </a:extLst>
          </p:cNvPr>
          <p:cNvSpPr>
            <a:spLocks noGrp="1"/>
          </p:cNvSpPr>
          <p:nvPr>
            <p:ph type="dt" sz="half" idx="10"/>
          </p:nvPr>
        </p:nvSpPr>
        <p:spPr/>
        <p:txBody>
          <a:bodyPr/>
          <a:lstStyle/>
          <a:p>
            <a:fld id="{AB5EF3F2-1FD5-4C13-B41E-98F8B4ACF389}" type="datetimeFigureOut">
              <a:rPr lang="en-US" smtClean="0"/>
              <a:t>2/2/2020</a:t>
            </a:fld>
            <a:endParaRPr lang="en-US"/>
          </a:p>
        </p:txBody>
      </p:sp>
      <p:sp>
        <p:nvSpPr>
          <p:cNvPr id="3" name="Footer Placeholder 2">
            <a:extLst>
              <a:ext uri="{FF2B5EF4-FFF2-40B4-BE49-F238E27FC236}">
                <a16:creationId xmlns:a16="http://schemas.microsoft.com/office/drawing/2014/main" id="{1BECD94D-8C42-4D8E-9ABE-B6BC4CE266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2A7328-3798-471C-BC3F-67B0D48E7DEA}"/>
              </a:ext>
            </a:extLst>
          </p:cNvPr>
          <p:cNvSpPr>
            <a:spLocks noGrp="1"/>
          </p:cNvSpPr>
          <p:nvPr>
            <p:ph type="sldNum" sz="quarter" idx="12"/>
          </p:nvPr>
        </p:nvSpPr>
        <p:spPr/>
        <p:txBody>
          <a:bodyPr/>
          <a:lstStyle/>
          <a:p>
            <a:fld id="{E095D6A2-D0C3-4AA3-84C5-CB2F27BAACB8}" type="slidenum">
              <a:rPr lang="en-US" smtClean="0"/>
              <a:t>‹#›</a:t>
            </a:fld>
            <a:endParaRPr lang="en-US"/>
          </a:p>
        </p:txBody>
      </p:sp>
    </p:spTree>
    <p:extLst>
      <p:ext uri="{BB962C8B-B14F-4D97-AF65-F5344CB8AC3E}">
        <p14:creationId xmlns:p14="http://schemas.microsoft.com/office/powerpoint/2010/main" val="3772876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8B54A-258E-474D-992E-DBB2D05096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E575964-96F4-45BD-B176-1CFC368D8F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8EFD97-ED06-4661-8BC7-3BCBAFF40B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48B4EC-A673-4C01-AD03-F1613D23F9DE}"/>
              </a:ext>
            </a:extLst>
          </p:cNvPr>
          <p:cNvSpPr>
            <a:spLocks noGrp="1"/>
          </p:cNvSpPr>
          <p:nvPr>
            <p:ph type="dt" sz="half" idx="10"/>
          </p:nvPr>
        </p:nvSpPr>
        <p:spPr/>
        <p:txBody>
          <a:bodyPr/>
          <a:lstStyle/>
          <a:p>
            <a:fld id="{AB5EF3F2-1FD5-4C13-B41E-98F8B4ACF389}" type="datetimeFigureOut">
              <a:rPr lang="en-US" smtClean="0"/>
              <a:t>2/2/2020</a:t>
            </a:fld>
            <a:endParaRPr lang="en-US"/>
          </a:p>
        </p:txBody>
      </p:sp>
      <p:sp>
        <p:nvSpPr>
          <p:cNvPr id="6" name="Footer Placeholder 5">
            <a:extLst>
              <a:ext uri="{FF2B5EF4-FFF2-40B4-BE49-F238E27FC236}">
                <a16:creationId xmlns:a16="http://schemas.microsoft.com/office/drawing/2014/main" id="{C907772F-73CB-4150-BF91-1241DC3F11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FD8349-D940-404A-BDDB-A18616EA1579}"/>
              </a:ext>
            </a:extLst>
          </p:cNvPr>
          <p:cNvSpPr>
            <a:spLocks noGrp="1"/>
          </p:cNvSpPr>
          <p:nvPr>
            <p:ph type="sldNum" sz="quarter" idx="12"/>
          </p:nvPr>
        </p:nvSpPr>
        <p:spPr/>
        <p:txBody>
          <a:bodyPr/>
          <a:lstStyle/>
          <a:p>
            <a:fld id="{E095D6A2-D0C3-4AA3-84C5-CB2F27BAACB8}" type="slidenum">
              <a:rPr lang="en-US" smtClean="0"/>
              <a:t>‹#›</a:t>
            </a:fld>
            <a:endParaRPr lang="en-US"/>
          </a:p>
        </p:txBody>
      </p:sp>
    </p:spTree>
    <p:extLst>
      <p:ext uri="{BB962C8B-B14F-4D97-AF65-F5344CB8AC3E}">
        <p14:creationId xmlns:p14="http://schemas.microsoft.com/office/powerpoint/2010/main" val="1614340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719F1-DB46-4D4C-A2AF-F61ED36B1E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38AC991-D2BC-4B8E-A880-084CDC9177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4DE6231-12AF-4DB5-BBE2-BE68D97F3F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FBADC6-4FD7-4D1F-BCE1-C3C76BFC28ED}"/>
              </a:ext>
            </a:extLst>
          </p:cNvPr>
          <p:cNvSpPr>
            <a:spLocks noGrp="1"/>
          </p:cNvSpPr>
          <p:nvPr>
            <p:ph type="dt" sz="half" idx="10"/>
          </p:nvPr>
        </p:nvSpPr>
        <p:spPr/>
        <p:txBody>
          <a:bodyPr/>
          <a:lstStyle/>
          <a:p>
            <a:fld id="{AB5EF3F2-1FD5-4C13-B41E-98F8B4ACF389}" type="datetimeFigureOut">
              <a:rPr lang="en-US" smtClean="0"/>
              <a:t>2/2/2020</a:t>
            </a:fld>
            <a:endParaRPr lang="en-US"/>
          </a:p>
        </p:txBody>
      </p:sp>
      <p:sp>
        <p:nvSpPr>
          <p:cNvPr id="6" name="Footer Placeholder 5">
            <a:extLst>
              <a:ext uri="{FF2B5EF4-FFF2-40B4-BE49-F238E27FC236}">
                <a16:creationId xmlns:a16="http://schemas.microsoft.com/office/drawing/2014/main" id="{9FF691D4-51E1-4E0D-977E-24FBBC82B8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F762AF-EEBD-417C-93D4-8FD4675E6EA1}"/>
              </a:ext>
            </a:extLst>
          </p:cNvPr>
          <p:cNvSpPr>
            <a:spLocks noGrp="1"/>
          </p:cNvSpPr>
          <p:nvPr>
            <p:ph type="sldNum" sz="quarter" idx="12"/>
          </p:nvPr>
        </p:nvSpPr>
        <p:spPr/>
        <p:txBody>
          <a:bodyPr/>
          <a:lstStyle/>
          <a:p>
            <a:fld id="{E095D6A2-D0C3-4AA3-84C5-CB2F27BAACB8}" type="slidenum">
              <a:rPr lang="en-US" smtClean="0"/>
              <a:t>‹#›</a:t>
            </a:fld>
            <a:endParaRPr lang="en-US"/>
          </a:p>
        </p:txBody>
      </p:sp>
    </p:spTree>
    <p:extLst>
      <p:ext uri="{BB962C8B-B14F-4D97-AF65-F5344CB8AC3E}">
        <p14:creationId xmlns:p14="http://schemas.microsoft.com/office/powerpoint/2010/main" val="2672068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3308D3-AAC4-4A34-9072-0B27E9F89A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03A6FA4-177C-4626-A0EF-A4E5466A47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4D58B2-1D0F-47D7-B80C-547C142810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5EF3F2-1FD5-4C13-B41E-98F8B4ACF389}" type="datetimeFigureOut">
              <a:rPr lang="en-US" smtClean="0"/>
              <a:t>2/2/2020</a:t>
            </a:fld>
            <a:endParaRPr lang="en-US"/>
          </a:p>
        </p:txBody>
      </p:sp>
      <p:sp>
        <p:nvSpPr>
          <p:cNvPr id="5" name="Footer Placeholder 4">
            <a:extLst>
              <a:ext uri="{FF2B5EF4-FFF2-40B4-BE49-F238E27FC236}">
                <a16:creationId xmlns:a16="http://schemas.microsoft.com/office/drawing/2014/main" id="{4AF00C90-B7FE-4F50-8A26-0F4124A364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2A07AC5-6E7B-4CC8-B871-3F95177A02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95D6A2-D0C3-4AA3-84C5-CB2F27BAACB8}" type="slidenum">
              <a:rPr lang="en-US" smtClean="0"/>
              <a:t>‹#›</a:t>
            </a:fld>
            <a:endParaRPr lang="en-US"/>
          </a:p>
        </p:txBody>
      </p:sp>
    </p:spTree>
    <p:extLst>
      <p:ext uri="{BB962C8B-B14F-4D97-AF65-F5344CB8AC3E}">
        <p14:creationId xmlns:p14="http://schemas.microsoft.com/office/powerpoint/2010/main" val="2910948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February 2, 2020</a:t>
            </a:r>
          </a:p>
          <a:p>
            <a:endParaRPr lang="en-US" sz="28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56838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marL="971550" lvl="1" indent="-514350">
              <a:lnSpc>
                <a:spcPct val="150000"/>
              </a:lnSpc>
              <a:buFont typeface="+mj-lt"/>
              <a:buAutoNum type="arabicPeriod" startAt="2"/>
            </a:pPr>
            <a:r>
              <a:rPr lang="en-US" sz="2800" u="sng" dirty="0">
                <a:solidFill>
                  <a:srgbClr val="0070C0"/>
                </a:solidFill>
              </a:rPr>
              <a:t>The doctrine of Election means unbelievers never had a chance to believe.</a:t>
            </a:r>
          </a:p>
          <a:p>
            <a:pPr lvl="1">
              <a:lnSpc>
                <a:spcPct val="150000"/>
              </a:lnSpc>
            </a:pPr>
            <a:r>
              <a:rPr lang="en-US" sz="2800" dirty="0">
                <a:solidFill>
                  <a:srgbClr val="0070C0"/>
                </a:solidFill>
              </a:rPr>
              <a:t>Unbelievers have no right to challenge God.</a:t>
            </a:r>
          </a:p>
          <a:p>
            <a:pPr marL="0" indent="0">
              <a:lnSpc>
                <a:spcPct val="150000"/>
              </a:lnSpc>
              <a:buNone/>
            </a:pPr>
            <a:r>
              <a:rPr lang="en-US" dirty="0"/>
              <a:t>So then he has mercy on whomever he wills, and he hardens whomever he wills. You will say to me then, "Why does he still find fault? For who can resist his will?" But </a:t>
            </a:r>
            <a:r>
              <a:rPr lang="en-US" dirty="0">
                <a:solidFill>
                  <a:srgbClr val="FF0000"/>
                </a:solidFill>
              </a:rPr>
              <a:t>who are you, O man, to answer back to God</a:t>
            </a:r>
            <a:r>
              <a:rPr lang="en-US" dirty="0"/>
              <a:t>? Will what is molded say to its molder, "Why have you made me like this?" Has the potter no right over the clay, to make out of the same lump one vessel for honorable use and another for dishonorable use? (Romans 9:18 – 21)</a:t>
            </a:r>
          </a:p>
          <a:p>
            <a:pPr lvl="1">
              <a:lnSpc>
                <a:spcPct val="150000"/>
              </a:lnSpc>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Objections to the Doctrine of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2465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marL="971550" lvl="1" indent="-514350">
              <a:lnSpc>
                <a:spcPct val="150000"/>
              </a:lnSpc>
              <a:buFont typeface="+mj-lt"/>
              <a:buAutoNum type="arabicPeriod" startAt="3"/>
            </a:pPr>
            <a:r>
              <a:rPr lang="en-US" sz="2800" u="sng" dirty="0">
                <a:solidFill>
                  <a:srgbClr val="0070C0"/>
                </a:solidFill>
              </a:rPr>
              <a:t>Election is unfair.</a:t>
            </a:r>
            <a:endParaRPr lang="en-US" sz="2800" dirty="0">
              <a:solidFill>
                <a:srgbClr val="0070C0"/>
              </a:solidFill>
            </a:endParaRPr>
          </a:p>
          <a:p>
            <a:pPr lvl="1">
              <a:lnSpc>
                <a:spcPct val="150000"/>
              </a:lnSpc>
            </a:pPr>
            <a:r>
              <a:rPr lang="en-US" sz="2800" dirty="0">
                <a:solidFill>
                  <a:srgbClr val="0070C0"/>
                </a:solidFill>
              </a:rPr>
              <a:t>It would be perfectly fair for God to not save anyone. The fact that he saves some goes well beyond the requirements of fairness and justice. Paul’s response in Romans 9:20 appeals to God’s rights as the omnipotent Creator. There is a point where we may not answer back to God or question his justice. </a:t>
            </a:r>
          </a:p>
          <a:p>
            <a:pPr lvl="1">
              <a:lnSpc>
                <a:spcPct val="150000"/>
              </a:lnSpc>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Objections to the Doctrine of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6620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marL="971550" lvl="1" indent="-514350">
              <a:lnSpc>
                <a:spcPct val="150000"/>
              </a:lnSpc>
              <a:buFont typeface="+mj-lt"/>
              <a:buAutoNum type="arabicPeriod" startAt="4"/>
            </a:pPr>
            <a:r>
              <a:rPr lang="en-US" sz="2800" u="sng" dirty="0">
                <a:solidFill>
                  <a:srgbClr val="0070C0"/>
                </a:solidFill>
              </a:rPr>
              <a:t>The Bible says it is God’s will to save everyone.</a:t>
            </a:r>
          </a:p>
          <a:p>
            <a:pPr marL="0" indent="0">
              <a:lnSpc>
                <a:spcPct val="150000"/>
              </a:lnSpc>
              <a:buNone/>
            </a:pPr>
            <a:r>
              <a:rPr lang="en-US" dirty="0"/>
              <a:t>This is good, and it is pleasing in the sight of God our Savior, who desires all people to be saved and to come to the knowledge of the truth. </a:t>
            </a:r>
          </a:p>
          <a:p>
            <a:pPr marL="0" indent="0">
              <a:lnSpc>
                <a:spcPct val="100000"/>
              </a:lnSpc>
              <a:buNone/>
            </a:pPr>
            <a:r>
              <a:rPr lang="en-US" dirty="0"/>
              <a:t>(1 Timothy 2:3 – 4)          </a:t>
            </a:r>
            <a:r>
              <a:rPr lang="en-US" dirty="0">
                <a:solidFill>
                  <a:srgbClr val="0070C0"/>
                </a:solidFill>
              </a:rPr>
              <a:t>or</a:t>
            </a:r>
          </a:p>
          <a:p>
            <a:pPr marL="0" indent="0">
              <a:lnSpc>
                <a:spcPct val="150000"/>
              </a:lnSpc>
              <a:buNone/>
            </a:pPr>
            <a:r>
              <a:rPr lang="en-US" dirty="0"/>
              <a:t>The Lord is not slow to fulfill his promise as some count slowness, but is patient toward you, not wishing that any should perish, but that all should reach repentance. (2 Peter 3:9)</a:t>
            </a:r>
            <a:endParaRPr lang="en-US" dirty="0">
              <a:solidFill>
                <a:srgbClr val="0070C0"/>
              </a:solidFill>
            </a:endParaRPr>
          </a:p>
          <a:p>
            <a:pPr marL="0" indent="0">
              <a:lnSpc>
                <a:spcPct val="100000"/>
              </a:lnSpc>
              <a:buNone/>
            </a:pPr>
            <a:endParaRPr lang="en-US" dirty="0"/>
          </a:p>
          <a:p>
            <a:pPr marL="457200" lvl="1" indent="0">
              <a:lnSpc>
                <a:spcPct val="150000"/>
              </a:lnSpc>
              <a:buNone/>
            </a:pPr>
            <a:endParaRPr lang="en-US" sz="2800" u="sng"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Objections to the Doctrine of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385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lvl="1">
              <a:lnSpc>
                <a:spcPct val="150000"/>
              </a:lnSpc>
            </a:pPr>
            <a:r>
              <a:rPr lang="en-US" sz="2800" dirty="0">
                <a:solidFill>
                  <a:srgbClr val="0070C0"/>
                </a:solidFill>
              </a:rPr>
              <a:t>We have studied these verses in the past and observed that 1 Timothy 2:4 can be understood as not every person but every category of persons. And 2 Peter 3:9 refers to all of the elect.</a:t>
            </a:r>
          </a:p>
          <a:p>
            <a:pPr lvl="1">
              <a:lnSpc>
                <a:spcPct val="150000"/>
              </a:lnSpc>
            </a:pPr>
            <a:r>
              <a:rPr lang="en-US" sz="2800" dirty="0">
                <a:solidFill>
                  <a:srgbClr val="0070C0"/>
                </a:solidFill>
              </a:rPr>
              <a:t>Another way to understand such passages is to see that they refer to God’s revealed will and not his hidden will for what will happen. In other words the verse simply tells us God invites and commands every person to believe in Christ but they tell us nothing about God’s secret decrees regarding who will be saved.</a:t>
            </a:r>
          </a:p>
          <a:p>
            <a:pPr marL="457200" lvl="1" indent="0">
              <a:lnSpc>
                <a:spcPct val="150000"/>
              </a:lnSpc>
              <a:buNone/>
            </a:pPr>
            <a:endParaRPr lang="en-US" sz="2800" u="sng"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Objections to the Doctrine of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54316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marL="457200" lvl="1" indent="0">
              <a:lnSpc>
                <a:spcPct val="150000"/>
              </a:lnSpc>
              <a:buNone/>
            </a:pPr>
            <a:r>
              <a:rPr lang="en-US" sz="2800" dirty="0">
                <a:solidFill>
                  <a:srgbClr val="0070C0"/>
                </a:solidFill>
              </a:rPr>
              <a:t>Wayne Grudem defines Reprobation as: </a:t>
            </a:r>
            <a:r>
              <a:rPr lang="en-US" sz="2800" i="1" dirty="0">
                <a:solidFill>
                  <a:srgbClr val="0070C0"/>
                </a:solidFill>
              </a:rPr>
              <a:t>the sovereign decision of God before creation to pass over some persons, in sorrow deciding not to save them, and to punish them for their sins, and thereby manifest his justice.</a:t>
            </a:r>
          </a:p>
          <a:p>
            <a:pPr lvl="1">
              <a:lnSpc>
                <a:spcPct val="150000"/>
              </a:lnSpc>
            </a:pPr>
            <a:r>
              <a:rPr lang="en-US" sz="2800" dirty="0">
                <a:solidFill>
                  <a:srgbClr val="0070C0"/>
                </a:solidFill>
              </a:rPr>
              <a:t>For many people this is the most difficult of all the teachings of Scripture apart from the Doctrine of Hell.</a:t>
            </a:r>
          </a:p>
          <a:p>
            <a:pPr lvl="1">
              <a:lnSpc>
                <a:spcPct val="150000"/>
              </a:lnSpc>
            </a:pPr>
            <a:r>
              <a:rPr lang="en-US" sz="2800" dirty="0">
                <a:solidFill>
                  <a:srgbClr val="0070C0"/>
                </a:solidFill>
              </a:rPr>
              <a:t>However, it is an expected outcome based upon the Doctrine of Moral Inability and the Doctrine of Election because if the fall is so severe that no one can believe in and of themselves and God choose to save only some, then of course some will never receive the blessing of saving faith.</a:t>
            </a: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The Doctrine of Reprobation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6673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lvl="1">
              <a:lnSpc>
                <a:spcPct val="150000"/>
              </a:lnSpc>
            </a:pPr>
            <a:r>
              <a:rPr lang="en-US" sz="2800" dirty="0">
                <a:solidFill>
                  <a:srgbClr val="0070C0"/>
                </a:solidFill>
              </a:rPr>
              <a:t>Jesus thanks the Father for hiding the knowledge of salvation from some and revealing it to others.</a:t>
            </a:r>
          </a:p>
          <a:p>
            <a:pPr marL="0" indent="0">
              <a:lnSpc>
                <a:spcPct val="150000"/>
              </a:lnSpc>
              <a:buNone/>
            </a:pPr>
            <a:r>
              <a:rPr lang="en-US" dirty="0"/>
              <a:t>At that time Jesus declared, "I thank you, Father, Lord of heaven and earth, that you have hidden these things from the wise and understanding and revealed them to little children; yes, Father, for such was your gracious will. Matthew 11:25 – 26)</a:t>
            </a:r>
          </a:p>
          <a:p>
            <a:pPr lvl="1">
              <a:lnSpc>
                <a:spcPct val="150000"/>
              </a:lnSpc>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The Doctrine of Reprobation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7577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lvl="1">
              <a:lnSpc>
                <a:spcPct val="150000"/>
              </a:lnSpc>
            </a:pPr>
            <a:r>
              <a:rPr lang="en-US" sz="2800" dirty="0">
                <a:solidFill>
                  <a:srgbClr val="0070C0"/>
                </a:solidFill>
              </a:rPr>
              <a:t>There are several explicit passages that describe reprobation.</a:t>
            </a:r>
          </a:p>
          <a:p>
            <a:pPr marL="0" indent="0">
              <a:lnSpc>
                <a:spcPct val="150000"/>
              </a:lnSpc>
              <a:buNone/>
            </a:pPr>
            <a:r>
              <a:rPr lang="en-US" dirty="0"/>
              <a:t>For the Scripture says to Pharaoh, "For this very purpose I have raised you up, that I might show my power in you, and that my name might be proclaimed in all the earth." So then he has mercy on whomever he wills, and he hardens whomever he wills. You will say to me then, "Why does he still find fault? For who can resist his will?" But who are you, O man, to answer back to God? Will what is molded say to its molder, "Why have you made me like this?" Has the potter no right over the clay, to make out of the same lump one vessel for honorable use and another for dishonorable use?  (Romans 9:17 – 21)</a:t>
            </a:r>
          </a:p>
          <a:p>
            <a:pPr lvl="1">
              <a:lnSpc>
                <a:spcPct val="150000"/>
              </a:lnSpc>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The Doctrine of Reprobation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49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marL="457200" lvl="1" indent="0">
              <a:lnSpc>
                <a:spcPct val="150000"/>
              </a:lnSpc>
              <a:buNone/>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The Doctrine of Reprobation</a:t>
            </a:r>
            <a:endParaRPr lang="en-US" sz="2000" b="1"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30A03895-AA19-4472-88D0-1AC7945FA3B1}"/>
              </a:ext>
            </a:extLst>
          </p:cNvPr>
          <p:cNvSpPr/>
          <p:nvPr/>
        </p:nvSpPr>
        <p:spPr>
          <a:xfrm>
            <a:off x="197885" y="469464"/>
            <a:ext cx="11784562" cy="5842497"/>
          </a:xfrm>
          <a:prstGeom prst="rect">
            <a:avLst/>
          </a:prstGeom>
        </p:spPr>
        <p:txBody>
          <a:bodyPr wrap="square">
            <a:spAutoFit/>
          </a:bodyPr>
          <a:lstStyle/>
          <a:p>
            <a:pPr>
              <a:lnSpc>
                <a:spcPct val="150000"/>
              </a:lnSpc>
            </a:pPr>
            <a:r>
              <a:rPr lang="en-US" sz="2800" dirty="0">
                <a:solidFill>
                  <a:srgbClr val="333333"/>
                </a:solidFill>
              </a:rPr>
              <a:t>So too at the present time there is a remnant, chosen by grace. But if it is by grace, it is no longer on the basis of works; otherwise grace would no longer be grace. What then? Israel failed to obtain what it was seeking. The elect obtained it, but the rest were hardened, as it is written, "God gave them a spirit of stupor, eyes that would not see and ears that would not hear, down to this very day." (Romans 11:5 - 8)</a:t>
            </a:r>
            <a:endParaRPr lang="en-US" sz="2800" b="0" i="0" u="none" strike="noStrike" dirty="0">
              <a:solidFill>
                <a:srgbClr val="333333"/>
              </a:solidFill>
              <a:effectLst/>
            </a:endParaRPr>
          </a:p>
          <a:p>
            <a:pPr>
              <a:lnSpc>
                <a:spcPct val="150000"/>
              </a:lnSpc>
            </a:pPr>
            <a:r>
              <a:rPr lang="en-US" sz="2800" dirty="0"/>
              <a:t>For certain people have crept in unnoticed who long ago were designated for this condemnation, ungodly people, who pervert the grace of our God into sensuality and deny our only Master and Lord, Jesus Christ. (Jude 4)</a:t>
            </a:r>
            <a:endParaRPr lang="en-US" sz="2800" b="0" i="0" u="none" strike="noStrike" dirty="0">
              <a:solidFill>
                <a:srgbClr val="333333"/>
              </a:solidFill>
              <a:effectLst/>
            </a:endParaRPr>
          </a:p>
        </p:txBody>
      </p:sp>
    </p:spTree>
    <p:extLst>
      <p:ext uri="{BB962C8B-B14F-4D97-AF65-F5344CB8AC3E}">
        <p14:creationId xmlns:p14="http://schemas.microsoft.com/office/powerpoint/2010/main" val="994426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marL="0" indent="0">
              <a:lnSpc>
                <a:spcPct val="150000"/>
              </a:lnSpc>
              <a:buNone/>
            </a:pPr>
            <a:r>
              <a:rPr lang="en-US" dirty="0"/>
              <a:t>So the honor is for you who believe, but for those who do not believe, "The stone that the builders rejected has become the cornerstone," and "A stone of stumbling, and a rock of offense. "</a:t>
            </a:r>
            <a:r>
              <a:rPr lang="en-US" dirty="0">
                <a:solidFill>
                  <a:srgbClr val="FF0000"/>
                </a:solidFill>
              </a:rPr>
              <a:t>They stumble because they disobey the word, as they were destined to do</a:t>
            </a:r>
            <a:r>
              <a:rPr lang="en-US" dirty="0"/>
              <a:t>. But you are a chosen race, a royal priesthood, a holy nation, a people for his own possession, that you may proclaim the excellencies of him who called you out of darkness into his marvelous light. (1 Peter 2:7 – 9)</a:t>
            </a:r>
          </a:p>
          <a:p>
            <a:pPr marL="457200" lvl="1" indent="0">
              <a:lnSpc>
                <a:spcPct val="150000"/>
              </a:lnSpc>
              <a:buNone/>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The Doctrine of Reprobation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91812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lvl="1">
              <a:lnSpc>
                <a:spcPct val="150000"/>
              </a:lnSpc>
            </a:pPr>
            <a:r>
              <a:rPr lang="en-US" sz="2800" dirty="0">
                <a:solidFill>
                  <a:srgbClr val="0070C0"/>
                </a:solidFill>
              </a:rPr>
              <a:t>God shows forth his wrath, power and his glory in reprobation.</a:t>
            </a:r>
          </a:p>
          <a:p>
            <a:pPr marL="457200" lvl="1" indent="0">
              <a:lnSpc>
                <a:spcPct val="150000"/>
              </a:lnSpc>
              <a:buNone/>
            </a:pPr>
            <a:r>
              <a:rPr lang="en-US" sz="2800" dirty="0"/>
              <a:t>What if God, desiring to </a:t>
            </a:r>
            <a:r>
              <a:rPr lang="en-US" sz="2800" dirty="0">
                <a:solidFill>
                  <a:srgbClr val="FF0000"/>
                </a:solidFill>
              </a:rPr>
              <a:t>show his wrath</a:t>
            </a:r>
            <a:r>
              <a:rPr lang="en-US" sz="2800" dirty="0"/>
              <a:t> and to </a:t>
            </a:r>
            <a:r>
              <a:rPr lang="en-US" sz="2800" dirty="0">
                <a:solidFill>
                  <a:srgbClr val="FF0000"/>
                </a:solidFill>
              </a:rPr>
              <a:t>make known his power</a:t>
            </a:r>
            <a:r>
              <a:rPr lang="en-US" sz="2800" dirty="0"/>
              <a:t>, has endured with much patience vessels of wrath prepared for destruction, in order to make known the </a:t>
            </a:r>
            <a:r>
              <a:rPr lang="en-US" sz="2800" dirty="0">
                <a:solidFill>
                  <a:srgbClr val="FF0000"/>
                </a:solidFill>
              </a:rPr>
              <a:t>riches of his glory </a:t>
            </a:r>
            <a:r>
              <a:rPr lang="en-US" sz="2800" dirty="0"/>
              <a:t>for vessels of mercy, which he has prepared beforehand for glory- (Romans 9:22 -23)</a:t>
            </a:r>
          </a:p>
          <a:p>
            <a:pPr lvl="1">
              <a:lnSpc>
                <a:spcPct val="150000"/>
              </a:lnSpc>
            </a:pPr>
            <a:r>
              <a:rPr lang="en-US" sz="2800" dirty="0">
                <a:solidFill>
                  <a:srgbClr val="0070C0"/>
                </a:solidFill>
              </a:rPr>
              <a:t>Therefore, Scripture says the cause of election is God but the cause of reprobation lies with the sinner.</a:t>
            </a:r>
          </a:p>
          <a:p>
            <a:pPr lvl="1">
              <a:lnSpc>
                <a:spcPct val="150000"/>
              </a:lnSpc>
            </a:pPr>
            <a:r>
              <a:rPr lang="en-US" sz="2800" dirty="0">
                <a:solidFill>
                  <a:srgbClr val="0070C0"/>
                </a:solidFill>
              </a:rPr>
              <a:t>The ground of election is God’s mercy but the ground of reprobation is God’s justice.</a:t>
            </a:r>
          </a:p>
          <a:p>
            <a:pPr lvl="1">
              <a:lnSpc>
                <a:spcPct val="150000"/>
              </a:lnSpc>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The Doctrine of Reprobation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2274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0" y="605070"/>
            <a:ext cx="11784563" cy="6242178"/>
          </a:xfrm>
          <a:solidFill>
            <a:srgbClr val="FFFFCC"/>
          </a:solidFill>
        </p:spPr>
        <p:txBody>
          <a:bodyPr numCol="1">
            <a:noAutofit/>
          </a:bodyPr>
          <a:lstStyle/>
          <a:p>
            <a:pPr marL="0" indent="0">
              <a:lnSpc>
                <a:spcPct val="150000"/>
              </a:lnSpc>
              <a:buNone/>
            </a:pPr>
            <a:r>
              <a:rPr lang="en-US" dirty="0"/>
              <a:t>            </a:t>
            </a:r>
          </a:p>
          <a:p>
            <a:pPr marL="0" indent="0">
              <a:lnSpc>
                <a:spcPct val="150000"/>
              </a:lnSpc>
              <a:buNone/>
            </a:pPr>
            <a:r>
              <a:rPr lang="en-US" dirty="0"/>
              <a:t>                                   </a:t>
            </a:r>
            <a:endParaRPr lang="en-US" b="1" dirty="0"/>
          </a:p>
          <a:p>
            <a:pPr marL="0" indent="0">
              <a:lnSpc>
                <a:spcPct val="150000"/>
              </a:lnSpc>
              <a:buNone/>
            </a:pPr>
            <a:r>
              <a:rPr lang="en-US" dirty="0">
                <a:solidFill>
                  <a:srgbClr val="008000"/>
                </a:solidFill>
              </a:rPr>
              <a:t>                                                   </a:t>
            </a:r>
            <a:r>
              <a:rPr lang="en-US" b="1" dirty="0">
                <a:solidFill>
                  <a:srgbClr val="008000"/>
                </a:solidFill>
              </a:rPr>
              <a:t> </a:t>
            </a:r>
            <a:r>
              <a:rPr lang="en-US" dirty="0">
                <a:solidFill>
                  <a:srgbClr val="008000"/>
                </a:solidFill>
              </a:rPr>
              <a:t> </a:t>
            </a:r>
            <a:r>
              <a:rPr lang="en-US" dirty="0"/>
              <a:t>                                     </a:t>
            </a:r>
          </a:p>
        </p:txBody>
      </p:sp>
      <p:sp>
        <p:nvSpPr>
          <p:cNvPr id="4" name="Rectangle 3">
            <a:extLst>
              <a:ext uri="{FF2B5EF4-FFF2-40B4-BE49-F238E27FC236}">
                <a16:creationId xmlns:a16="http://schemas.microsoft.com/office/drawing/2014/main" id="{0349BDB8-1F61-40E7-9EDB-39CA5F177CDA}"/>
              </a:ext>
            </a:extLst>
          </p:cNvPr>
          <p:cNvSpPr/>
          <p:nvPr/>
        </p:nvSpPr>
        <p:spPr>
          <a:xfrm>
            <a:off x="0" y="10752"/>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Sequence of Salvation </a:t>
            </a:r>
            <a:r>
              <a:rPr lang="en-US" sz="2800" dirty="0">
                <a:latin typeface="Arial" panose="020B0604020202020204" pitchFamily="34" charset="0"/>
                <a:cs typeface="Arial" panose="020B0604020202020204" pitchFamily="34" charset="0"/>
              </a:rPr>
              <a:t>(Review)</a:t>
            </a:r>
            <a:r>
              <a:rPr lang="en-US" sz="2800" b="1" dirty="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5" name="Left Brace 4">
            <a:extLst>
              <a:ext uri="{FF2B5EF4-FFF2-40B4-BE49-F238E27FC236}">
                <a16:creationId xmlns:a16="http://schemas.microsoft.com/office/drawing/2014/main" id="{8F414AAD-DA68-41D5-8E6C-E06DD4DCBAC1}"/>
              </a:ext>
            </a:extLst>
          </p:cNvPr>
          <p:cNvSpPr/>
          <p:nvPr/>
        </p:nvSpPr>
        <p:spPr>
          <a:xfrm>
            <a:off x="3207359" y="2065252"/>
            <a:ext cx="911228" cy="1283616"/>
          </a:xfrm>
          <a:prstGeom prst="leftBrace">
            <a:avLst>
              <a:gd name="adj1" fmla="val 19713"/>
              <a:gd name="adj2" fmla="val 50000"/>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a:extLst>
              <a:ext uri="{FF2B5EF4-FFF2-40B4-BE49-F238E27FC236}">
                <a16:creationId xmlns:a16="http://schemas.microsoft.com/office/drawing/2014/main" id="{2D105D37-AD1E-43FA-8284-1D5BC7DA85A8}"/>
              </a:ext>
            </a:extLst>
          </p:cNvPr>
          <p:cNvSpPr/>
          <p:nvPr/>
        </p:nvSpPr>
        <p:spPr>
          <a:xfrm>
            <a:off x="5885166" y="3787905"/>
            <a:ext cx="631371" cy="1139757"/>
          </a:xfrm>
          <a:prstGeom prst="rightBrace">
            <a:avLst/>
          </a:prstGeom>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FF0000"/>
              </a:solidFill>
            </a:endParaRPr>
          </a:p>
        </p:txBody>
      </p:sp>
      <p:cxnSp>
        <p:nvCxnSpPr>
          <p:cNvPr id="11" name="Straight Arrow Connector 10">
            <a:extLst>
              <a:ext uri="{FF2B5EF4-FFF2-40B4-BE49-F238E27FC236}">
                <a16:creationId xmlns:a16="http://schemas.microsoft.com/office/drawing/2014/main" id="{7EB18F56-5591-45BB-8A23-94047674D8BA}"/>
              </a:ext>
            </a:extLst>
          </p:cNvPr>
          <p:cNvCxnSpPr>
            <a:cxnSpLocks/>
          </p:cNvCxnSpPr>
          <p:nvPr/>
        </p:nvCxnSpPr>
        <p:spPr>
          <a:xfrm>
            <a:off x="5086530" y="986697"/>
            <a:ext cx="0" cy="32241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2886E5FC-306E-4EA9-B7A5-F2BF281020C3}"/>
              </a:ext>
            </a:extLst>
          </p:cNvPr>
          <p:cNvCxnSpPr/>
          <p:nvPr/>
        </p:nvCxnSpPr>
        <p:spPr>
          <a:xfrm>
            <a:off x="5086530" y="1593495"/>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58F34C5-FE5D-44EF-BE56-951B2507119E}"/>
              </a:ext>
            </a:extLst>
          </p:cNvPr>
          <p:cNvCxnSpPr/>
          <p:nvPr/>
        </p:nvCxnSpPr>
        <p:spPr>
          <a:xfrm>
            <a:off x="5086530" y="2424766"/>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534AE9C5-AF9C-4C1D-BF26-D3655B300065}"/>
              </a:ext>
            </a:extLst>
          </p:cNvPr>
          <p:cNvCxnSpPr/>
          <p:nvPr/>
        </p:nvCxnSpPr>
        <p:spPr>
          <a:xfrm>
            <a:off x="5086530" y="3250135"/>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D99C6AAE-2AA0-45A7-ACFB-FF0502170824}"/>
              </a:ext>
            </a:extLst>
          </p:cNvPr>
          <p:cNvSpPr txBox="1"/>
          <p:nvPr/>
        </p:nvSpPr>
        <p:spPr>
          <a:xfrm>
            <a:off x="820835" y="2230006"/>
            <a:ext cx="2080727" cy="954107"/>
          </a:xfrm>
          <a:prstGeom prst="rect">
            <a:avLst/>
          </a:prstGeom>
          <a:noFill/>
        </p:spPr>
        <p:txBody>
          <a:bodyPr wrap="square" rtlCol="0">
            <a:spAutoFit/>
          </a:bodyPr>
          <a:lstStyle/>
          <a:p>
            <a:r>
              <a:rPr lang="en-US" sz="2800" b="1" dirty="0"/>
              <a:t>I</a:t>
            </a:r>
            <a:r>
              <a:rPr lang="en-US" sz="2800" dirty="0"/>
              <a:t>rresistible Grace</a:t>
            </a:r>
          </a:p>
        </p:txBody>
      </p:sp>
      <p:sp>
        <p:nvSpPr>
          <p:cNvPr id="22" name="TextBox 21">
            <a:extLst>
              <a:ext uri="{FF2B5EF4-FFF2-40B4-BE49-F238E27FC236}">
                <a16:creationId xmlns:a16="http://schemas.microsoft.com/office/drawing/2014/main" id="{18AADF14-8E46-43B3-94B8-6798A99884C4}"/>
              </a:ext>
            </a:extLst>
          </p:cNvPr>
          <p:cNvSpPr txBox="1"/>
          <p:nvPr/>
        </p:nvSpPr>
        <p:spPr>
          <a:xfrm flipH="1">
            <a:off x="4137492" y="2003849"/>
            <a:ext cx="2108462" cy="523220"/>
          </a:xfrm>
          <a:prstGeom prst="rect">
            <a:avLst/>
          </a:prstGeom>
          <a:noFill/>
        </p:spPr>
        <p:txBody>
          <a:bodyPr wrap="square" rtlCol="0">
            <a:spAutoFit/>
          </a:bodyPr>
          <a:lstStyle/>
          <a:p>
            <a:r>
              <a:rPr lang="en-US" sz="2800" b="1" dirty="0"/>
              <a:t>Effective Call</a:t>
            </a:r>
          </a:p>
        </p:txBody>
      </p:sp>
      <p:sp>
        <p:nvSpPr>
          <p:cNvPr id="23" name="Right Brace 22">
            <a:extLst>
              <a:ext uri="{FF2B5EF4-FFF2-40B4-BE49-F238E27FC236}">
                <a16:creationId xmlns:a16="http://schemas.microsoft.com/office/drawing/2014/main" id="{B8B3FD1B-A209-469E-A295-B8FD0C2AACFC}"/>
              </a:ext>
            </a:extLst>
          </p:cNvPr>
          <p:cNvSpPr/>
          <p:nvPr/>
        </p:nvSpPr>
        <p:spPr>
          <a:xfrm>
            <a:off x="7051453" y="2052373"/>
            <a:ext cx="2616934" cy="4702627"/>
          </a:xfrm>
          <a:prstGeom prst="rightBrace">
            <a:avLst>
              <a:gd name="adj1" fmla="val 8333"/>
              <a:gd name="adj2" fmla="val 49198"/>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TextBox 23">
            <a:extLst>
              <a:ext uri="{FF2B5EF4-FFF2-40B4-BE49-F238E27FC236}">
                <a16:creationId xmlns:a16="http://schemas.microsoft.com/office/drawing/2014/main" id="{9A5EF89D-9907-4FF4-A2B9-48DA2E91A761}"/>
              </a:ext>
            </a:extLst>
          </p:cNvPr>
          <p:cNvSpPr txBox="1"/>
          <p:nvPr/>
        </p:nvSpPr>
        <p:spPr>
          <a:xfrm>
            <a:off x="9927239" y="3630353"/>
            <a:ext cx="1857324" cy="1384995"/>
          </a:xfrm>
          <a:prstGeom prst="rect">
            <a:avLst/>
          </a:prstGeom>
          <a:noFill/>
        </p:spPr>
        <p:txBody>
          <a:bodyPr wrap="square" rtlCol="0">
            <a:spAutoFit/>
          </a:bodyPr>
          <a:lstStyle/>
          <a:p>
            <a:r>
              <a:rPr lang="en-US" sz="2800" b="1" dirty="0"/>
              <a:t>Elapsed Time is Zero</a:t>
            </a:r>
          </a:p>
        </p:txBody>
      </p:sp>
      <p:sp>
        <p:nvSpPr>
          <p:cNvPr id="15" name="TextBox 14">
            <a:extLst>
              <a:ext uri="{FF2B5EF4-FFF2-40B4-BE49-F238E27FC236}">
                <a16:creationId xmlns:a16="http://schemas.microsoft.com/office/drawing/2014/main" id="{E61B27AF-5BB2-463D-8604-3DF747CBCDD4}"/>
              </a:ext>
            </a:extLst>
          </p:cNvPr>
          <p:cNvSpPr txBox="1"/>
          <p:nvPr/>
        </p:nvSpPr>
        <p:spPr>
          <a:xfrm flipH="1">
            <a:off x="4381357" y="1199716"/>
            <a:ext cx="1965013" cy="523220"/>
          </a:xfrm>
          <a:prstGeom prst="rect">
            <a:avLst/>
          </a:prstGeom>
          <a:noFill/>
        </p:spPr>
        <p:txBody>
          <a:bodyPr wrap="square" rtlCol="0">
            <a:spAutoFit/>
          </a:bodyPr>
          <a:lstStyle/>
          <a:p>
            <a:r>
              <a:rPr lang="en-US" sz="2800" b="1" dirty="0"/>
              <a:t>The Fall</a:t>
            </a:r>
          </a:p>
        </p:txBody>
      </p:sp>
      <p:sp>
        <p:nvSpPr>
          <p:cNvPr id="17" name="TextBox 16">
            <a:extLst>
              <a:ext uri="{FF2B5EF4-FFF2-40B4-BE49-F238E27FC236}">
                <a16:creationId xmlns:a16="http://schemas.microsoft.com/office/drawing/2014/main" id="{90F880D0-94B5-41A1-908B-93AC20CBE73E}"/>
              </a:ext>
            </a:extLst>
          </p:cNvPr>
          <p:cNvSpPr txBox="1"/>
          <p:nvPr/>
        </p:nvSpPr>
        <p:spPr>
          <a:xfrm flipH="1">
            <a:off x="4381358" y="564017"/>
            <a:ext cx="1965013" cy="523220"/>
          </a:xfrm>
          <a:prstGeom prst="rect">
            <a:avLst/>
          </a:prstGeom>
          <a:noFill/>
        </p:spPr>
        <p:txBody>
          <a:bodyPr wrap="square" rtlCol="0">
            <a:spAutoFit/>
          </a:bodyPr>
          <a:lstStyle/>
          <a:p>
            <a:r>
              <a:rPr lang="en-US" sz="2800" b="1" dirty="0"/>
              <a:t>Election </a:t>
            </a:r>
          </a:p>
        </p:txBody>
      </p:sp>
      <p:sp>
        <p:nvSpPr>
          <p:cNvPr id="19" name="TextBox 18">
            <a:extLst>
              <a:ext uri="{FF2B5EF4-FFF2-40B4-BE49-F238E27FC236}">
                <a16:creationId xmlns:a16="http://schemas.microsoft.com/office/drawing/2014/main" id="{02DB0351-5816-4C3A-BEFE-709CF2A0170F}"/>
              </a:ext>
            </a:extLst>
          </p:cNvPr>
          <p:cNvSpPr txBox="1"/>
          <p:nvPr/>
        </p:nvSpPr>
        <p:spPr>
          <a:xfrm flipH="1">
            <a:off x="6627800" y="4061241"/>
            <a:ext cx="1965013" cy="523220"/>
          </a:xfrm>
          <a:prstGeom prst="rect">
            <a:avLst/>
          </a:prstGeom>
          <a:noFill/>
        </p:spPr>
        <p:txBody>
          <a:bodyPr wrap="square" rtlCol="0">
            <a:spAutoFit/>
          </a:bodyPr>
          <a:lstStyle/>
          <a:p>
            <a:r>
              <a:rPr lang="en-US" sz="2800" b="1" dirty="0">
                <a:solidFill>
                  <a:srgbClr val="0070C0"/>
                </a:solidFill>
              </a:rPr>
              <a:t>Conversion</a:t>
            </a:r>
          </a:p>
        </p:txBody>
      </p:sp>
      <p:sp>
        <p:nvSpPr>
          <p:cNvPr id="25" name="TextBox 24">
            <a:extLst>
              <a:ext uri="{FF2B5EF4-FFF2-40B4-BE49-F238E27FC236}">
                <a16:creationId xmlns:a16="http://schemas.microsoft.com/office/drawing/2014/main" id="{695EAF3D-1D66-4BFA-8F3D-DAC2674ADFD8}"/>
              </a:ext>
            </a:extLst>
          </p:cNvPr>
          <p:cNvSpPr txBox="1"/>
          <p:nvPr/>
        </p:nvSpPr>
        <p:spPr>
          <a:xfrm flipH="1">
            <a:off x="4096727" y="2825653"/>
            <a:ext cx="2318849" cy="523220"/>
          </a:xfrm>
          <a:prstGeom prst="rect">
            <a:avLst/>
          </a:prstGeom>
          <a:noFill/>
        </p:spPr>
        <p:txBody>
          <a:bodyPr wrap="square" rtlCol="0">
            <a:spAutoFit/>
          </a:bodyPr>
          <a:lstStyle/>
          <a:p>
            <a:r>
              <a:rPr lang="en-US" sz="2800" b="1" dirty="0"/>
              <a:t>Regeneration</a:t>
            </a:r>
          </a:p>
        </p:txBody>
      </p:sp>
      <p:sp>
        <p:nvSpPr>
          <p:cNvPr id="26" name="TextBox 25">
            <a:extLst>
              <a:ext uri="{FF2B5EF4-FFF2-40B4-BE49-F238E27FC236}">
                <a16:creationId xmlns:a16="http://schemas.microsoft.com/office/drawing/2014/main" id="{63FCBA26-62CE-4A17-A40B-B7D1C1C17B8C}"/>
              </a:ext>
            </a:extLst>
          </p:cNvPr>
          <p:cNvSpPr txBox="1"/>
          <p:nvPr/>
        </p:nvSpPr>
        <p:spPr>
          <a:xfrm flipH="1">
            <a:off x="4613811" y="3695670"/>
            <a:ext cx="1951605" cy="523220"/>
          </a:xfrm>
          <a:prstGeom prst="rect">
            <a:avLst/>
          </a:prstGeom>
          <a:noFill/>
        </p:spPr>
        <p:txBody>
          <a:bodyPr wrap="square" rtlCol="0">
            <a:spAutoFit/>
          </a:bodyPr>
          <a:lstStyle/>
          <a:p>
            <a:r>
              <a:rPr lang="en-US" sz="2800" b="1" dirty="0">
                <a:solidFill>
                  <a:srgbClr val="0070C0"/>
                </a:solidFill>
              </a:rPr>
              <a:t>Faith</a:t>
            </a:r>
          </a:p>
        </p:txBody>
      </p:sp>
      <p:sp>
        <p:nvSpPr>
          <p:cNvPr id="27" name="TextBox 26">
            <a:extLst>
              <a:ext uri="{FF2B5EF4-FFF2-40B4-BE49-F238E27FC236}">
                <a16:creationId xmlns:a16="http://schemas.microsoft.com/office/drawing/2014/main" id="{AEE1A48F-C554-4324-ADC9-1B1840CB5544}"/>
              </a:ext>
            </a:extLst>
          </p:cNvPr>
          <p:cNvSpPr txBox="1"/>
          <p:nvPr/>
        </p:nvSpPr>
        <p:spPr>
          <a:xfrm flipH="1">
            <a:off x="4170577" y="4414181"/>
            <a:ext cx="1965013" cy="523220"/>
          </a:xfrm>
          <a:prstGeom prst="rect">
            <a:avLst/>
          </a:prstGeom>
          <a:noFill/>
        </p:spPr>
        <p:txBody>
          <a:bodyPr wrap="square" rtlCol="0">
            <a:spAutoFit/>
          </a:bodyPr>
          <a:lstStyle/>
          <a:p>
            <a:r>
              <a:rPr lang="en-US" sz="2800" b="1" dirty="0">
                <a:solidFill>
                  <a:srgbClr val="0070C0"/>
                </a:solidFill>
              </a:rPr>
              <a:t>Repentance</a:t>
            </a:r>
          </a:p>
        </p:txBody>
      </p:sp>
      <p:sp>
        <p:nvSpPr>
          <p:cNvPr id="28" name="TextBox 27">
            <a:extLst>
              <a:ext uri="{FF2B5EF4-FFF2-40B4-BE49-F238E27FC236}">
                <a16:creationId xmlns:a16="http://schemas.microsoft.com/office/drawing/2014/main" id="{75E2E6AD-B273-4148-8660-15CD2EE24077}"/>
              </a:ext>
            </a:extLst>
          </p:cNvPr>
          <p:cNvSpPr txBox="1"/>
          <p:nvPr/>
        </p:nvSpPr>
        <p:spPr>
          <a:xfrm flipH="1">
            <a:off x="4175745" y="5307846"/>
            <a:ext cx="1965013" cy="523220"/>
          </a:xfrm>
          <a:prstGeom prst="rect">
            <a:avLst/>
          </a:prstGeom>
          <a:noFill/>
        </p:spPr>
        <p:txBody>
          <a:bodyPr wrap="square" rtlCol="0">
            <a:spAutoFit/>
          </a:bodyPr>
          <a:lstStyle/>
          <a:p>
            <a:r>
              <a:rPr lang="en-US" sz="2800" b="1" dirty="0">
                <a:solidFill>
                  <a:srgbClr val="FF0000"/>
                </a:solidFill>
              </a:rPr>
              <a:t>Justification</a:t>
            </a:r>
          </a:p>
        </p:txBody>
      </p:sp>
      <p:sp>
        <p:nvSpPr>
          <p:cNvPr id="29" name="TextBox 28">
            <a:extLst>
              <a:ext uri="{FF2B5EF4-FFF2-40B4-BE49-F238E27FC236}">
                <a16:creationId xmlns:a16="http://schemas.microsoft.com/office/drawing/2014/main" id="{1CD96491-C2A9-4F74-8197-E0B865AB2F5E}"/>
              </a:ext>
            </a:extLst>
          </p:cNvPr>
          <p:cNvSpPr txBox="1"/>
          <p:nvPr/>
        </p:nvSpPr>
        <p:spPr>
          <a:xfrm flipH="1">
            <a:off x="4273644" y="6114512"/>
            <a:ext cx="1965013" cy="523220"/>
          </a:xfrm>
          <a:prstGeom prst="rect">
            <a:avLst/>
          </a:prstGeom>
          <a:noFill/>
        </p:spPr>
        <p:txBody>
          <a:bodyPr wrap="square" rtlCol="0">
            <a:spAutoFit/>
          </a:bodyPr>
          <a:lstStyle/>
          <a:p>
            <a:r>
              <a:rPr lang="en-US" sz="2800" b="1" dirty="0">
                <a:solidFill>
                  <a:srgbClr val="008000"/>
                </a:solidFill>
              </a:rPr>
              <a:t>Adoption</a:t>
            </a:r>
          </a:p>
        </p:txBody>
      </p:sp>
      <p:cxnSp>
        <p:nvCxnSpPr>
          <p:cNvPr id="30" name="Straight Arrow Connector 29">
            <a:extLst>
              <a:ext uri="{FF2B5EF4-FFF2-40B4-BE49-F238E27FC236}">
                <a16:creationId xmlns:a16="http://schemas.microsoft.com/office/drawing/2014/main" id="{6D7A2291-5DD3-40DF-874D-1102636EA3EF}"/>
              </a:ext>
            </a:extLst>
          </p:cNvPr>
          <p:cNvCxnSpPr/>
          <p:nvPr/>
        </p:nvCxnSpPr>
        <p:spPr>
          <a:xfrm>
            <a:off x="5074730" y="4112914"/>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189587EC-F2FE-4371-A983-A242D34E65FF}"/>
              </a:ext>
            </a:extLst>
          </p:cNvPr>
          <p:cNvCxnSpPr/>
          <p:nvPr/>
        </p:nvCxnSpPr>
        <p:spPr>
          <a:xfrm>
            <a:off x="5086530" y="4867289"/>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39FBA782-FB7A-4E9D-B94A-74455A8C2EA9}"/>
              </a:ext>
            </a:extLst>
          </p:cNvPr>
          <p:cNvCxnSpPr/>
          <p:nvPr/>
        </p:nvCxnSpPr>
        <p:spPr>
          <a:xfrm>
            <a:off x="5086530" y="5822301"/>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7079939E-EBB2-456C-9064-4C8947945891}"/>
              </a:ext>
            </a:extLst>
          </p:cNvPr>
          <p:cNvSpPr txBox="1"/>
          <p:nvPr/>
        </p:nvSpPr>
        <p:spPr>
          <a:xfrm flipH="1">
            <a:off x="169682" y="605070"/>
            <a:ext cx="3657007" cy="523220"/>
          </a:xfrm>
          <a:prstGeom prst="rect">
            <a:avLst/>
          </a:prstGeom>
          <a:noFill/>
        </p:spPr>
        <p:txBody>
          <a:bodyPr wrap="square" rtlCol="0">
            <a:spAutoFit/>
          </a:bodyPr>
          <a:lstStyle/>
          <a:p>
            <a:r>
              <a:rPr lang="en-US" sz="2800" b="1" dirty="0"/>
              <a:t>U</a:t>
            </a:r>
            <a:r>
              <a:rPr lang="en-US" sz="2800" dirty="0"/>
              <a:t>nconditional  Election </a:t>
            </a:r>
          </a:p>
        </p:txBody>
      </p:sp>
      <p:sp>
        <p:nvSpPr>
          <p:cNvPr id="34" name="TextBox 33">
            <a:extLst>
              <a:ext uri="{FF2B5EF4-FFF2-40B4-BE49-F238E27FC236}">
                <a16:creationId xmlns:a16="http://schemas.microsoft.com/office/drawing/2014/main" id="{89DF7C32-78E3-4636-8A88-7586ADCBA8BD}"/>
              </a:ext>
            </a:extLst>
          </p:cNvPr>
          <p:cNvSpPr txBox="1"/>
          <p:nvPr/>
        </p:nvSpPr>
        <p:spPr>
          <a:xfrm flipH="1">
            <a:off x="841255" y="1135528"/>
            <a:ext cx="2545239" cy="954107"/>
          </a:xfrm>
          <a:prstGeom prst="rect">
            <a:avLst/>
          </a:prstGeom>
          <a:noFill/>
        </p:spPr>
        <p:txBody>
          <a:bodyPr wrap="square" rtlCol="0">
            <a:spAutoFit/>
          </a:bodyPr>
          <a:lstStyle/>
          <a:p>
            <a:r>
              <a:rPr lang="en-US" sz="2800" b="1" dirty="0"/>
              <a:t>T</a:t>
            </a:r>
            <a:r>
              <a:rPr lang="en-US" sz="2800" dirty="0"/>
              <a:t>otal Depravity</a:t>
            </a:r>
          </a:p>
          <a:p>
            <a:r>
              <a:rPr lang="en-US" sz="2800" dirty="0"/>
              <a:t>(Moral inability)</a:t>
            </a:r>
          </a:p>
        </p:txBody>
      </p:sp>
      <p:cxnSp>
        <p:nvCxnSpPr>
          <p:cNvPr id="7" name="Straight Arrow Connector 6">
            <a:extLst>
              <a:ext uri="{FF2B5EF4-FFF2-40B4-BE49-F238E27FC236}">
                <a16:creationId xmlns:a16="http://schemas.microsoft.com/office/drawing/2014/main" id="{D63488EE-B9AF-484C-B26E-B4BB4FBBC634}"/>
              </a:ext>
            </a:extLst>
          </p:cNvPr>
          <p:cNvCxnSpPr>
            <a:cxnSpLocks/>
          </p:cNvCxnSpPr>
          <p:nvPr/>
        </p:nvCxnSpPr>
        <p:spPr>
          <a:xfrm flipH="1">
            <a:off x="3207359" y="1456569"/>
            <a:ext cx="117399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DE324960-65B6-4333-A884-0552F99E44D5}"/>
              </a:ext>
            </a:extLst>
          </p:cNvPr>
          <p:cNvCxnSpPr>
            <a:cxnSpLocks/>
          </p:cNvCxnSpPr>
          <p:nvPr/>
        </p:nvCxnSpPr>
        <p:spPr>
          <a:xfrm flipH="1">
            <a:off x="3662973" y="866680"/>
            <a:ext cx="668767"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179594FE-F101-49AE-9869-7DA31CEBFF3B}"/>
              </a:ext>
            </a:extLst>
          </p:cNvPr>
          <p:cNvSpPr txBox="1"/>
          <p:nvPr/>
        </p:nvSpPr>
        <p:spPr>
          <a:xfrm>
            <a:off x="854034" y="3368743"/>
            <a:ext cx="2080727" cy="954107"/>
          </a:xfrm>
          <a:prstGeom prst="rect">
            <a:avLst/>
          </a:prstGeom>
          <a:noFill/>
        </p:spPr>
        <p:txBody>
          <a:bodyPr wrap="square" rtlCol="0">
            <a:spAutoFit/>
          </a:bodyPr>
          <a:lstStyle/>
          <a:p>
            <a:r>
              <a:rPr lang="en-US" sz="2800" b="1" dirty="0">
                <a:solidFill>
                  <a:schemeClr val="bg1">
                    <a:lumMod val="50000"/>
                  </a:schemeClr>
                </a:solidFill>
              </a:rPr>
              <a:t>L</a:t>
            </a:r>
            <a:r>
              <a:rPr lang="en-US" sz="2800" dirty="0">
                <a:solidFill>
                  <a:schemeClr val="bg1">
                    <a:lumMod val="50000"/>
                  </a:schemeClr>
                </a:solidFill>
              </a:rPr>
              <a:t>imited</a:t>
            </a:r>
            <a:r>
              <a:rPr lang="en-US" sz="2800" b="1" dirty="0">
                <a:solidFill>
                  <a:schemeClr val="bg1">
                    <a:lumMod val="50000"/>
                  </a:schemeClr>
                </a:solidFill>
              </a:rPr>
              <a:t> </a:t>
            </a:r>
            <a:r>
              <a:rPr lang="en-US" sz="2800" dirty="0">
                <a:solidFill>
                  <a:schemeClr val="bg1">
                    <a:lumMod val="50000"/>
                  </a:schemeClr>
                </a:solidFill>
              </a:rPr>
              <a:t>Atonement</a:t>
            </a:r>
          </a:p>
        </p:txBody>
      </p:sp>
      <p:sp>
        <p:nvSpPr>
          <p:cNvPr id="37" name="TextBox 36">
            <a:extLst>
              <a:ext uri="{FF2B5EF4-FFF2-40B4-BE49-F238E27FC236}">
                <a16:creationId xmlns:a16="http://schemas.microsoft.com/office/drawing/2014/main" id="{D92C3B06-F366-4E3F-82BB-6C9314AEEBF3}"/>
              </a:ext>
            </a:extLst>
          </p:cNvPr>
          <p:cNvSpPr txBox="1"/>
          <p:nvPr/>
        </p:nvSpPr>
        <p:spPr>
          <a:xfrm>
            <a:off x="820834" y="4876958"/>
            <a:ext cx="2080727" cy="1384995"/>
          </a:xfrm>
          <a:prstGeom prst="rect">
            <a:avLst/>
          </a:prstGeom>
          <a:noFill/>
        </p:spPr>
        <p:txBody>
          <a:bodyPr wrap="square" rtlCol="0">
            <a:spAutoFit/>
          </a:bodyPr>
          <a:lstStyle/>
          <a:p>
            <a:r>
              <a:rPr lang="en-US" sz="2800" b="1" dirty="0">
                <a:solidFill>
                  <a:schemeClr val="bg1">
                    <a:lumMod val="50000"/>
                  </a:schemeClr>
                </a:solidFill>
              </a:rPr>
              <a:t>P</a:t>
            </a:r>
            <a:r>
              <a:rPr lang="en-US" sz="2800" dirty="0">
                <a:solidFill>
                  <a:schemeClr val="bg1">
                    <a:lumMod val="50000"/>
                  </a:schemeClr>
                </a:solidFill>
              </a:rPr>
              <a:t>reservation</a:t>
            </a:r>
          </a:p>
          <a:p>
            <a:r>
              <a:rPr lang="en-US" sz="2800" dirty="0">
                <a:solidFill>
                  <a:schemeClr val="bg1">
                    <a:lumMod val="50000"/>
                  </a:schemeClr>
                </a:solidFill>
              </a:rPr>
              <a:t>of the </a:t>
            </a:r>
          </a:p>
          <a:p>
            <a:r>
              <a:rPr lang="en-US" sz="2800" dirty="0">
                <a:solidFill>
                  <a:schemeClr val="bg1">
                    <a:lumMod val="50000"/>
                  </a:schemeClr>
                </a:solidFill>
              </a:rPr>
              <a:t>saints</a:t>
            </a:r>
          </a:p>
        </p:txBody>
      </p:sp>
      <p:sp>
        <p:nvSpPr>
          <p:cNvPr id="2" name="Left Brace 1">
            <a:extLst>
              <a:ext uri="{FF2B5EF4-FFF2-40B4-BE49-F238E27FC236}">
                <a16:creationId xmlns:a16="http://schemas.microsoft.com/office/drawing/2014/main" id="{911EF31F-20B4-4776-B547-AFC087D43520}"/>
              </a:ext>
            </a:extLst>
          </p:cNvPr>
          <p:cNvSpPr/>
          <p:nvPr/>
        </p:nvSpPr>
        <p:spPr>
          <a:xfrm>
            <a:off x="3635661" y="2065250"/>
            <a:ext cx="875963" cy="2910391"/>
          </a:xfrm>
          <a:prstGeom prst="leftBrace">
            <a:avLst>
              <a:gd name="adj1" fmla="val 8333"/>
              <a:gd name="adj2" fmla="val 21172"/>
            </a:avLst>
          </a:prstGeom>
          <a:ln w="28575">
            <a:solidFill>
              <a:srgbClr val="C00000"/>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n>
                <a:solidFill>
                  <a:schemeClr val="tx1"/>
                </a:solidFill>
              </a:ln>
            </a:endParaRPr>
          </a:p>
        </p:txBody>
      </p:sp>
    </p:spTree>
    <p:extLst>
      <p:ext uri="{BB962C8B-B14F-4D97-AF65-F5344CB8AC3E}">
        <p14:creationId xmlns:p14="http://schemas.microsoft.com/office/powerpoint/2010/main" val="2474484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846560"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The Fall – We are morally unable to believe in God. </a:t>
            </a:r>
            <a:r>
              <a:rPr lang="en-US" sz="2800" dirty="0">
                <a:latin typeface="Arial" panose="020B0604020202020204" pitchFamily="34" charset="0"/>
                <a:cs typeface="Arial" panose="020B0604020202020204" pitchFamily="34" charset="0"/>
              </a:rPr>
              <a:t>(Review)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03200" y="732692"/>
            <a:ext cx="11846560" cy="5974837"/>
          </a:xfrm>
          <a:solidFill>
            <a:srgbClr val="FFFFCC"/>
          </a:solidFill>
        </p:spPr>
        <p:txBody>
          <a:bodyPr>
            <a:normAutofit/>
          </a:bodyPr>
          <a:lstStyle/>
          <a:p>
            <a:pPr marL="0" indent="0">
              <a:lnSpc>
                <a:spcPct val="150000"/>
              </a:lnSpc>
              <a:buNone/>
            </a:pPr>
            <a:r>
              <a:rPr lang="en-US" sz="3000" dirty="0">
                <a:cs typeface="Arial" panose="020B0604020202020204" pitchFamily="34" charset="0"/>
              </a:rPr>
              <a:t>For the mind that is set on the </a:t>
            </a:r>
            <a:r>
              <a:rPr lang="en-US" sz="3000" dirty="0">
                <a:solidFill>
                  <a:srgbClr val="FF0000"/>
                </a:solidFill>
                <a:cs typeface="Arial" panose="020B0604020202020204" pitchFamily="34" charset="0"/>
              </a:rPr>
              <a:t>flesh is hostile to God</a:t>
            </a:r>
            <a:r>
              <a:rPr lang="en-US" sz="3000" dirty="0">
                <a:cs typeface="Arial" panose="020B0604020202020204" pitchFamily="34" charset="0"/>
              </a:rPr>
              <a:t>, for it does not submit to God's law; indeed, </a:t>
            </a:r>
            <a:r>
              <a:rPr lang="en-US" sz="3000" dirty="0">
                <a:solidFill>
                  <a:srgbClr val="FF0000"/>
                </a:solidFill>
                <a:cs typeface="Arial" panose="020B0604020202020204" pitchFamily="34" charset="0"/>
              </a:rPr>
              <a:t>it cannot</a:t>
            </a:r>
            <a:r>
              <a:rPr lang="en-US" sz="3000" dirty="0">
                <a:cs typeface="Arial" panose="020B0604020202020204" pitchFamily="34" charset="0"/>
              </a:rPr>
              <a:t>. Those who are in the flesh cannot please God. (Romans 8:7-8)</a:t>
            </a:r>
            <a:endParaRPr lang="en-US" sz="3000" dirty="0">
              <a:solidFill>
                <a:srgbClr val="0070C0"/>
              </a:solidFill>
              <a:cs typeface="Arial" panose="020B0604020202020204" pitchFamily="34" charset="0"/>
            </a:endParaRPr>
          </a:p>
          <a:p>
            <a:pPr marL="0" indent="0">
              <a:lnSpc>
                <a:spcPct val="150000"/>
              </a:lnSpc>
              <a:buNone/>
            </a:pPr>
            <a:r>
              <a:rPr lang="en-US" sz="3000" dirty="0">
                <a:cs typeface="Arial" panose="020B0604020202020204" pitchFamily="34" charset="0"/>
              </a:rPr>
              <a:t>The natural person does not accept the things of the Spirit of God, for they are folly to him, and </a:t>
            </a:r>
            <a:r>
              <a:rPr lang="en-US" sz="3000" dirty="0">
                <a:solidFill>
                  <a:srgbClr val="FF0000"/>
                </a:solidFill>
                <a:cs typeface="Arial" panose="020B0604020202020204" pitchFamily="34" charset="0"/>
              </a:rPr>
              <a:t>he is not able to understand them </a:t>
            </a:r>
            <a:r>
              <a:rPr lang="en-US" sz="3000" dirty="0">
                <a:cs typeface="Arial" panose="020B0604020202020204" pitchFamily="34" charset="0"/>
              </a:rPr>
              <a:t>because they are spiritually discerned. (1 Corinthians 2:14)</a:t>
            </a:r>
          </a:p>
          <a:p>
            <a:pPr marL="457200" lvl="1"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718279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84656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Fall – We are morally unable to believe in God. </a:t>
            </a:r>
            <a:r>
              <a:rPr lang="en-US" sz="2800" dirty="0">
                <a:latin typeface="Arial" panose="020B0604020202020204" pitchFamily="34" charset="0"/>
                <a:cs typeface="Arial" panose="020B0604020202020204" pitchFamily="34" charset="0"/>
              </a:rPr>
              <a:t>(Review)</a:t>
            </a:r>
            <a:endParaRPr lang="en-US" sz="2800" dirty="0">
              <a:cs typeface="Arial" panose="020B0604020202020204" pitchFamily="34" charset="0"/>
            </a:endParaRPr>
          </a:p>
        </p:txBody>
      </p:sp>
      <p:sp>
        <p:nvSpPr>
          <p:cNvPr id="9" name="Content Placeholder 8"/>
          <p:cNvSpPr>
            <a:spLocks noGrp="1"/>
          </p:cNvSpPr>
          <p:nvPr>
            <p:ph idx="1"/>
          </p:nvPr>
        </p:nvSpPr>
        <p:spPr>
          <a:xfrm>
            <a:off x="203200" y="732692"/>
            <a:ext cx="11846560" cy="5974837"/>
          </a:xfrm>
          <a:solidFill>
            <a:srgbClr val="FFFFCC"/>
          </a:solidFill>
        </p:spPr>
        <p:txBody>
          <a:bodyPr>
            <a:normAutofit/>
          </a:bodyPr>
          <a:lstStyle/>
          <a:p>
            <a:pPr marL="0" indent="0">
              <a:buNone/>
            </a:pPr>
            <a:r>
              <a:rPr lang="en-US" sz="3000" dirty="0">
                <a:solidFill>
                  <a:srgbClr val="0070C0"/>
                </a:solidFill>
                <a:cs typeface="Arial" panose="020B0604020202020204" pitchFamily="34" charset="0"/>
              </a:rPr>
              <a:t>So the result is:</a:t>
            </a:r>
          </a:p>
          <a:p>
            <a:pPr marL="0" indent="0">
              <a:lnSpc>
                <a:spcPct val="150000"/>
              </a:lnSpc>
              <a:buNone/>
            </a:pPr>
            <a:r>
              <a:rPr lang="en-US" sz="3000" dirty="0">
                <a:cs typeface="Arial" panose="020B0604020202020204" pitchFamily="34" charset="0"/>
              </a:rPr>
              <a:t>And you were </a:t>
            </a:r>
            <a:r>
              <a:rPr lang="en-US" sz="3000" dirty="0">
                <a:solidFill>
                  <a:srgbClr val="FF0000"/>
                </a:solidFill>
                <a:cs typeface="Arial" panose="020B0604020202020204" pitchFamily="34" charset="0"/>
              </a:rPr>
              <a:t>dead</a:t>
            </a:r>
            <a:r>
              <a:rPr lang="en-US" sz="3000" dirty="0">
                <a:cs typeface="Arial" panose="020B0604020202020204" pitchFamily="34" charset="0"/>
              </a:rPr>
              <a:t> in the trespasses and sins in which you once walked, following the course of this world, following the prince of the power of the air, the spirit that is now at work in the sons of disobedience -  among whom we all once lived in the passions of our flesh, carrying out the desires of the body and the mind, and were </a:t>
            </a:r>
            <a:r>
              <a:rPr lang="en-US" sz="3000" dirty="0">
                <a:solidFill>
                  <a:srgbClr val="FF0000"/>
                </a:solidFill>
                <a:cs typeface="Arial" panose="020B0604020202020204" pitchFamily="34" charset="0"/>
              </a:rPr>
              <a:t>by nature children of wrath</a:t>
            </a:r>
            <a:r>
              <a:rPr lang="en-US" sz="3000" dirty="0">
                <a:cs typeface="Arial" panose="020B0604020202020204" pitchFamily="34" charset="0"/>
              </a:rPr>
              <a:t>, like the rest of mankind.  (Ephesians 2:1-4)</a:t>
            </a:r>
            <a:endParaRPr lang="en-US" sz="3000" dirty="0">
              <a:solidFill>
                <a:srgbClr val="0070C0"/>
              </a:solidFill>
              <a:cs typeface="Arial" panose="020B0604020202020204" pitchFamily="34" charset="0"/>
            </a:endParaRPr>
          </a:p>
          <a:p>
            <a:pPr marL="457200" lvl="1"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740953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marL="971550" lvl="1" indent="-514350">
              <a:lnSpc>
                <a:spcPct val="150000"/>
              </a:lnSpc>
              <a:buFont typeface="+mj-lt"/>
              <a:buAutoNum type="arabicPeriod"/>
            </a:pPr>
            <a:r>
              <a:rPr lang="en-US" sz="2800" u="sng" dirty="0">
                <a:solidFill>
                  <a:srgbClr val="0070C0"/>
                </a:solidFill>
              </a:rPr>
              <a:t>Election means we do not have a choice of believing or not believing in Jesus.</a:t>
            </a:r>
          </a:p>
          <a:p>
            <a:pPr lvl="1">
              <a:lnSpc>
                <a:spcPct val="150000"/>
              </a:lnSpc>
            </a:pPr>
            <a:r>
              <a:rPr lang="en-US" sz="2800" dirty="0">
                <a:solidFill>
                  <a:srgbClr val="0070C0"/>
                </a:solidFill>
              </a:rPr>
              <a:t>According to this objection the doctrine of election denies all the gospel invitations that appeal to a person’s will to believe in Christ.</a:t>
            </a:r>
          </a:p>
          <a:p>
            <a:pPr lvl="1">
              <a:lnSpc>
                <a:spcPct val="150000"/>
              </a:lnSpc>
            </a:pPr>
            <a:r>
              <a:rPr lang="en-US" sz="2800" dirty="0">
                <a:solidFill>
                  <a:srgbClr val="0070C0"/>
                </a:solidFill>
              </a:rPr>
              <a:t>There is a false assumption behind this objection: A genuine choice must not be caused in any way by God.</a:t>
            </a:r>
          </a:p>
          <a:p>
            <a:pPr lvl="1">
              <a:lnSpc>
                <a:spcPct val="150000"/>
              </a:lnSpc>
            </a:pPr>
            <a:r>
              <a:rPr lang="en-US" sz="2800" dirty="0">
                <a:solidFill>
                  <a:srgbClr val="0070C0"/>
                </a:solidFill>
              </a:rPr>
              <a:t>God can work sovereignly through the elect’s desires so that he guarantees they freely and willingly believe in Jesus as he has ordained by </a:t>
            </a:r>
            <a:r>
              <a:rPr lang="en-US" sz="2800" b="1" i="1" dirty="0">
                <a:solidFill>
                  <a:srgbClr val="0070C0"/>
                </a:solidFill>
              </a:rPr>
              <a:t>Calling</a:t>
            </a:r>
            <a:r>
              <a:rPr lang="en-US" sz="2800" dirty="0">
                <a:solidFill>
                  <a:srgbClr val="0070C0"/>
                </a:solidFill>
              </a:rPr>
              <a:t> and </a:t>
            </a:r>
            <a:r>
              <a:rPr lang="en-US" sz="2800" b="1" i="1" dirty="0">
                <a:solidFill>
                  <a:srgbClr val="0070C0"/>
                </a:solidFill>
              </a:rPr>
              <a:t>Regeneration.</a:t>
            </a: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Objections to the Doctrine of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789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marL="971550" lvl="1" indent="-514350">
              <a:lnSpc>
                <a:spcPct val="150000"/>
              </a:lnSpc>
              <a:buFont typeface="+mj-lt"/>
              <a:buAutoNum type="arabicPeriod"/>
            </a:pPr>
            <a:r>
              <a:rPr lang="en-US" sz="2800" u="sng" dirty="0">
                <a:solidFill>
                  <a:srgbClr val="0070C0"/>
                </a:solidFill>
              </a:rPr>
              <a:t>Election means we do not have a choice of believing or not believing in Jesus.</a:t>
            </a:r>
          </a:p>
          <a:p>
            <a:pPr lvl="1">
              <a:lnSpc>
                <a:spcPct val="150000"/>
              </a:lnSpc>
            </a:pPr>
            <a:r>
              <a:rPr lang="en-US" sz="2800" dirty="0">
                <a:solidFill>
                  <a:srgbClr val="0070C0"/>
                </a:solidFill>
              </a:rPr>
              <a:t>If we are born morally unable to believe in Jesus apart from a work of God </a:t>
            </a:r>
          </a:p>
          <a:p>
            <a:pPr marL="457200" lvl="1" indent="0">
              <a:lnSpc>
                <a:spcPct val="150000"/>
              </a:lnSpc>
              <a:buNone/>
            </a:pPr>
            <a:r>
              <a:rPr lang="en-US" sz="2800" dirty="0">
                <a:solidFill>
                  <a:srgbClr val="0070C0"/>
                </a:solidFill>
              </a:rPr>
              <a:t>(both </a:t>
            </a:r>
            <a:r>
              <a:rPr lang="en-US" sz="2800" dirty="0" err="1">
                <a:solidFill>
                  <a:srgbClr val="0070C0"/>
                </a:solidFill>
              </a:rPr>
              <a:t>Arminians</a:t>
            </a:r>
            <a:r>
              <a:rPr lang="en-US" sz="2800" dirty="0">
                <a:solidFill>
                  <a:srgbClr val="0070C0"/>
                </a:solidFill>
              </a:rPr>
              <a:t> and Methodists agree) then why would it be a bad thing if God decreed because of his grace, love and mercy that some would believe and glorify God?</a:t>
            </a:r>
          </a:p>
          <a:p>
            <a:pPr marL="457200" lvl="1" indent="0">
              <a:lnSpc>
                <a:spcPct val="150000"/>
              </a:lnSpc>
              <a:buNone/>
            </a:pPr>
            <a:r>
              <a:rPr lang="en-US" sz="2800" dirty="0">
                <a:solidFill>
                  <a:srgbClr val="0070C0"/>
                </a:solidFill>
              </a:rPr>
              <a:t> </a:t>
            </a: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Objections to the Doctrine of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8458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marL="971550" lvl="1" indent="-514350">
              <a:lnSpc>
                <a:spcPct val="150000"/>
              </a:lnSpc>
              <a:buFont typeface="+mj-lt"/>
              <a:buAutoNum type="arabicPeriod" startAt="2"/>
            </a:pPr>
            <a:r>
              <a:rPr lang="en-US" sz="2800" u="sng" dirty="0">
                <a:solidFill>
                  <a:srgbClr val="0070C0"/>
                </a:solidFill>
              </a:rPr>
              <a:t>The doctrine of Election means unbelievers never had a chance to believe.</a:t>
            </a:r>
          </a:p>
          <a:p>
            <a:pPr lvl="1">
              <a:lnSpc>
                <a:spcPct val="150000"/>
              </a:lnSpc>
            </a:pPr>
            <a:r>
              <a:rPr lang="en-US" sz="2800" dirty="0">
                <a:solidFill>
                  <a:srgbClr val="0070C0"/>
                </a:solidFill>
              </a:rPr>
              <a:t>People are confronted with such clarity about God that they have no excuse for not believing.</a:t>
            </a:r>
          </a:p>
          <a:p>
            <a:pPr marL="0" indent="0">
              <a:lnSpc>
                <a:spcPct val="150000"/>
              </a:lnSpc>
              <a:buNone/>
            </a:pPr>
            <a:r>
              <a:rPr lang="en-US" dirty="0"/>
              <a:t>For what can be known about God is plain to them, because God has shown it to them. For his invisible attributes, namely, his eternal power and divine nature, have been clearly perceived, ever since the creation of the world, in the things that have been made. So </a:t>
            </a:r>
            <a:r>
              <a:rPr lang="en-US" dirty="0">
                <a:solidFill>
                  <a:srgbClr val="FF0000"/>
                </a:solidFill>
              </a:rPr>
              <a:t>they are without excuse</a:t>
            </a:r>
            <a:r>
              <a:rPr lang="en-US" dirty="0"/>
              <a:t>. Romans 1:19 – 20)</a:t>
            </a:r>
          </a:p>
          <a:p>
            <a:pPr lvl="1">
              <a:lnSpc>
                <a:spcPct val="150000"/>
              </a:lnSpc>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Objections to the Doctrine of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7482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marL="971550" lvl="1" indent="-514350">
              <a:lnSpc>
                <a:spcPct val="150000"/>
              </a:lnSpc>
              <a:buFont typeface="+mj-lt"/>
              <a:buAutoNum type="arabicPeriod" startAt="2"/>
            </a:pPr>
            <a:r>
              <a:rPr lang="en-US" sz="2800" u="sng" dirty="0">
                <a:solidFill>
                  <a:srgbClr val="0070C0"/>
                </a:solidFill>
              </a:rPr>
              <a:t>The doctrine of Election means unbelievers never had a chance to believe.</a:t>
            </a:r>
          </a:p>
          <a:p>
            <a:pPr lvl="1">
              <a:lnSpc>
                <a:spcPct val="150000"/>
              </a:lnSpc>
            </a:pPr>
            <a:r>
              <a:rPr lang="en-US" sz="2800" dirty="0">
                <a:solidFill>
                  <a:srgbClr val="0070C0"/>
                </a:solidFill>
              </a:rPr>
              <a:t>The Bible does not allow us to say this. When people rejected Jesus he always put the blame on their willful choice to reject him.</a:t>
            </a:r>
          </a:p>
          <a:p>
            <a:pPr marL="457200" lvl="1" indent="0">
              <a:lnSpc>
                <a:spcPct val="150000"/>
              </a:lnSpc>
              <a:buNone/>
            </a:pPr>
            <a:r>
              <a:rPr lang="en-US" sz="2800" dirty="0"/>
              <a:t>"O Jerusalem, Jerusalem, the city that kills the prophets and stones those who are sent to it! How often would I have gathered your children together as a hen gathers her brood under her wings, and </a:t>
            </a:r>
            <a:r>
              <a:rPr lang="en-US" sz="2800" dirty="0">
                <a:solidFill>
                  <a:srgbClr val="FF0000"/>
                </a:solidFill>
              </a:rPr>
              <a:t>you would not!</a:t>
            </a:r>
            <a:r>
              <a:rPr lang="en-US" sz="2800" dirty="0"/>
              <a:t> (Matthew 23:37)</a:t>
            </a:r>
          </a:p>
          <a:p>
            <a:pPr marL="457200" lvl="1" indent="0">
              <a:lnSpc>
                <a:spcPct val="150000"/>
              </a:lnSpc>
              <a:buNone/>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Objections to the Doctrine of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7346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7584"/>
            <a:ext cx="11784563" cy="6160415"/>
          </a:xfrm>
          <a:solidFill>
            <a:srgbClr val="FFFFCC"/>
          </a:solidFill>
        </p:spPr>
        <p:txBody>
          <a:bodyPr numCol="1">
            <a:noAutofit/>
          </a:bodyPr>
          <a:lstStyle/>
          <a:p>
            <a:pPr marL="0" indent="0">
              <a:lnSpc>
                <a:spcPct val="150000"/>
              </a:lnSpc>
              <a:buNone/>
            </a:pPr>
            <a:r>
              <a:rPr lang="en-US" dirty="0"/>
              <a:t>You search the Scriptures because you think that in them you have eternal life; and it is they that bear witness about me, yet </a:t>
            </a:r>
            <a:r>
              <a:rPr lang="en-US" dirty="0">
                <a:solidFill>
                  <a:srgbClr val="FF0000"/>
                </a:solidFill>
              </a:rPr>
              <a:t>you refuse </a:t>
            </a:r>
            <a:r>
              <a:rPr lang="en-US" dirty="0"/>
              <a:t>to come to me that you may have life. (John 5:39 – 40)</a:t>
            </a:r>
            <a:endParaRPr lang="en-US" sz="2800" dirty="0"/>
          </a:p>
          <a:p>
            <a:pPr marL="0" indent="0">
              <a:lnSpc>
                <a:spcPct val="150000"/>
              </a:lnSpc>
              <a:buNone/>
            </a:pPr>
            <a:r>
              <a:rPr lang="en-US" dirty="0"/>
              <a:t>Why do you not understand what I say? It is because you cannot bear to hear my word. </a:t>
            </a:r>
            <a:r>
              <a:rPr lang="en-US" dirty="0">
                <a:solidFill>
                  <a:srgbClr val="FF0000"/>
                </a:solidFill>
              </a:rPr>
              <a:t>You are of your father the devil</a:t>
            </a:r>
            <a:r>
              <a:rPr lang="en-US" dirty="0"/>
              <a:t>, and your will is to do your father's desires. He was a murderer from the beginning, and has nothing to do with the truth, because there is no truth in him. When he lies, he speaks out of his own character, for he is a liar and the father of lies. (John 8:43 – 44)</a:t>
            </a:r>
          </a:p>
          <a:p>
            <a:pPr marL="457200" lvl="1" indent="0">
              <a:lnSpc>
                <a:spcPct val="150000"/>
              </a:lnSpc>
              <a:buNone/>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Election: Objections to the Doctrine of Election</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11977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1948</Words>
  <Application>Microsoft Office PowerPoint</Application>
  <PresentationFormat>Widescreen</PresentationFormat>
  <Paragraphs>105</Paragraphs>
  <Slides>19</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Discipleship:  An  Introduction to  Systematic Theology and  Apologetics</vt:lpstr>
      <vt:lpstr>PowerPoint Presentation</vt:lpstr>
      <vt:lpstr> The Fall – We are morally unable to believe in God. (Review) </vt:lpstr>
      <vt:lpstr>The Fall – We are morally unable to believe in God. (Review)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2020-02-03T00:59:39Z</dcterms:created>
  <dcterms:modified xsi:type="dcterms:W3CDTF">2020-02-03T01:04:08Z</dcterms:modified>
</cp:coreProperties>
</file>