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1385" r:id="rId2"/>
    <p:sldId id="1350" r:id="rId3"/>
    <p:sldId id="1222" r:id="rId4"/>
    <p:sldId id="1401" r:id="rId5"/>
    <p:sldId id="1266" r:id="rId6"/>
    <p:sldId id="1223" r:id="rId7"/>
    <p:sldId id="1389" r:id="rId8"/>
    <p:sldId id="1388" r:id="rId9"/>
    <p:sldId id="1387" r:id="rId10"/>
    <p:sldId id="1249" r:id="rId11"/>
    <p:sldId id="1243" r:id="rId12"/>
    <p:sldId id="1244" r:id="rId13"/>
    <p:sldId id="1245" r:id="rId14"/>
    <p:sldId id="1246" r:id="rId15"/>
    <p:sldId id="1247" r:id="rId16"/>
    <p:sldId id="124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69B9-3158-4A60-A825-D939DD4992AB}" type="datetimeFigureOut">
              <a:rPr lang="en-US" smtClean="0"/>
              <a:t>10/21/2019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BCF3EA-4440-4CB1-A647-A212FD75F274}" type="slidenum">
              <a:rPr lang="en-US" smtClean="0"/>
              <a:t>‹#›</a:t>
            </a:fld>
            <a:endParaRPr lang="en-US"/>
          </a:p>
        </p:txBody>
      </p:sp>
    </p:spTree>
    <p:extLst>
      <p:ext uri="{BB962C8B-B14F-4D97-AF65-F5344CB8AC3E}">
        <p14:creationId xmlns:p14="http://schemas.microsoft.com/office/powerpoint/2010/main" val="30506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EA7B6AA-3470-4A26-AB2D-2185BE01B5B3}" type="slidenum">
              <a:rPr lang="en-US" smtClean="0"/>
              <a:t>1</a:t>
            </a:fld>
            <a:endParaRPr lang="en-US"/>
          </a:p>
        </p:txBody>
      </p:sp>
    </p:spTree>
    <p:extLst>
      <p:ext uri="{BB962C8B-B14F-4D97-AF65-F5344CB8AC3E}">
        <p14:creationId xmlns:p14="http://schemas.microsoft.com/office/powerpoint/2010/main" val="1351043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3868569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211876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4174203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34214188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3317413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592029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569495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3671475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3234666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947660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2170919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2697538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3223418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456222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3822166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02BC6-FDD3-47FF-BD47-A084F3A279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9F95B6-41F1-47DF-BDA2-774986A6A0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9823E0-E33C-449D-B0CA-A88D3218ABC6}"/>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5" name="Footer Placeholder 4">
            <a:extLst>
              <a:ext uri="{FF2B5EF4-FFF2-40B4-BE49-F238E27FC236}">
                <a16:creationId xmlns:a16="http://schemas.microsoft.com/office/drawing/2014/main" id="{0088EA1B-2398-48B8-ACD5-3122DD0AE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B65D91-44C3-4792-96E8-6C8A17129DC8}"/>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4294502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E09B1-FE81-47F3-8136-88A252CB6D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BD81F5-778F-4D56-AD03-1D8EE2B7C0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DD83A-C001-4B61-955A-8BFF6C31966A}"/>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5" name="Footer Placeholder 4">
            <a:extLst>
              <a:ext uri="{FF2B5EF4-FFF2-40B4-BE49-F238E27FC236}">
                <a16:creationId xmlns:a16="http://schemas.microsoft.com/office/drawing/2014/main" id="{A87F795A-A0F6-45B5-8B9C-7A1ABA11C5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93EA32-BA4B-4B75-8411-5CE874EFA696}"/>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374727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1753E-708F-42B1-95CC-56C2AD26ED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7A16EC-2308-42A2-A913-4BC88638A9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435D9D-5394-4ADD-89B2-07D7B850860A}"/>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5" name="Footer Placeholder 4">
            <a:extLst>
              <a:ext uri="{FF2B5EF4-FFF2-40B4-BE49-F238E27FC236}">
                <a16:creationId xmlns:a16="http://schemas.microsoft.com/office/drawing/2014/main" id="{D7F9FAFA-8B12-4768-BEF2-F7DC47F702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6CBC13-C290-4F57-B851-CCC0484D9B8F}"/>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2104211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522C-B238-4634-90CA-73615D663C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B72A32-895F-4BD6-AF88-CEA76C677D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66A285-6860-4FC4-9C45-03DCF2C232DE}"/>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5" name="Footer Placeholder 4">
            <a:extLst>
              <a:ext uri="{FF2B5EF4-FFF2-40B4-BE49-F238E27FC236}">
                <a16:creationId xmlns:a16="http://schemas.microsoft.com/office/drawing/2014/main" id="{68A6BD43-1D73-45E0-9430-5824DC4B4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19AA85-F542-4866-8F17-57CCEC54D8C7}"/>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2759372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90FFD-483E-49F1-92AF-8B67CFAAE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CE34DE-A441-44A2-A9DE-9C4B3A7078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3F9ABA-80F3-4DF7-804F-8627612E5A65}"/>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5" name="Footer Placeholder 4">
            <a:extLst>
              <a:ext uri="{FF2B5EF4-FFF2-40B4-BE49-F238E27FC236}">
                <a16:creationId xmlns:a16="http://schemas.microsoft.com/office/drawing/2014/main" id="{A1395277-89FD-40DC-839D-D1D60F57F9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8B3AF-E0B7-4DE9-841D-DDC51DE73040}"/>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713369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B4929-1A79-482C-B587-333A34DC4A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DFACBD-7742-4F51-BE2D-D449508ECC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4F0F50-4A49-4A76-B34C-B5B746912C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4AB373-5F81-4078-9074-4550C89AC086}"/>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6" name="Footer Placeholder 5">
            <a:extLst>
              <a:ext uri="{FF2B5EF4-FFF2-40B4-BE49-F238E27FC236}">
                <a16:creationId xmlns:a16="http://schemas.microsoft.com/office/drawing/2014/main" id="{F61A21F6-F195-4CD4-B949-7356E3FE31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C165EB-D058-454D-AF10-F49E21DA788D}"/>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2593335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D73A-D571-416B-A39F-876949C763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EF2382-BC1E-4627-9F4F-79B4D677A9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FB067F-B812-4998-9771-DF99C4D775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26C00A-A696-4E1B-84F3-323BD36BF1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E455BB-428C-4290-8EA5-2B561579E8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E0AC80-7E4C-4C1F-8452-0135C2C80D46}"/>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8" name="Footer Placeholder 7">
            <a:extLst>
              <a:ext uri="{FF2B5EF4-FFF2-40B4-BE49-F238E27FC236}">
                <a16:creationId xmlns:a16="http://schemas.microsoft.com/office/drawing/2014/main" id="{EFDD79EF-6C32-4DF4-BA1B-5C921BC01C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B0579B-E13A-4CD4-998F-30AC13801567}"/>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710970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284E4-04B6-4F8B-8807-E1DF8AA999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F1A323-9964-444B-A7E0-4074B6DE7BC9}"/>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4" name="Footer Placeholder 3">
            <a:extLst>
              <a:ext uri="{FF2B5EF4-FFF2-40B4-BE49-F238E27FC236}">
                <a16:creationId xmlns:a16="http://schemas.microsoft.com/office/drawing/2014/main" id="{0487F1D2-2B1B-4897-A1D3-95C9E093B5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54D7417-B57E-4A1D-9B4D-A9EDEC8AAE05}"/>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2133912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ADC10C-11BB-4D0B-AA9F-FA8A58FED1F2}"/>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3" name="Footer Placeholder 2">
            <a:extLst>
              <a:ext uri="{FF2B5EF4-FFF2-40B4-BE49-F238E27FC236}">
                <a16:creationId xmlns:a16="http://schemas.microsoft.com/office/drawing/2014/main" id="{933D94E7-6040-4C1E-A037-A07ABB015B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97C836-8921-42EC-B3EB-29226D06D33F}"/>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2678027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16BFA-B01C-45E1-A4BA-E2A69A55C1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F22C3C8-249E-4135-846A-A28A39E62D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73424C-64F5-4620-88F3-BFEE6D2E2F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5F3F0A-F933-4A5D-848D-16DA3EA8CDF0}"/>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6" name="Footer Placeholder 5">
            <a:extLst>
              <a:ext uri="{FF2B5EF4-FFF2-40B4-BE49-F238E27FC236}">
                <a16:creationId xmlns:a16="http://schemas.microsoft.com/office/drawing/2014/main" id="{31D0B233-586D-44F1-BFD0-1F6F1396BA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8B9AE8-6A78-4FF0-95B2-E171A94FE7A8}"/>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23114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CE124-470A-4759-BA01-8E75EC6C5B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6E2A3E-5A5A-47A1-94AA-66E5AEFC39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5CB455-8728-47DC-9478-7D716C4AF8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E9D83F-2728-4B35-B9C7-19512D6082FC}"/>
              </a:ext>
            </a:extLst>
          </p:cNvPr>
          <p:cNvSpPr>
            <a:spLocks noGrp="1"/>
          </p:cNvSpPr>
          <p:nvPr>
            <p:ph type="dt" sz="half" idx="10"/>
          </p:nvPr>
        </p:nvSpPr>
        <p:spPr/>
        <p:txBody>
          <a:bodyPr/>
          <a:lstStyle/>
          <a:p>
            <a:fld id="{A7241270-9614-4471-8EBC-069693CB4AB2}" type="datetimeFigureOut">
              <a:rPr lang="en-US" smtClean="0"/>
              <a:t>10/21/2019</a:t>
            </a:fld>
            <a:endParaRPr lang="en-US"/>
          </a:p>
        </p:txBody>
      </p:sp>
      <p:sp>
        <p:nvSpPr>
          <p:cNvPr id="6" name="Footer Placeholder 5">
            <a:extLst>
              <a:ext uri="{FF2B5EF4-FFF2-40B4-BE49-F238E27FC236}">
                <a16:creationId xmlns:a16="http://schemas.microsoft.com/office/drawing/2014/main" id="{064C1189-1F25-4229-B5CA-44A6F56A5F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A5D10A-D653-4E3E-9B28-6AFD7BA7B46B}"/>
              </a:ext>
            </a:extLst>
          </p:cNvPr>
          <p:cNvSpPr>
            <a:spLocks noGrp="1"/>
          </p:cNvSpPr>
          <p:nvPr>
            <p:ph type="sldNum" sz="quarter" idx="12"/>
          </p:nvPr>
        </p:nvSpPr>
        <p:spPr/>
        <p:txBody>
          <a:bodyPr/>
          <a:lstStyle/>
          <a:p>
            <a:fld id="{CD4FDF17-39C3-44F0-947C-1B7DCE31D6CF}" type="slidenum">
              <a:rPr lang="en-US" smtClean="0"/>
              <a:t>‹#›</a:t>
            </a:fld>
            <a:endParaRPr lang="en-US"/>
          </a:p>
        </p:txBody>
      </p:sp>
    </p:spTree>
    <p:extLst>
      <p:ext uri="{BB962C8B-B14F-4D97-AF65-F5344CB8AC3E}">
        <p14:creationId xmlns:p14="http://schemas.microsoft.com/office/powerpoint/2010/main" val="816015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6CC81D-2B9F-41F7-BEB6-2BA2FF2A5A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ECE07A-5ADD-40CE-B2D9-9127E7E935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79937B-A6CB-4A4C-A1F8-66F7665A0B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241270-9614-4471-8EBC-069693CB4AB2}" type="datetimeFigureOut">
              <a:rPr lang="en-US" smtClean="0"/>
              <a:t>10/21/2019</a:t>
            </a:fld>
            <a:endParaRPr lang="en-US"/>
          </a:p>
        </p:txBody>
      </p:sp>
      <p:sp>
        <p:nvSpPr>
          <p:cNvPr id="5" name="Footer Placeholder 4">
            <a:extLst>
              <a:ext uri="{FF2B5EF4-FFF2-40B4-BE49-F238E27FC236}">
                <a16:creationId xmlns:a16="http://schemas.microsoft.com/office/drawing/2014/main" id="{F34E15C4-6179-4374-B51D-888E9F15AA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C22F75-0983-41DF-AFF4-3A8AE18742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FDF17-39C3-44F0-947C-1B7DCE31D6CF}" type="slidenum">
              <a:rPr lang="en-US" smtClean="0"/>
              <a:t>‹#›</a:t>
            </a:fld>
            <a:endParaRPr lang="en-US"/>
          </a:p>
        </p:txBody>
      </p:sp>
    </p:spTree>
    <p:extLst>
      <p:ext uri="{BB962C8B-B14F-4D97-AF65-F5344CB8AC3E}">
        <p14:creationId xmlns:p14="http://schemas.microsoft.com/office/powerpoint/2010/main" val="3077196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vatican.va/archiv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October 20, 2019</a:t>
            </a:r>
          </a:p>
        </p:txBody>
      </p:sp>
    </p:spTree>
    <p:extLst>
      <p:ext uri="{BB962C8B-B14F-4D97-AF65-F5344CB8AC3E}">
        <p14:creationId xmlns:p14="http://schemas.microsoft.com/office/powerpoint/2010/main" val="501336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28316" y="1198070"/>
            <a:ext cx="11784563" cy="5410120"/>
          </a:xfrm>
          <a:solidFill>
            <a:srgbClr val="FFFFCC"/>
          </a:solidFill>
        </p:spPr>
        <p:txBody>
          <a:bodyPr numCol="1">
            <a:noAutofit/>
          </a:bodyPr>
          <a:lstStyle/>
          <a:p>
            <a:pPr marL="0" indent="0">
              <a:lnSpc>
                <a:spcPct val="150000"/>
              </a:lnSpc>
              <a:buNone/>
            </a:pPr>
            <a:r>
              <a:rPr lang="en-US" b="1" dirty="0"/>
              <a:t>1996</a:t>
            </a:r>
            <a:r>
              <a:rPr lang="en-US" dirty="0"/>
              <a:t> Our justification comes from the grace of God. Grace is </a:t>
            </a:r>
            <a:r>
              <a:rPr lang="en-US" i="1" dirty="0"/>
              <a:t>favor</a:t>
            </a:r>
            <a:r>
              <a:rPr lang="en-US" dirty="0"/>
              <a:t>, the free and undeserved help that God gives us to respond to his call to become children of God, adoptive sons, partakers of the divine nature and of eternal life.</a:t>
            </a:r>
            <a:endParaRPr lang="en-US" dirty="0">
              <a:solidFill>
                <a:srgbClr val="0070C0"/>
              </a:solidFill>
            </a:endParaRPr>
          </a:p>
          <a:p>
            <a:pPr marL="0" indent="0">
              <a:lnSpc>
                <a:spcPct val="150000"/>
              </a:lnSpc>
              <a:buNone/>
            </a:pPr>
            <a:r>
              <a:rPr lang="en-US" b="1" dirty="0"/>
              <a:t>1997</a:t>
            </a:r>
            <a:r>
              <a:rPr lang="en-US" dirty="0"/>
              <a:t> Grace is a </a:t>
            </a:r>
            <a:r>
              <a:rPr lang="en-US" i="1" dirty="0"/>
              <a:t>participation in the life of God.</a:t>
            </a:r>
            <a:r>
              <a:rPr lang="en-US" dirty="0"/>
              <a:t> It introduces us into the intimacy of Trinitarian life: by Baptism the Christian participates in the grace of Christ, the Head of his Body. As an "adopted son" he can henceforth call God "Father," in union with the only Son. He receives the life of the Spirit who breathes charity into him and who forms the Church.</a:t>
            </a:r>
            <a:endParaRPr lang="en-US" sz="24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400" dirty="0"/>
              <a:t>Source: </a:t>
            </a:r>
            <a:r>
              <a:rPr lang="en-US" sz="2400" dirty="0">
                <a:hlinkClick r:id="rId3"/>
              </a:rPr>
              <a:t>http://www.vatican.va/archive</a:t>
            </a:r>
            <a:r>
              <a:rPr lang="en-US" sz="2400" dirty="0"/>
              <a:t> Catechism of the Catholic Church</a:t>
            </a:r>
          </a:p>
        </p:txBody>
      </p:sp>
    </p:spTree>
    <p:extLst>
      <p:ext uri="{BB962C8B-B14F-4D97-AF65-F5344CB8AC3E}">
        <p14:creationId xmlns:p14="http://schemas.microsoft.com/office/powerpoint/2010/main" val="2596494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84878" y="971826"/>
            <a:ext cx="11784563" cy="5391267"/>
          </a:xfrm>
          <a:solidFill>
            <a:srgbClr val="FFFFCC"/>
          </a:solidFill>
        </p:spPr>
        <p:txBody>
          <a:bodyPr numCol="1">
            <a:noAutofit/>
          </a:bodyPr>
          <a:lstStyle/>
          <a:p>
            <a:pPr marL="0" indent="0">
              <a:lnSpc>
                <a:spcPct val="150000"/>
              </a:lnSpc>
              <a:buNone/>
            </a:pPr>
            <a:r>
              <a:rPr lang="en-US" b="1" dirty="0"/>
              <a:t>1998</a:t>
            </a:r>
            <a:r>
              <a:rPr lang="en-US" dirty="0"/>
              <a:t> This vocation to eternal life is </a:t>
            </a:r>
            <a:r>
              <a:rPr lang="en-US" i="1" dirty="0"/>
              <a:t>supernatural</a:t>
            </a:r>
            <a:r>
              <a:rPr lang="en-US" dirty="0"/>
              <a:t>. It depends entirely on God's gratuitous initiative, for he alone can reveal and give himself. It surpasses the power of human intellect and will, as that of every other creature.</a:t>
            </a:r>
          </a:p>
          <a:p>
            <a:pPr marL="0" indent="0">
              <a:lnSpc>
                <a:spcPct val="150000"/>
              </a:lnSpc>
              <a:buNone/>
            </a:pPr>
            <a:r>
              <a:rPr lang="en-US" b="1" dirty="0"/>
              <a:t>1999</a:t>
            </a:r>
            <a:r>
              <a:rPr lang="en-US" dirty="0"/>
              <a:t> The grace of Christ is the gratuitous gift that God makes to us of his own life, infused by the Holy Spirit into our soul to heal it of sin and to sanctify it. It is the </a:t>
            </a:r>
            <a:r>
              <a:rPr lang="en-US" i="1" dirty="0"/>
              <a:t>sanctifying </a:t>
            </a:r>
            <a:r>
              <a:rPr lang="en-US" dirty="0"/>
              <a:t>or </a:t>
            </a:r>
            <a:r>
              <a:rPr lang="en-US" i="1" dirty="0"/>
              <a:t>deifying grace</a:t>
            </a:r>
            <a:r>
              <a:rPr lang="en-US" dirty="0"/>
              <a:t> received in Baptism. It is in us the source of the work of sanctification:</a:t>
            </a:r>
            <a:endParaRPr lang="en-US" sz="24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0"/>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400" dirty="0"/>
              <a:t>Source: </a:t>
            </a:r>
            <a:r>
              <a:rPr lang="en-US" sz="2400" dirty="0">
                <a:hlinkClick r:id="rId3"/>
              </a:rPr>
              <a:t>http://www.vatican.va/archive</a:t>
            </a:r>
            <a:r>
              <a:rPr lang="en-US" sz="2400" dirty="0"/>
              <a:t> Catechism of the Catholic Church</a:t>
            </a:r>
          </a:p>
        </p:txBody>
      </p:sp>
    </p:spTree>
    <p:extLst>
      <p:ext uri="{BB962C8B-B14F-4D97-AF65-F5344CB8AC3E}">
        <p14:creationId xmlns:p14="http://schemas.microsoft.com/office/powerpoint/2010/main" val="1749019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78" y="1147803"/>
            <a:ext cx="11784563" cy="5564082"/>
          </a:xfrm>
          <a:solidFill>
            <a:srgbClr val="FFFFCC"/>
          </a:solidFill>
        </p:spPr>
        <p:txBody>
          <a:bodyPr numCol="1">
            <a:noAutofit/>
          </a:bodyPr>
          <a:lstStyle/>
          <a:p>
            <a:pPr marL="0" indent="0">
              <a:lnSpc>
                <a:spcPct val="150000"/>
              </a:lnSpc>
              <a:buNone/>
            </a:pPr>
            <a:r>
              <a:rPr lang="en-US" b="1" dirty="0"/>
              <a:t>2000</a:t>
            </a:r>
            <a:r>
              <a:rPr lang="en-US" dirty="0"/>
              <a:t> Sanctifying grace is an habitual gift, a stable and supernatural disposition that perfects the soul itself to enable it to live with God, to act by his love. </a:t>
            </a:r>
            <a:r>
              <a:rPr lang="en-US" i="1" dirty="0"/>
              <a:t>Habitual grace</a:t>
            </a:r>
            <a:r>
              <a:rPr lang="en-US" dirty="0"/>
              <a:t>, the permanent disposition to live and act in keeping with God's call, is distinguished from actual graces which refer to God's interventions, whether at the beginning of conversion or in the course of the work of sanctification.</a:t>
            </a:r>
            <a:endParaRPr lang="en-US" sz="24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78" y="22797"/>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400" dirty="0"/>
              <a:t>Source: </a:t>
            </a:r>
            <a:r>
              <a:rPr lang="en-US" sz="2400" dirty="0">
                <a:hlinkClick r:id="rId3"/>
              </a:rPr>
              <a:t>http://www.vatican.va/archive</a:t>
            </a:r>
            <a:r>
              <a:rPr lang="en-US" sz="2400" dirty="0"/>
              <a:t> Catechism of the Catholic Church</a:t>
            </a:r>
          </a:p>
        </p:txBody>
      </p:sp>
    </p:spTree>
    <p:extLst>
      <p:ext uri="{BB962C8B-B14F-4D97-AF65-F5344CB8AC3E}">
        <p14:creationId xmlns:p14="http://schemas.microsoft.com/office/powerpoint/2010/main" val="3870175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79" y="1128949"/>
            <a:ext cx="11784563" cy="5450620"/>
          </a:xfrm>
          <a:solidFill>
            <a:srgbClr val="FFFFCC"/>
          </a:solidFill>
        </p:spPr>
        <p:txBody>
          <a:bodyPr numCol="1">
            <a:noAutofit/>
          </a:bodyPr>
          <a:lstStyle/>
          <a:p>
            <a:pPr marL="0" indent="0">
              <a:lnSpc>
                <a:spcPct val="150000"/>
              </a:lnSpc>
              <a:buNone/>
            </a:pPr>
            <a:r>
              <a:rPr lang="en-US" b="1" dirty="0"/>
              <a:t>2001</a:t>
            </a:r>
            <a:r>
              <a:rPr lang="en-US" dirty="0"/>
              <a:t> The </a:t>
            </a:r>
            <a:r>
              <a:rPr lang="en-US" i="1" dirty="0"/>
              <a:t>preparation of man</a:t>
            </a:r>
            <a:r>
              <a:rPr lang="en-US" dirty="0"/>
              <a:t> for the reception of grace is already a work of grace. This latter is needed to arouse and sustain our collaboration in justification through faith, and in sanctification through charity. God brings to completion in us what he has begun,  "since he who completes his work by cooperating with our will began by working so that we might will it:"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400" dirty="0"/>
              <a:t>Source: </a:t>
            </a:r>
            <a:r>
              <a:rPr lang="en-US" sz="2400" dirty="0">
                <a:hlinkClick r:id="rId3"/>
              </a:rPr>
              <a:t>http://www.vatican.va/archive</a:t>
            </a:r>
            <a:r>
              <a:rPr lang="en-US" sz="2400" dirty="0"/>
              <a:t> Catechism of the Catholic Church</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2746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1228415"/>
            <a:ext cx="11784563" cy="5476108"/>
          </a:xfrm>
          <a:solidFill>
            <a:srgbClr val="FFFFCC"/>
          </a:solidFill>
        </p:spPr>
        <p:txBody>
          <a:bodyPr numCol="1">
            <a:noAutofit/>
          </a:bodyPr>
          <a:lstStyle/>
          <a:p>
            <a:pPr marL="0" indent="0">
              <a:lnSpc>
                <a:spcPct val="150000"/>
              </a:lnSpc>
              <a:buNone/>
            </a:pPr>
            <a:r>
              <a:rPr lang="en-US" b="1" dirty="0"/>
              <a:t>2002</a:t>
            </a:r>
            <a:r>
              <a:rPr lang="en-US" dirty="0"/>
              <a:t> God's free initiative demands </a:t>
            </a:r>
            <a:r>
              <a:rPr lang="en-US" i="1" dirty="0"/>
              <a:t>man's free response</a:t>
            </a:r>
            <a:r>
              <a:rPr lang="en-US" dirty="0"/>
              <a:t>, for God has created man in his image by conferring on him, along with freedom, the power to know him and love him. The soul only enters freely into the communion of love. God immediately touches and directly moves the heart of man. He has placed in man a longing for truth and goodness that only he can satisfy. The promises of "eternal life" respond, beyond all hope, to this desire:</a:t>
            </a:r>
            <a:endParaRPr lang="en-US" sz="24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400" dirty="0"/>
              <a:t>Source: </a:t>
            </a:r>
            <a:r>
              <a:rPr lang="en-US" sz="2400" dirty="0">
                <a:hlinkClick r:id="rId3"/>
              </a:rPr>
              <a:t>http://www.vatican.va/archive</a:t>
            </a:r>
            <a:r>
              <a:rPr lang="en-US" sz="2400" dirty="0"/>
              <a:t> Catechism of the Catholic Church</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3677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79" y="977393"/>
            <a:ext cx="11784563" cy="5791052"/>
          </a:xfrm>
          <a:solidFill>
            <a:srgbClr val="FFFFCC"/>
          </a:solidFill>
        </p:spPr>
        <p:txBody>
          <a:bodyPr numCol="1">
            <a:noAutofit/>
          </a:bodyPr>
          <a:lstStyle/>
          <a:p>
            <a:pPr marL="0" indent="0">
              <a:lnSpc>
                <a:spcPct val="150000"/>
              </a:lnSpc>
              <a:buNone/>
            </a:pPr>
            <a:r>
              <a:rPr lang="en-US" sz="2600" b="1" dirty="0"/>
              <a:t>2003</a:t>
            </a:r>
            <a:r>
              <a:rPr lang="en-US" sz="2600" dirty="0"/>
              <a:t> Grace is first and foremost the gift of the Spirit who justifies and sanctifies us. But grace also includes the gifts that the Spirit grants us to associate us with his work, to enable us to collaborate in the salvation of others and in the growth of the Body of Christ, the Church. There are </a:t>
            </a:r>
            <a:r>
              <a:rPr lang="en-US" sz="2600" i="1" dirty="0"/>
              <a:t>sacramental graces</a:t>
            </a:r>
            <a:r>
              <a:rPr lang="en-US" sz="2600" dirty="0"/>
              <a:t>, gifts proper to the different sacraments. There are furthermore </a:t>
            </a:r>
            <a:r>
              <a:rPr lang="en-US" sz="2600" i="1" dirty="0"/>
              <a:t>special graces</a:t>
            </a:r>
            <a:r>
              <a:rPr lang="en-US" sz="2600" dirty="0"/>
              <a:t>, also called </a:t>
            </a:r>
            <a:r>
              <a:rPr lang="en-US" sz="2600" i="1" dirty="0"/>
              <a:t>charisms </a:t>
            </a:r>
            <a:r>
              <a:rPr lang="en-US" sz="2600" dirty="0"/>
              <a:t>after the Greek term used by St. Paul and meaning "favor," "gratuitous gift," "benefit." Whatever their character - sometimes it is extraordinary, such as the gift of miracles or of tongues - charisms are oriented toward sanctifying grace and are intended for the common good of the Church. They are at the service of charity which builds up the Church.</a:t>
            </a:r>
            <a:endParaRPr lang="en-US" sz="26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0"/>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200" dirty="0"/>
              <a:t>Source: </a:t>
            </a:r>
            <a:r>
              <a:rPr lang="en-US" sz="2200" dirty="0">
                <a:hlinkClick r:id="rId3"/>
              </a:rPr>
              <a:t>http://www.vatican.va/archive</a:t>
            </a:r>
            <a:r>
              <a:rPr lang="en-US" sz="2200" dirty="0"/>
              <a:t> Catechism of the Catholic Church</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5708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983901"/>
            <a:ext cx="11784563" cy="5874099"/>
          </a:xfrm>
          <a:solidFill>
            <a:srgbClr val="FFFFCC"/>
          </a:solidFill>
        </p:spPr>
        <p:txBody>
          <a:bodyPr numCol="1">
            <a:noAutofit/>
          </a:bodyPr>
          <a:lstStyle/>
          <a:p>
            <a:pPr marL="0" indent="0">
              <a:lnSpc>
                <a:spcPct val="150000"/>
              </a:lnSpc>
              <a:buNone/>
            </a:pPr>
            <a:r>
              <a:rPr lang="en-US" sz="2600" b="1" dirty="0"/>
              <a:t>2004</a:t>
            </a:r>
            <a:r>
              <a:rPr lang="en-US" sz="2600" dirty="0"/>
              <a:t> Among the special graces ought to be mentioned the </a:t>
            </a:r>
            <a:r>
              <a:rPr lang="en-US" sz="2600" i="1" dirty="0"/>
              <a:t>graces of state</a:t>
            </a:r>
            <a:r>
              <a:rPr lang="en-US" sz="2600" dirty="0"/>
              <a:t> that accompany the exercise of the responsibilities of the Christian life and of the ministries within the Church.</a:t>
            </a:r>
          </a:p>
          <a:p>
            <a:pPr marL="0" indent="0">
              <a:lnSpc>
                <a:spcPct val="150000"/>
              </a:lnSpc>
              <a:buNone/>
            </a:pPr>
            <a:r>
              <a:rPr lang="en-US" sz="2600" b="1" dirty="0"/>
              <a:t>2005</a:t>
            </a:r>
            <a:r>
              <a:rPr lang="en-US" sz="2600" dirty="0"/>
              <a:t> Since it belongs to the supernatural order, grace </a:t>
            </a:r>
            <a:r>
              <a:rPr lang="en-US" sz="2600" i="1" dirty="0"/>
              <a:t>escapes our experience</a:t>
            </a:r>
            <a:r>
              <a:rPr lang="en-US" sz="2600" dirty="0"/>
              <a:t> and cannot be known except by faith. We cannot therefore rely on our feelings or our works to conclude that we are justified and saved. However, according to the Lord's words "Thus you will know them by their fruits" - reflection on God's blessings in our life and in the lives of the saints offers us a guarantee that grace is at work in us and spurs us on to an ever greater faith and an attitude of trustful poverty.</a:t>
            </a:r>
            <a:endParaRPr lang="en-US" sz="2600"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9161"/>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400" dirty="0"/>
              <a:t>Source: </a:t>
            </a:r>
            <a:r>
              <a:rPr lang="en-US" sz="2400" dirty="0">
                <a:hlinkClick r:id="rId3"/>
              </a:rPr>
              <a:t>http://www.vatican.va/archive</a:t>
            </a:r>
            <a:r>
              <a:rPr lang="en-US" sz="2400" dirty="0"/>
              <a:t> Catechism of the Catholic Church</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0213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0" y="1167304"/>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Protestant Reformation Doctrines of Salvation</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1" y="1823797"/>
            <a:ext cx="11784563" cy="4959558"/>
          </a:xfrm>
          <a:solidFill>
            <a:srgbClr val="FFFFCC"/>
          </a:solidFill>
        </p:spPr>
        <p:txBody>
          <a:bodyPr numCol="2">
            <a:noAutofit/>
          </a:bodyPr>
          <a:lstStyle/>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Fall - Original Sin</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Doctrines of Grace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Jesus the God-man</a:t>
            </a:r>
            <a:r>
              <a:rPr lang="en-US" sz="2800"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Atonement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Work of the Holy Spirit</a:t>
            </a:r>
          </a:p>
          <a:p>
            <a:pPr marL="971550" lvl="1" indent="-514350" algn="just">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Prayer</a:t>
            </a:r>
          </a:p>
          <a:p>
            <a:pPr marL="971550" lvl="1" indent="-514350" algn="just">
              <a:buFont typeface="+mj-lt"/>
              <a:buAutoNum type="arabicPeriod"/>
            </a:pPr>
            <a:r>
              <a:rPr lang="en-US" sz="2800" b="1" dirty="0">
                <a:latin typeface="Arial" panose="020B0604020202020204" pitchFamily="34" charset="0"/>
                <a:cs typeface="Arial" panose="020B0604020202020204" pitchFamily="34" charset="0"/>
              </a:rPr>
              <a:t>Grace</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Election</a:t>
            </a:r>
            <a:r>
              <a:rPr lang="en-US" sz="2800" b="1" dirty="0">
                <a:latin typeface="Arial" panose="020B0604020202020204" pitchFamily="34" charset="0"/>
                <a:cs typeface="Arial" panose="020B0604020202020204" pitchFamily="34" charset="0"/>
              </a:rPr>
              <a:t> </a:t>
            </a:r>
          </a:p>
          <a:p>
            <a:pPr marL="971550" lvl="1" indent="-514350" algn="just">
              <a:buFont typeface="+mj-lt"/>
              <a:buAutoNum type="arabicPeriod"/>
            </a:pPr>
            <a:r>
              <a:rPr lang="en-US" sz="2800" dirty="0">
                <a:latin typeface="Arial" panose="020B0604020202020204" pitchFamily="34" charset="0"/>
                <a:cs typeface="Arial" panose="020B0604020202020204" pitchFamily="34" charset="0"/>
              </a:rPr>
              <a:t>Calling</a:t>
            </a:r>
          </a:p>
          <a:p>
            <a:pPr marL="457200" lvl="1" indent="0" algn="just">
              <a:buNone/>
            </a:pPr>
            <a:r>
              <a:rPr lang="en-US" sz="2800" dirty="0">
                <a:latin typeface="Arial" panose="020B0604020202020204" pitchFamily="34" charset="0"/>
                <a:cs typeface="Arial" panose="020B0604020202020204" pitchFamily="34" charset="0"/>
              </a:rPr>
              <a:t>10. Regeneration</a:t>
            </a:r>
          </a:p>
          <a:p>
            <a:pPr marL="457200" lvl="1" indent="0" algn="just">
              <a:buNone/>
            </a:pPr>
            <a:r>
              <a:rPr lang="en-US" sz="2800" dirty="0">
                <a:latin typeface="Arial" panose="020B0604020202020204" pitchFamily="34" charset="0"/>
                <a:cs typeface="Arial" panose="020B0604020202020204" pitchFamily="34" charset="0"/>
              </a:rPr>
              <a:t> </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Conversion</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Justification </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Adoption</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Sanctification</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 Perseverance</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Baptism In/Filling with the Holy Spirit  </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Death and the Intermediate State</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Glorification</a:t>
            </a:r>
          </a:p>
          <a:p>
            <a:pPr marL="514350" indent="-514350" algn="just">
              <a:buFont typeface="+mj-lt"/>
              <a:buAutoNum type="arabicPeriod" startAt="11"/>
            </a:pPr>
            <a:r>
              <a:rPr lang="en-US" dirty="0">
                <a:latin typeface="Arial" panose="020B0604020202020204" pitchFamily="34" charset="0"/>
                <a:cs typeface="Arial" panose="020B0604020202020204" pitchFamily="34" charset="0"/>
              </a:rPr>
              <a:t>Union with Christ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Key Protestant Reformation Doctrines</a:t>
            </a:r>
            <a:endParaRPr lang="en-US" sz="2800" dirty="0"/>
          </a:p>
        </p:txBody>
      </p:sp>
    </p:spTree>
    <p:extLst>
      <p:ext uri="{BB962C8B-B14F-4D97-AF65-F5344CB8AC3E}">
        <p14:creationId xmlns:p14="http://schemas.microsoft.com/office/powerpoint/2010/main" val="1042886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Grace is most simply defined as </a:t>
            </a:r>
            <a:r>
              <a:rPr lang="en-US" b="1" i="1" dirty="0">
                <a:solidFill>
                  <a:srgbClr val="0070C0"/>
                </a:solidFill>
              </a:rPr>
              <a:t>unmerited favor </a:t>
            </a:r>
            <a:r>
              <a:rPr lang="en-US" dirty="0">
                <a:solidFill>
                  <a:srgbClr val="0070C0"/>
                </a:solidFill>
              </a:rPr>
              <a:t>but there are many differences in understanding grace and defining the types of grace among professing Christians.</a:t>
            </a:r>
          </a:p>
          <a:p>
            <a:pPr>
              <a:lnSpc>
                <a:spcPct val="150000"/>
              </a:lnSpc>
            </a:pPr>
            <a:r>
              <a:rPr lang="en-US" dirty="0">
                <a:solidFill>
                  <a:srgbClr val="0070C0"/>
                </a:solidFill>
              </a:rPr>
              <a:t>In the ESV “grace” appears over 150 times in the NT and rarely in the OT.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a:t>
            </a:r>
          </a:p>
        </p:txBody>
      </p:sp>
    </p:spTree>
    <p:extLst>
      <p:ext uri="{BB962C8B-B14F-4D97-AF65-F5344CB8AC3E}">
        <p14:creationId xmlns:p14="http://schemas.microsoft.com/office/powerpoint/2010/main" val="633485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In Reformed Theology Grace is defined as: The active outworking of God’s unmerited favor in the life of the </a:t>
            </a:r>
            <a:r>
              <a:rPr lang="en-US" dirty="0">
                <a:solidFill>
                  <a:srgbClr val="FF0000"/>
                </a:solidFill>
              </a:rPr>
              <a:t>Church</a:t>
            </a:r>
            <a:r>
              <a:rPr lang="en-US" dirty="0">
                <a:solidFill>
                  <a:srgbClr val="0070C0"/>
                </a:solidFill>
              </a:rPr>
              <a:t> and the </a:t>
            </a:r>
            <a:r>
              <a:rPr lang="en-US" dirty="0">
                <a:solidFill>
                  <a:srgbClr val="FF0000"/>
                </a:solidFill>
              </a:rPr>
              <a:t>elect</a:t>
            </a:r>
            <a:r>
              <a:rPr lang="en-US" dirty="0">
                <a:solidFill>
                  <a:srgbClr val="0070C0"/>
                </a:solidFill>
              </a:rPr>
              <a:t>.</a:t>
            </a:r>
          </a:p>
          <a:p>
            <a:pPr>
              <a:lnSpc>
                <a:spcPct val="150000"/>
              </a:lnSpc>
            </a:pPr>
            <a:r>
              <a:rPr lang="en-US" dirty="0">
                <a:solidFill>
                  <a:srgbClr val="0070C0"/>
                </a:solidFill>
              </a:rPr>
              <a:t>Grace matures us in faith to bring Him glory. The elect are saved by grace and then grace works in our life to accomplish God’s purpose for us.</a:t>
            </a:r>
          </a:p>
          <a:p>
            <a:pPr>
              <a:lnSpc>
                <a:spcPct val="150000"/>
              </a:lnSpc>
            </a:pPr>
            <a:r>
              <a:rPr lang="en-US" dirty="0">
                <a:solidFill>
                  <a:srgbClr val="0070C0"/>
                </a:solidFill>
              </a:rPr>
              <a:t>We have already encountered several kinds of grace.</a:t>
            </a:r>
          </a:p>
          <a:p>
            <a:pPr lvl="1">
              <a:lnSpc>
                <a:spcPct val="150000"/>
              </a:lnSpc>
            </a:pPr>
            <a:r>
              <a:rPr lang="en-US" sz="2800" i="1" dirty="0">
                <a:solidFill>
                  <a:srgbClr val="0070C0"/>
                </a:solidFill>
              </a:rPr>
              <a:t>Sola Gratia - </a:t>
            </a:r>
            <a:r>
              <a:rPr lang="en-US" sz="2800" dirty="0">
                <a:solidFill>
                  <a:srgbClr val="0070C0"/>
                </a:solidFill>
              </a:rPr>
              <a:t>Grace alone</a:t>
            </a:r>
            <a:endParaRPr lang="en-US" sz="2800" i="1" dirty="0">
              <a:solidFill>
                <a:srgbClr val="0070C0"/>
              </a:solidFill>
            </a:endParaRPr>
          </a:p>
          <a:p>
            <a:pPr lvl="1">
              <a:lnSpc>
                <a:spcPct val="150000"/>
              </a:lnSpc>
            </a:pPr>
            <a:r>
              <a:rPr lang="en-US" sz="2800" dirty="0">
                <a:solidFill>
                  <a:srgbClr val="0070C0"/>
                </a:solidFill>
              </a:rPr>
              <a:t>Doctrines of Grace – Irresistible Grace</a:t>
            </a:r>
          </a:p>
          <a:p>
            <a:pPr lvl="1">
              <a:lnSpc>
                <a:spcPct val="150000"/>
              </a:lnSpc>
            </a:pPr>
            <a:r>
              <a:rPr lang="en-US" sz="2800" dirty="0">
                <a:solidFill>
                  <a:srgbClr val="0070C0"/>
                </a:solidFill>
              </a:rPr>
              <a:t>Common Grace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a:t>
            </a:r>
          </a:p>
        </p:txBody>
      </p:sp>
    </p:spTree>
    <p:extLst>
      <p:ext uri="{BB962C8B-B14F-4D97-AF65-F5344CB8AC3E}">
        <p14:creationId xmlns:p14="http://schemas.microsoft.com/office/powerpoint/2010/main" val="2610923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77281" y="830424"/>
            <a:ext cx="11784563" cy="5896947"/>
          </a:xfrm>
          <a:solidFill>
            <a:srgbClr val="FFFFCC"/>
          </a:solidFill>
        </p:spPr>
        <p:txBody>
          <a:bodyPr numCol="1">
            <a:noAutofit/>
          </a:bodyPr>
          <a:lstStyle/>
          <a:p>
            <a:pPr>
              <a:lnSpc>
                <a:spcPct val="150000"/>
              </a:lnSpc>
            </a:pPr>
            <a:r>
              <a:rPr lang="en-US" dirty="0">
                <a:solidFill>
                  <a:srgbClr val="0070C0"/>
                </a:solidFill>
              </a:rPr>
              <a:t>Roman Catholic understanding of grace.</a:t>
            </a:r>
          </a:p>
          <a:p>
            <a:pPr>
              <a:lnSpc>
                <a:spcPct val="150000"/>
              </a:lnSpc>
            </a:pPr>
            <a:r>
              <a:rPr lang="en-US" dirty="0">
                <a:solidFill>
                  <a:srgbClr val="0070C0"/>
                </a:solidFill>
              </a:rPr>
              <a:t>Eastern Orthodox understanding of grace.</a:t>
            </a:r>
          </a:p>
          <a:p>
            <a:pPr>
              <a:lnSpc>
                <a:spcPct val="150000"/>
              </a:lnSpc>
            </a:pPr>
            <a:r>
              <a:rPr lang="en-US" dirty="0">
                <a:solidFill>
                  <a:srgbClr val="0070C0"/>
                </a:solidFill>
              </a:rPr>
              <a:t>Protestant understanding of Grace can be divided into </a:t>
            </a:r>
          </a:p>
          <a:p>
            <a:pPr lvl="1">
              <a:lnSpc>
                <a:spcPct val="150000"/>
              </a:lnSpc>
            </a:pPr>
            <a:r>
              <a:rPr lang="en-US" sz="2800" dirty="0">
                <a:solidFill>
                  <a:srgbClr val="0070C0"/>
                </a:solidFill>
              </a:rPr>
              <a:t>Martin Luther’s understanding</a:t>
            </a:r>
          </a:p>
          <a:p>
            <a:pPr lvl="1">
              <a:lnSpc>
                <a:spcPct val="150000"/>
              </a:lnSpc>
            </a:pPr>
            <a:r>
              <a:rPr lang="en-US" sz="2800" dirty="0">
                <a:solidFill>
                  <a:srgbClr val="0070C0"/>
                </a:solidFill>
              </a:rPr>
              <a:t>Reformed understanding (John Calvin’s </a:t>
            </a:r>
            <a:r>
              <a:rPr lang="en-US" sz="2800" i="1" u="sng" dirty="0">
                <a:solidFill>
                  <a:srgbClr val="0070C0"/>
                </a:solidFill>
              </a:rPr>
              <a:t>Institutes of the Christian Religion</a:t>
            </a:r>
            <a:r>
              <a:rPr lang="en-US" sz="2800" dirty="0">
                <a:solidFill>
                  <a:srgbClr val="0070C0"/>
                </a:solidFill>
              </a:rPr>
              <a:t>)</a:t>
            </a:r>
          </a:p>
          <a:p>
            <a:pPr lvl="1">
              <a:lnSpc>
                <a:spcPct val="150000"/>
              </a:lnSpc>
            </a:pPr>
            <a:r>
              <a:rPr lang="en-US" sz="2800" dirty="0">
                <a:solidFill>
                  <a:srgbClr val="0070C0"/>
                </a:solidFill>
              </a:rPr>
              <a:t>Subsequent challenges to the Reformed understanding</a:t>
            </a:r>
          </a:p>
          <a:p>
            <a:pPr lvl="2">
              <a:lnSpc>
                <a:spcPct val="150000"/>
              </a:lnSpc>
            </a:pPr>
            <a:r>
              <a:rPr lang="en-US" sz="2800" dirty="0">
                <a:solidFill>
                  <a:srgbClr val="0070C0"/>
                </a:solidFill>
              </a:rPr>
              <a:t>Articles of the Remonstrance (Arminianism)</a:t>
            </a:r>
          </a:p>
          <a:p>
            <a:pPr lvl="2">
              <a:lnSpc>
                <a:spcPct val="150000"/>
              </a:lnSpc>
            </a:pPr>
            <a:r>
              <a:rPr lang="en-US" sz="2800" dirty="0">
                <a:solidFill>
                  <a:srgbClr val="0070C0"/>
                </a:solidFill>
              </a:rPr>
              <a:t>Methodist understanding (John Wesley)</a:t>
            </a:r>
          </a:p>
          <a:p>
            <a:pPr>
              <a:lnSpc>
                <a:spcPct val="150000"/>
              </a:lnSpc>
            </a:pPr>
            <a:endParaRPr lang="en-US"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230421"/>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How many understandings of grace are there?</a:t>
            </a:r>
          </a:p>
        </p:txBody>
      </p:sp>
    </p:spTree>
    <p:extLst>
      <p:ext uri="{BB962C8B-B14F-4D97-AF65-F5344CB8AC3E}">
        <p14:creationId xmlns:p14="http://schemas.microsoft.com/office/powerpoint/2010/main" val="1042157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Robert Bellarmine       </a:t>
            </a:r>
            <a:r>
              <a:rPr lang="en-US" sz="2800" dirty="0"/>
              <a:t>October 4, 1542  September 17, 1621</a:t>
            </a:r>
            <a:endParaRPr lang="en-US" sz="2800" b="1" dirty="0">
              <a:latin typeface="Arial" panose="020B0604020202020204" pitchFamily="34" charset="0"/>
              <a:cs typeface="Arial" panose="020B0604020202020204" pitchFamily="34" charset="0"/>
            </a:endParaRPr>
          </a:p>
        </p:txBody>
      </p:sp>
      <p:pic>
        <p:nvPicPr>
          <p:cNvPr id="1026" name="Picture 2">
            <a:extLst>
              <a:ext uri="{FF2B5EF4-FFF2-40B4-BE49-F238E27FC236}">
                <a16:creationId xmlns:a16="http://schemas.microsoft.com/office/drawing/2014/main" id="{E2B65D18-75B0-46A1-B6DB-64D61FFE2AB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9943" y="810706"/>
            <a:ext cx="4430597" cy="57597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A289A6F-4F11-429D-BDFB-193C1305C9D7}"/>
              </a:ext>
            </a:extLst>
          </p:cNvPr>
          <p:cNvSpPr txBox="1"/>
          <p:nvPr/>
        </p:nvSpPr>
        <p:spPr>
          <a:xfrm>
            <a:off x="4873658" y="810706"/>
            <a:ext cx="7192651" cy="6001643"/>
          </a:xfrm>
          <a:prstGeom prst="rect">
            <a:avLst/>
          </a:prstGeom>
          <a:solidFill>
            <a:srgbClr val="FFFFCC"/>
          </a:solidFill>
        </p:spPr>
        <p:txBody>
          <a:bodyPr wrap="square" rtlCol="0">
            <a:spAutoFit/>
          </a:bodyPr>
          <a:lstStyle/>
          <a:p>
            <a:pPr marL="285750" indent="-285750">
              <a:buFont typeface="Arial" panose="020B0604020202020204" pitchFamily="34" charset="0"/>
              <a:buChar char="•"/>
            </a:pPr>
            <a:r>
              <a:rPr lang="en-US" sz="2400" dirty="0"/>
              <a:t>Italian Jesuit cardinal and professor of theology.</a:t>
            </a:r>
          </a:p>
          <a:p>
            <a:pPr marL="285750" indent="-285750">
              <a:buFont typeface="Arial" panose="020B0604020202020204" pitchFamily="34" charset="0"/>
              <a:buChar char="•"/>
            </a:pPr>
            <a:r>
              <a:rPr lang="en-US" sz="2400" dirty="0"/>
              <a:t>He was one of the most important figures in the Counter-Reformation.</a:t>
            </a:r>
          </a:p>
          <a:p>
            <a:pPr marL="285750" indent="-285750">
              <a:buFont typeface="Arial" panose="020B0604020202020204" pitchFamily="34" charset="0"/>
              <a:buChar char="•"/>
            </a:pPr>
            <a:r>
              <a:rPr lang="en-US" sz="2400" dirty="0"/>
              <a:t>1599 made a  judge of the Roman Inquisition and served at heresy trial of Giordano Bruno that condemned Bruno to be burned at the stake.</a:t>
            </a:r>
          </a:p>
          <a:p>
            <a:pPr marL="285750" indent="-285750">
              <a:buFont typeface="Arial" panose="020B0604020202020204" pitchFamily="34" charset="0"/>
              <a:buChar char="•"/>
            </a:pPr>
            <a:r>
              <a:rPr lang="en-US" sz="2400" dirty="0"/>
              <a:t>1610 served at Venetian Friar Manfredi’ Roman Inquisition trial. Manfredi’ was burned at the stake for preaching against papal regulation of religious orders. </a:t>
            </a:r>
          </a:p>
          <a:p>
            <a:pPr marL="285750" indent="-285750">
              <a:buFont typeface="Arial" panose="020B0604020202020204" pitchFamily="34" charset="0"/>
              <a:buChar char="•"/>
            </a:pPr>
            <a:r>
              <a:rPr lang="en-US" sz="2400" dirty="0"/>
              <a:t>1614 he published the first Roman Catholic Catechism for the Laity</a:t>
            </a:r>
          </a:p>
          <a:p>
            <a:pPr marL="285750" indent="-285750">
              <a:buFont typeface="Arial" panose="020B0604020202020204" pitchFamily="34" charset="0"/>
              <a:buChar char="•"/>
            </a:pPr>
            <a:r>
              <a:rPr lang="en-US" sz="2400" dirty="0"/>
              <a:t>1616, ordered by Paul V, to notify Galileo of a forthcoming decree condemning Copernicus and ordered him to abandon it. Galileo agreed to do so.</a:t>
            </a:r>
          </a:p>
          <a:p>
            <a:pPr marL="285750" indent="-285750">
              <a:buFont typeface="Arial" panose="020B0604020202020204" pitchFamily="34" charset="0"/>
              <a:buChar char="•"/>
            </a:pPr>
            <a:r>
              <a:rPr lang="en-US" sz="2400" dirty="0"/>
              <a:t>Canonized a saint in 1930 and named Doctor of the Church, one of only 36. </a:t>
            </a:r>
          </a:p>
        </p:txBody>
      </p:sp>
    </p:spTree>
    <p:extLst>
      <p:ext uri="{BB962C8B-B14F-4D97-AF65-F5344CB8AC3E}">
        <p14:creationId xmlns:p14="http://schemas.microsoft.com/office/powerpoint/2010/main" val="1784321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94304" y="802144"/>
            <a:ext cx="11784563" cy="5791906"/>
          </a:xfrm>
          <a:solidFill>
            <a:srgbClr val="FFFFCC"/>
          </a:solidFill>
        </p:spPr>
        <p:txBody>
          <a:bodyPr numCol="1">
            <a:noAutofit/>
          </a:bodyPr>
          <a:lstStyle/>
          <a:p>
            <a:pPr marL="0" indent="0">
              <a:lnSpc>
                <a:spcPct val="150000"/>
              </a:lnSpc>
              <a:buNone/>
            </a:pPr>
            <a:r>
              <a:rPr lang="en-US" dirty="0"/>
              <a:t>The  </a:t>
            </a:r>
            <a:r>
              <a:rPr lang="en-US" b="1" i="1" dirty="0"/>
              <a:t>Baltimore Catechism</a:t>
            </a:r>
            <a:r>
              <a:rPr lang="en-US" dirty="0"/>
              <a:t>, was the official national catechism for children in the United States from 1885 to the late 1960s. The Baltimore Catechism was the first catechism written for Catholics in the United States and was based on Robert Bellarmine's 1614 </a:t>
            </a:r>
            <a:r>
              <a:rPr lang="en-US" i="1" dirty="0"/>
              <a:t>Small Catechism.</a:t>
            </a:r>
            <a:r>
              <a:rPr lang="en-US" dirty="0"/>
              <a:t> From its publication there were calls to revise it, and many other catechisms were used during this period. It was officially replaced by the </a:t>
            </a:r>
            <a:r>
              <a:rPr lang="en-US" i="1" dirty="0">
                <a:solidFill>
                  <a:srgbClr val="0070C0"/>
                </a:solidFill>
              </a:rPr>
              <a:t>United States Catholic Catechism for Adults</a:t>
            </a:r>
            <a:r>
              <a:rPr lang="en-US" dirty="0"/>
              <a:t> in 2004, based on the revised universal </a:t>
            </a:r>
            <a:r>
              <a:rPr lang="en-US" dirty="0">
                <a:solidFill>
                  <a:srgbClr val="0070C0"/>
                </a:solidFill>
              </a:rPr>
              <a:t>Catechism of the Catholic Church</a:t>
            </a:r>
            <a:r>
              <a:rPr lang="en-US" dirty="0"/>
              <a:t>.</a:t>
            </a:r>
            <a:endParaRPr lang="en-US" i="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p:txBody>
      </p:sp>
    </p:spTree>
    <p:extLst>
      <p:ext uri="{BB962C8B-B14F-4D97-AF65-F5344CB8AC3E}">
        <p14:creationId xmlns:p14="http://schemas.microsoft.com/office/powerpoint/2010/main" val="2795648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194304" y="802144"/>
            <a:ext cx="11784563" cy="5791906"/>
          </a:xfrm>
          <a:solidFill>
            <a:srgbClr val="FFFFCC"/>
          </a:solidFill>
        </p:spPr>
        <p:txBody>
          <a:bodyPr numCol="1">
            <a:noAutofit/>
          </a:bodyPr>
          <a:lstStyle/>
          <a:p>
            <a:pPr lvl="1">
              <a:lnSpc>
                <a:spcPct val="150000"/>
              </a:lnSpc>
            </a:pPr>
            <a:r>
              <a:rPr lang="en-US" sz="2800" dirty="0">
                <a:solidFill>
                  <a:srgbClr val="0070C0"/>
                </a:solidFill>
              </a:rPr>
              <a:t>Martin Luther’s Small and Large Catechism 1529</a:t>
            </a:r>
          </a:p>
          <a:p>
            <a:pPr lvl="1">
              <a:lnSpc>
                <a:spcPct val="150000"/>
              </a:lnSpc>
            </a:pPr>
            <a:r>
              <a:rPr lang="en-US" sz="2800" dirty="0">
                <a:solidFill>
                  <a:srgbClr val="0070C0"/>
                </a:solidFill>
              </a:rPr>
              <a:t>Heidelberg Catechism 1563</a:t>
            </a:r>
          </a:p>
          <a:p>
            <a:pPr lvl="1">
              <a:lnSpc>
                <a:spcPct val="150000"/>
              </a:lnSpc>
            </a:pPr>
            <a:r>
              <a:rPr lang="en-US" sz="2800" dirty="0">
                <a:solidFill>
                  <a:srgbClr val="0070C0"/>
                </a:solidFill>
              </a:rPr>
              <a:t>Westminster Catechisms 1647</a:t>
            </a:r>
          </a:p>
          <a:p>
            <a:pPr marL="0" indent="0">
              <a:lnSpc>
                <a:spcPct val="150000"/>
              </a:lnSpc>
              <a:buNone/>
            </a:pPr>
            <a:endParaRPr lang="en-US" i="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Protestant Catechisms</a:t>
            </a:r>
          </a:p>
        </p:txBody>
      </p:sp>
    </p:spTree>
    <p:extLst>
      <p:ext uri="{BB962C8B-B14F-4D97-AF65-F5344CB8AC3E}">
        <p14:creationId xmlns:p14="http://schemas.microsoft.com/office/powerpoint/2010/main" val="122520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1226349"/>
            <a:ext cx="11784563" cy="5376819"/>
          </a:xfrm>
          <a:solidFill>
            <a:srgbClr val="FFFFCC"/>
          </a:solidFill>
        </p:spPr>
        <p:txBody>
          <a:bodyPr numCol="1">
            <a:noAutofit/>
          </a:bodyPr>
          <a:lstStyle/>
          <a:p>
            <a:pPr marL="0" indent="0">
              <a:lnSpc>
                <a:spcPct val="150000"/>
              </a:lnSpc>
              <a:buNone/>
            </a:pPr>
            <a:r>
              <a:rPr lang="en-US" dirty="0">
                <a:solidFill>
                  <a:srgbClr val="0070C0"/>
                </a:solidFill>
              </a:rPr>
              <a:t>PART THREE: LIFE IN CHRIST </a:t>
            </a:r>
            <a:r>
              <a:rPr lang="en-US" dirty="0"/>
              <a:t>(four parts)</a:t>
            </a:r>
          </a:p>
          <a:p>
            <a:pPr marL="0" indent="0">
              <a:lnSpc>
                <a:spcPct val="150000"/>
              </a:lnSpc>
              <a:buNone/>
            </a:pPr>
            <a:r>
              <a:rPr lang="en-US" dirty="0"/>
              <a:t>       </a:t>
            </a:r>
            <a:r>
              <a:rPr lang="en-US" dirty="0">
                <a:solidFill>
                  <a:srgbClr val="0070C0"/>
                </a:solidFill>
              </a:rPr>
              <a:t>SECTION ONE: MAN'S VOCATION LIFE IN THE SPIRIT </a:t>
            </a:r>
            <a:r>
              <a:rPr lang="en-US" dirty="0"/>
              <a:t>(2 sections)</a:t>
            </a:r>
          </a:p>
          <a:p>
            <a:pPr marL="0" indent="0">
              <a:lnSpc>
                <a:spcPct val="150000"/>
              </a:lnSpc>
              <a:buNone/>
            </a:pPr>
            <a:r>
              <a:rPr lang="en-US" dirty="0"/>
              <a:t>          </a:t>
            </a:r>
            <a:r>
              <a:rPr lang="en-US" dirty="0">
                <a:solidFill>
                  <a:srgbClr val="0070C0"/>
                </a:solidFill>
              </a:rPr>
              <a:t>CHAPTER THREE: GOD'S SALVATION: LAW AND GRACE </a:t>
            </a:r>
            <a:r>
              <a:rPr lang="en-US" dirty="0"/>
              <a:t>(3 Chapters)</a:t>
            </a:r>
          </a:p>
          <a:p>
            <a:pPr marL="0" indent="0">
              <a:lnSpc>
                <a:spcPct val="150000"/>
              </a:lnSpc>
              <a:buNone/>
            </a:pPr>
            <a:r>
              <a:rPr lang="en-US" dirty="0"/>
              <a:t>              </a:t>
            </a:r>
            <a:r>
              <a:rPr lang="en-US" dirty="0">
                <a:solidFill>
                  <a:srgbClr val="0070C0"/>
                </a:solidFill>
              </a:rPr>
              <a:t>ARTICLE 2 GRACE AND JUSTIFICATION </a:t>
            </a:r>
            <a:r>
              <a:rPr lang="en-US" dirty="0"/>
              <a:t>(3 Articles)</a:t>
            </a:r>
          </a:p>
          <a:p>
            <a:pPr marL="0" indent="0">
              <a:lnSpc>
                <a:spcPct val="150000"/>
              </a:lnSpc>
              <a:buNone/>
            </a:pPr>
            <a:r>
              <a:rPr lang="en-US" dirty="0"/>
              <a:t>                 </a:t>
            </a:r>
            <a:r>
              <a:rPr lang="en-US" dirty="0">
                <a:solidFill>
                  <a:srgbClr val="0070C0"/>
                </a:solidFill>
              </a:rPr>
              <a:t>II. GRACE</a:t>
            </a:r>
            <a:r>
              <a:rPr lang="en-US" dirty="0"/>
              <a:t> (4 topics: Justification; Grace; Merit; Christian Holiness)</a:t>
            </a:r>
          </a:p>
          <a:p>
            <a:pPr marL="0" indent="0">
              <a:lnSpc>
                <a:spcPct val="150000"/>
              </a:lnSpc>
              <a:buNone/>
            </a:pPr>
            <a:r>
              <a:rPr lang="en-US" dirty="0"/>
              <a:t>                      </a:t>
            </a:r>
            <a:r>
              <a:rPr lang="en-US" dirty="0">
                <a:solidFill>
                  <a:srgbClr val="0070C0"/>
                </a:solidFill>
              </a:rPr>
              <a:t>It contains ten “</a:t>
            </a:r>
            <a:r>
              <a:rPr lang="en-US" i="1" dirty="0">
                <a:solidFill>
                  <a:srgbClr val="0070C0"/>
                </a:solidFill>
              </a:rPr>
              <a:t>Doctrines”</a:t>
            </a:r>
            <a:r>
              <a:rPr lang="en-US" dirty="0"/>
              <a:t> </a:t>
            </a:r>
          </a:p>
          <a:p>
            <a:pPr marL="0" indent="0">
              <a:lnSpc>
                <a:spcPct val="150000"/>
              </a:lnSpc>
              <a:buNone/>
            </a:pPr>
            <a:endParaRPr lang="en-US" i="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177280" y="153477"/>
            <a:ext cx="11784563" cy="892552"/>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Grace: Roman Catholic Catechism</a:t>
            </a:r>
          </a:p>
          <a:p>
            <a:r>
              <a:rPr lang="en-US" sz="2400" dirty="0"/>
              <a:t>                Source: </a:t>
            </a:r>
            <a:r>
              <a:rPr lang="en-US" sz="2400" dirty="0">
                <a:hlinkClick r:id="rId3"/>
              </a:rPr>
              <a:t>http://www.vatican.va/archive</a:t>
            </a:r>
            <a:r>
              <a:rPr lang="en-US" sz="2400" dirty="0"/>
              <a:t> Catechism of the Catholic Church</a:t>
            </a:r>
          </a:p>
        </p:txBody>
      </p:sp>
    </p:spTree>
    <p:extLst>
      <p:ext uri="{BB962C8B-B14F-4D97-AF65-F5344CB8AC3E}">
        <p14:creationId xmlns:p14="http://schemas.microsoft.com/office/powerpoint/2010/main" val="2420220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555</Words>
  <Application>Microsoft Office PowerPoint</Application>
  <PresentationFormat>Widescreen</PresentationFormat>
  <Paragraphs>106</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Discipleship:  An  Introduction to  Systematic Theology and  Apologetics</vt:lpstr>
      <vt:lpstr> Protestant Reformation Doctrines of Salvation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3</cp:revision>
  <dcterms:created xsi:type="dcterms:W3CDTF">2019-10-21T13:48:56Z</dcterms:created>
  <dcterms:modified xsi:type="dcterms:W3CDTF">2019-10-21T13:59:48Z</dcterms:modified>
</cp:coreProperties>
</file>