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1405" r:id="rId2"/>
    <p:sldId id="1406" r:id="rId3"/>
    <p:sldId id="1407" r:id="rId4"/>
    <p:sldId id="1241" r:id="rId5"/>
    <p:sldId id="1253" r:id="rId6"/>
    <p:sldId id="1254" r:id="rId7"/>
    <p:sldId id="1252" r:id="rId8"/>
    <p:sldId id="1251" r:id="rId9"/>
    <p:sldId id="1250" r:id="rId10"/>
    <p:sldId id="1255" r:id="rId11"/>
    <p:sldId id="1256" r:id="rId12"/>
    <p:sldId id="652" r:id="rId13"/>
    <p:sldId id="1408" r:id="rId14"/>
    <p:sldId id="125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B97B4A-343D-441C-B1CE-5D2A93668F86}" type="datetimeFigureOut">
              <a:rPr lang="en-US" smtClean="0"/>
              <a:t>11/3/2019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54D082-9B3A-4D6E-B45B-ECED70F6C685}" type="slidenum">
              <a:rPr lang="en-US" smtClean="0"/>
              <a:t>‹#›</a:t>
            </a:fld>
            <a:endParaRPr lang="en-US"/>
          </a:p>
        </p:txBody>
      </p:sp>
    </p:spTree>
    <p:extLst>
      <p:ext uri="{BB962C8B-B14F-4D97-AF65-F5344CB8AC3E}">
        <p14:creationId xmlns:p14="http://schemas.microsoft.com/office/powerpoint/2010/main" val="2786556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a:t>
            </a:fld>
            <a:endParaRPr lang="en-US"/>
          </a:p>
        </p:txBody>
      </p:sp>
    </p:spTree>
    <p:extLst>
      <p:ext uri="{BB962C8B-B14F-4D97-AF65-F5344CB8AC3E}">
        <p14:creationId xmlns:p14="http://schemas.microsoft.com/office/powerpoint/2010/main" val="29478151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10</a:t>
            </a:fld>
            <a:endParaRPr lang="en-US"/>
          </a:p>
        </p:txBody>
      </p:sp>
    </p:spTree>
    <p:extLst>
      <p:ext uri="{BB962C8B-B14F-4D97-AF65-F5344CB8AC3E}">
        <p14:creationId xmlns:p14="http://schemas.microsoft.com/office/powerpoint/2010/main" val="30511893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11</a:t>
            </a:fld>
            <a:endParaRPr lang="en-US"/>
          </a:p>
        </p:txBody>
      </p:sp>
    </p:spTree>
    <p:extLst>
      <p:ext uri="{BB962C8B-B14F-4D97-AF65-F5344CB8AC3E}">
        <p14:creationId xmlns:p14="http://schemas.microsoft.com/office/powerpoint/2010/main" val="1929881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13</a:t>
            </a:fld>
            <a:endParaRPr lang="en-US"/>
          </a:p>
        </p:txBody>
      </p:sp>
    </p:spTree>
    <p:extLst>
      <p:ext uri="{BB962C8B-B14F-4D97-AF65-F5344CB8AC3E}">
        <p14:creationId xmlns:p14="http://schemas.microsoft.com/office/powerpoint/2010/main" val="18648100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14</a:t>
            </a:fld>
            <a:endParaRPr lang="en-US"/>
          </a:p>
        </p:txBody>
      </p:sp>
    </p:spTree>
    <p:extLst>
      <p:ext uri="{BB962C8B-B14F-4D97-AF65-F5344CB8AC3E}">
        <p14:creationId xmlns:p14="http://schemas.microsoft.com/office/powerpoint/2010/main" val="2403063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3591148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2649636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1836238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1700384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4202182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2269746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30716766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2031854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96872-8E9B-46FE-9BEF-EB10B7F153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B4EFE9-967F-4B9A-AA35-B0D738C48B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D2AF7B-9221-4B8E-9F0D-451329035F57}"/>
              </a:ext>
            </a:extLst>
          </p:cNvPr>
          <p:cNvSpPr>
            <a:spLocks noGrp="1"/>
          </p:cNvSpPr>
          <p:nvPr>
            <p:ph type="dt" sz="half" idx="10"/>
          </p:nvPr>
        </p:nvSpPr>
        <p:spPr/>
        <p:txBody>
          <a:bodyPr/>
          <a:lstStyle/>
          <a:p>
            <a:fld id="{F771C897-CFD8-4FFF-80C7-5658475D65F4}" type="datetimeFigureOut">
              <a:rPr lang="en-US" smtClean="0"/>
              <a:t>11/3/2019</a:t>
            </a:fld>
            <a:endParaRPr lang="en-US"/>
          </a:p>
        </p:txBody>
      </p:sp>
      <p:sp>
        <p:nvSpPr>
          <p:cNvPr id="5" name="Footer Placeholder 4">
            <a:extLst>
              <a:ext uri="{FF2B5EF4-FFF2-40B4-BE49-F238E27FC236}">
                <a16:creationId xmlns:a16="http://schemas.microsoft.com/office/drawing/2014/main" id="{CB1E8AAE-EDD0-4A6F-8C4B-19648F7C74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21A936-9316-42C0-9CA1-8E8384EEDC8A}"/>
              </a:ext>
            </a:extLst>
          </p:cNvPr>
          <p:cNvSpPr>
            <a:spLocks noGrp="1"/>
          </p:cNvSpPr>
          <p:nvPr>
            <p:ph type="sldNum" sz="quarter" idx="12"/>
          </p:nvPr>
        </p:nvSpPr>
        <p:spPr/>
        <p:txBody>
          <a:bodyPr/>
          <a:lstStyle/>
          <a:p>
            <a:fld id="{0575F378-00DD-416B-8AC5-CFB8AC568391}" type="slidenum">
              <a:rPr lang="en-US" smtClean="0"/>
              <a:t>‹#›</a:t>
            </a:fld>
            <a:endParaRPr lang="en-US"/>
          </a:p>
        </p:txBody>
      </p:sp>
    </p:spTree>
    <p:extLst>
      <p:ext uri="{BB962C8B-B14F-4D97-AF65-F5344CB8AC3E}">
        <p14:creationId xmlns:p14="http://schemas.microsoft.com/office/powerpoint/2010/main" val="473177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93E47-FB03-472C-B99B-FF59237DCC1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A4E203-0C25-4B0F-B4A7-F382C202F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4DCA41-0060-4F09-9EE9-18D2433E6CC7}"/>
              </a:ext>
            </a:extLst>
          </p:cNvPr>
          <p:cNvSpPr>
            <a:spLocks noGrp="1"/>
          </p:cNvSpPr>
          <p:nvPr>
            <p:ph type="dt" sz="half" idx="10"/>
          </p:nvPr>
        </p:nvSpPr>
        <p:spPr/>
        <p:txBody>
          <a:bodyPr/>
          <a:lstStyle/>
          <a:p>
            <a:fld id="{F771C897-CFD8-4FFF-80C7-5658475D65F4}" type="datetimeFigureOut">
              <a:rPr lang="en-US" smtClean="0"/>
              <a:t>11/3/2019</a:t>
            </a:fld>
            <a:endParaRPr lang="en-US"/>
          </a:p>
        </p:txBody>
      </p:sp>
      <p:sp>
        <p:nvSpPr>
          <p:cNvPr id="5" name="Footer Placeholder 4">
            <a:extLst>
              <a:ext uri="{FF2B5EF4-FFF2-40B4-BE49-F238E27FC236}">
                <a16:creationId xmlns:a16="http://schemas.microsoft.com/office/drawing/2014/main" id="{67AD978E-1ECA-4139-B359-410F7EBD05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B96DB0-B2C0-43F2-9991-E2A884D0BFF2}"/>
              </a:ext>
            </a:extLst>
          </p:cNvPr>
          <p:cNvSpPr>
            <a:spLocks noGrp="1"/>
          </p:cNvSpPr>
          <p:nvPr>
            <p:ph type="sldNum" sz="quarter" idx="12"/>
          </p:nvPr>
        </p:nvSpPr>
        <p:spPr/>
        <p:txBody>
          <a:bodyPr/>
          <a:lstStyle/>
          <a:p>
            <a:fld id="{0575F378-00DD-416B-8AC5-CFB8AC568391}" type="slidenum">
              <a:rPr lang="en-US" smtClean="0"/>
              <a:t>‹#›</a:t>
            </a:fld>
            <a:endParaRPr lang="en-US"/>
          </a:p>
        </p:txBody>
      </p:sp>
    </p:spTree>
    <p:extLst>
      <p:ext uri="{BB962C8B-B14F-4D97-AF65-F5344CB8AC3E}">
        <p14:creationId xmlns:p14="http://schemas.microsoft.com/office/powerpoint/2010/main" val="4154495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BEBE06-CE71-4E87-A3E8-AA2B779BD4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B354023-89D8-4650-98ED-B6DF910A4B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6F2C57-7ABB-4C00-9C75-2E0E7C3C6E6D}"/>
              </a:ext>
            </a:extLst>
          </p:cNvPr>
          <p:cNvSpPr>
            <a:spLocks noGrp="1"/>
          </p:cNvSpPr>
          <p:nvPr>
            <p:ph type="dt" sz="half" idx="10"/>
          </p:nvPr>
        </p:nvSpPr>
        <p:spPr/>
        <p:txBody>
          <a:bodyPr/>
          <a:lstStyle/>
          <a:p>
            <a:fld id="{F771C897-CFD8-4FFF-80C7-5658475D65F4}" type="datetimeFigureOut">
              <a:rPr lang="en-US" smtClean="0"/>
              <a:t>11/3/2019</a:t>
            </a:fld>
            <a:endParaRPr lang="en-US"/>
          </a:p>
        </p:txBody>
      </p:sp>
      <p:sp>
        <p:nvSpPr>
          <p:cNvPr id="5" name="Footer Placeholder 4">
            <a:extLst>
              <a:ext uri="{FF2B5EF4-FFF2-40B4-BE49-F238E27FC236}">
                <a16:creationId xmlns:a16="http://schemas.microsoft.com/office/drawing/2014/main" id="{244E9A10-86B9-489A-9435-AC0FCD414C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4549ED-C34F-4E51-AE26-440EBAB0AD6D}"/>
              </a:ext>
            </a:extLst>
          </p:cNvPr>
          <p:cNvSpPr>
            <a:spLocks noGrp="1"/>
          </p:cNvSpPr>
          <p:nvPr>
            <p:ph type="sldNum" sz="quarter" idx="12"/>
          </p:nvPr>
        </p:nvSpPr>
        <p:spPr/>
        <p:txBody>
          <a:bodyPr/>
          <a:lstStyle/>
          <a:p>
            <a:fld id="{0575F378-00DD-416B-8AC5-CFB8AC568391}" type="slidenum">
              <a:rPr lang="en-US" smtClean="0"/>
              <a:t>‹#›</a:t>
            </a:fld>
            <a:endParaRPr lang="en-US"/>
          </a:p>
        </p:txBody>
      </p:sp>
    </p:spTree>
    <p:extLst>
      <p:ext uri="{BB962C8B-B14F-4D97-AF65-F5344CB8AC3E}">
        <p14:creationId xmlns:p14="http://schemas.microsoft.com/office/powerpoint/2010/main" val="403026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C65A3-4DB1-42AF-9E66-BA221758B1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A5C68D-45C3-43FF-A68E-1D7807691A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C4E12-948B-43A4-BAF8-29A9F9AE9BBA}"/>
              </a:ext>
            </a:extLst>
          </p:cNvPr>
          <p:cNvSpPr>
            <a:spLocks noGrp="1"/>
          </p:cNvSpPr>
          <p:nvPr>
            <p:ph type="dt" sz="half" idx="10"/>
          </p:nvPr>
        </p:nvSpPr>
        <p:spPr/>
        <p:txBody>
          <a:bodyPr/>
          <a:lstStyle/>
          <a:p>
            <a:fld id="{F771C897-CFD8-4FFF-80C7-5658475D65F4}" type="datetimeFigureOut">
              <a:rPr lang="en-US" smtClean="0"/>
              <a:t>11/3/2019</a:t>
            </a:fld>
            <a:endParaRPr lang="en-US"/>
          </a:p>
        </p:txBody>
      </p:sp>
      <p:sp>
        <p:nvSpPr>
          <p:cNvPr id="5" name="Footer Placeholder 4">
            <a:extLst>
              <a:ext uri="{FF2B5EF4-FFF2-40B4-BE49-F238E27FC236}">
                <a16:creationId xmlns:a16="http://schemas.microsoft.com/office/drawing/2014/main" id="{CC06106E-8088-4E47-9362-941672272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8E97DD-2299-44B1-B4CE-0747407AF1CE}"/>
              </a:ext>
            </a:extLst>
          </p:cNvPr>
          <p:cNvSpPr>
            <a:spLocks noGrp="1"/>
          </p:cNvSpPr>
          <p:nvPr>
            <p:ph type="sldNum" sz="quarter" idx="12"/>
          </p:nvPr>
        </p:nvSpPr>
        <p:spPr/>
        <p:txBody>
          <a:bodyPr/>
          <a:lstStyle/>
          <a:p>
            <a:fld id="{0575F378-00DD-416B-8AC5-CFB8AC568391}" type="slidenum">
              <a:rPr lang="en-US" smtClean="0"/>
              <a:t>‹#›</a:t>
            </a:fld>
            <a:endParaRPr lang="en-US"/>
          </a:p>
        </p:txBody>
      </p:sp>
    </p:spTree>
    <p:extLst>
      <p:ext uri="{BB962C8B-B14F-4D97-AF65-F5344CB8AC3E}">
        <p14:creationId xmlns:p14="http://schemas.microsoft.com/office/powerpoint/2010/main" val="2858517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46698-7FAB-4253-92A3-9F7F006339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3D12105-8995-4A99-8C93-3E7F6C533B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F5E7A6-1736-4616-A7FC-5A8632C243AE}"/>
              </a:ext>
            </a:extLst>
          </p:cNvPr>
          <p:cNvSpPr>
            <a:spLocks noGrp="1"/>
          </p:cNvSpPr>
          <p:nvPr>
            <p:ph type="dt" sz="half" idx="10"/>
          </p:nvPr>
        </p:nvSpPr>
        <p:spPr/>
        <p:txBody>
          <a:bodyPr/>
          <a:lstStyle/>
          <a:p>
            <a:fld id="{F771C897-CFD8-4FFF-80C7-5658475D65F4}" type="datetimeFigureOut">
              <a:rPr lang="en-US" smtClean="0"/>
              <a:t>11/3/2019</a:t>
            </a:fld>
            <a:endParaRPr lang="en-US"/>
          </a:p>
        </p:txBody>
      </p:sp>
      <p:sp>
        <p:nvSpPr>
          <p:cNvPr id="5" name="Footer Placeholder 4">
            <a:extLst>
              <a:ext uri="{FF2B5EF4-FFF2-40B4-BE49-F238E27FC236}">
                <a16:creationId xmlns:a16="http://schemas.microsoft.com/office/drawing/2014/main" id="{0986744D-ED05-4C6D-BA8C-EA0D0998D9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31D05E-27FD-41E5-8950-8E0454D559DF}"/>
              </a:ext>
            </a:extLst>
          </p:cNvPr>
          <p:cNvSpPr>
            <a:spLocks noGrp="1"/>
          </p:cNvSpPr>
          <p:nvPr>
            <p:ph type="sldNum" sz="quarter" idx="12"/>
          </p:nvPr>
        </p:nvSpPr>
        <p:spPr/>
        <p:txBody>
          <a:bodyPr/>
          <a:lstStyle/>
          <a:p>
            <a:fld id="{0575F378-00DD-416B-8AC5-CFB8AC568391}" type="slidenum">
              <a:rPr lang="en-US" smtClean="0"/>
              <a:t>‹#›</a:t>
            </a:fld>
            <a:endParaRPr lang="en-US"/>
          </a:p>
        </p:txBody>
      </p:sp>
    </p:spTree>
    <p:extLst>
      <p:ext uri="{BB962C8B-B14F-4D97-AF65-F5344CB8AC3E}">
        <p14:creationId xmlns:p14="http://schemas.microsoft.com/office/powerpoint/2010/main" val="2732408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12BC9-EC49-4063-895C-23FA6BB964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7C1DF8-F982-4595-8E66-EBB6E55B26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E09D12-8B75-4FDF-A0F4-A2DA357B0F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948D41-F9A5-4755-92E7-421CB227848B}"/>
              </a:ext>
            </a:extLst>
          </p:cNvPr>
          <p:cNvSpPr>
            <a:spLocks noGrp="1"/>
          </p:cNvSpPr>
          <p:nvPr>
            <p:ph type="dt" sz="half" idx="10"/>
          </p:nvPr>
        </p:nvSpPr>
        <p:spPr/>
        <p:txBody>
          <a:bodyPr/>
          <a:lstStyle/>
          <a:p>
            <a:fld id="{F771C897-CFD8-4FFF-80C7-5658475D65F4}" type="datetimeFigureOut">
              <a:rPr lang="en-US" smtClean="0"/>
              <a:t>11/3/2019</a:t>
            </a:fld>
            <a:endParaRPr lang="en-US"/>
          </a:p>
        </p:txBody>
      </p:sp>
      <p:sp>
        <p:nvSpPr>
          <p:cNvPr id="6" name="Footer Placeholder 5">
            <a:extLst>
              <a:ext uri="{FF2B5EF4-FFF2-40B4-BE49-F238E27FC236}">
                <a16:creationId xmlns:a16="http://schemas.microsoft.com/office/drawing/2014/main" id="{945F2816-0C93-4C71-B5F4-E9506511BE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145ECB-CE70-4E62-9885-4F165BA309A6}"/>
              </a:ext>
            </a:extLst>
          </p:cNvPr>
          <p:cNvSpPr>
            <a:spLocks noGrp="1"/>
          </p:cNvSpPr>
          <p:nvPr>
            <p:ph type="sldNum" sz="quarter" idx="12"/>
          </p:nvPr>
        </p:nvSpPr>
        <p:spPr/>
        <p:txBody>
          <a:bodyPr/>
          <a:lstStyle/>
          <a:p>
            <a:fld id="{0575F378-00DD-416B-8AC5-CFB8AC568391}" type="slidenum">
              <a:rPr lang="en-US" smtClean="0"/>
              <a:t>‹#›</a:t>
            </a:fld>
            <a:endParaRPr lang="en-US"/>
          </a:p>
        </p:txBody>
      </p:sp>
    </p:spTree>
    <p:extLst>
      <p:ext uri="{BB962C8B-B14F-4D97-AF65-F5344CB8AC3E}">
        <p14:creationId xmlns:p14="http://schemas.microsoft.com/office/powerpoint/2010/main" val="1120622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2768-4A98-44AC-835C-1871D141BD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D9600C-B1FF-4CD4-B834-E26524C03A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8EF178C-8595-4F74-A5DB-C33DD66397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ADBE79-7827-4C20-8534-37C66E9D1C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B47040-18EA-4026-A7AD-BB8C05FBEA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F475D8-F373-4AAB-86B9-963E349CD2EA}"/>
              </a:ext>
            </a:extLst>
          </p:cNvPr>
          <p:cNvSpPr>
            <a:spLocks noGrp="1"/>
          </p:cNvSpPr>
          <p:nvPr>
            <p:ph type="dt" sz="half" idx="10"/>
          </p:nvPr>
        </p:nvSpPr>
        <p:spPr/>
        <p:txBody>
          <a:bodyPr/>
          <a:lstStyle/>
          <a:p>
            <a:fld id="{F771C897-CFD8-4FFF-80C7-5658475D65F4}" type="datetimeFigureOut">
              <a:rPr lang="en-US" smtClean="0"/>
              <a:t>11/3/2019</a:t>
            </a:fld>
            <a:endParaRPr lang="en-US"/>
          </a:p>
        </p:txBody>
      </p:sp>
      <p:sp>
        <p:nvSpPr>
          <p:cNvPr id="8" name="Footer Placeholder 7">
            <a:extLst>
              <a:ext uri="{FF2B5EF4-FFF2-40B4-BE49-F238E27FC236}">
                <a16:creationId xmlns:a16="http://schemas.microsoft.com/office/drawing/2014/main" id="{815C7DF9-1459-41FE-A3E3-800863D9239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D74015-7ADD-444E-86A4-844489A777FB}"/>
              </a:ext>
            </a:extLst>
          </p:cNvPr>
          <p:cNvSpPr>
            <a:spLocks noGrp="1"/>
          </p:cNvSpPr>
          <p:nvPr>
            <p:ph type="sldNum" sz="quarter" idx="12"/>
          </p:nvPr>
        </p:nvSpPr>
        <p:spPr/>
        <p:txBody>
          <a:bodyPr/>
          <a:lstStyle/>
          <a:p>
            <a:fld id="{0575F378-00DD-416B-8AC5-CFB8AC568391}" type="slidenum">
              <a:rPr lang="en-US" smtClean="0"/>
              <a:t>‹#›</a:t>
            </a:fld>
            <a:endParaRPr lang="en-US"/>
          </a:p>
        </p:txBody>
      </p:sp>
    </p:spTree>
    <p:extLst>
      <p:ext uri="{BB962C8B-B14F-4D97-AF65-F5344CB8AC3E}">
        <p14:creationId xmlns:p14="http://schemas.microsoft.com/office/powerpoint/2010/main" val="2190917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D52F9-12BB-4F30-B1FC-52F1508B308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7B7C2A-2C45-4F33-BD48-E243CA614258}"/>
              </a:ext>
            </a:extLst>
          </p:cNvPr>
          <p:cNvSpPr>
            <a:spLocks noGrp="1"/>
          </p:cNvSpPr>
          <p:nvPr>
            <p:ph type="dt" sz="half" idx="10"/>
          </p:nvPr>
        </p:nvSpPr>
        <p:spPr/>
        <p:txBody>
          <a:bodyPr/>
          <a:lstStyle/>
          <a:p>
            <a:fld id="{F771C897-CFD8-4FFF-80C7-5658475D65F4}" type="datetimeFigureOut">
              <a:rPr lang="en-US" smtClean="0"/>
              <a:t>11/3/2019</a:t>
            </a:fld>
            <a:endParaRPr lang="en-US"/>
          </a:p>
        </p:txBody>
      </p:sp>
      <p:sp>
        <p:nvSpPr>
          <p:cNvPr id="4" name="Footer Placeholder 3">
            <a:extLst>
              <a:ext uri="{FF2B5EF4-FFF2-40B4-BE49-F238E27FC236}">
                <a16:creationId xmlns:a16="http://schemas.microsoft.com/office/drawing/2014/main" id="{E8A004C3-28DE-432A-9F77-C3EF2BCF85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5FABD8-5698-426B-B118-D0FD746826D0}"/>
              </a:ext>
            </a:extLst>
          </p:cNvPr>
          <p:cNvSpPr>
            <a:spLocks noGrp="1"/>
          </p:cNvSpPr>
          <p:nvPr>
            <p:ph type="sldNum" sz="quarter" idx="12"/>
          </p:nvPr>
        </p:nvSpPr>
        <p:spPr/>
        <p:txBody>
          <a:bodyPr/>
          <a:lstStyle/>
          <a:p>
            <a:fld id="{0575F378-00DD-416B-8AC5-CFB8AC568391}" type="slidenum">
              <a:rPr lang="en-US" smtClean="0"/>
              <a:t>‹#›</a:t>
            </a:fld>
            <a:endParaRPr lang="en-US"/>
          </a:p>
        </p:txBody>
      </p:sp>
    </p:spTree>
    <p:extLst>
      <p:ext uri="{BB962C8B-B14F-4D97-AF65-F5344CB8AC3E}">
        <p14:creationId xmlns:p14="http://schemas.microsoft.com/office/powerpoint/2010/main" val="4169641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BD89DE-A427-4169-829D-F806894A2CDB}"/>
              </a:ext>
            </a:extLst>
          </p:cNvPr>
          <p:cNvSpPr>
            <a:spLocks noGrp="1"/>
          </p:cNvSpPr>
          <p:nvPr>
            <p:ph type="dt" sz="half" idx="10"/>
          </p:nvPr>
        </p:nvSpPr>
        <p:spPr/>
        <p:txBody>
          <a:bodyPr/>
          <a:lstStyle/>
          <a:p>
            <a:fld id="{F771C897-CFD8-4FFF-80C7-5658475D65F4}" type="datetimeFigureOut">
              <a:rPr lang="en-US" smtClean="0"/>
              <a:t>11/3/2019</a:t>
            </a:fld>
            <a:endParaRPr lang="en-US"/>
          </a:p>
        </p:txBody>
      </p:sp>
      <p:sp>
        <p:nvSpPr>
          <p:cNvPr id="3" name="Footer Placeholder 2">
            <a:extLst>
              <a:ext uri="{FF2B5EF4-FFF2-40B4-BE49-F238E27FC236}">
                <a16:creationId xmlns:a16="http://schemas.microsoft.com/office/drawing/2014/main" id="{845EB88A-9E0C-48C9-AE89-00887BEAF8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46EA2C-42EE-4DDF-8736-C283FE91802E}"/>
              </a:ext>
            </a:extLst>
          </p:cNvPr>
          <p:cNvSpPr>
            <a:spLocks noGrp="1"/>
          </p:cNvSpPr>
          <p:nvPr>
            <p:ph type="sldNum" sz="quarter" idx="12"/>
          </p:nvPr>
        </p:nvSpPr>
        <p:spPr/>
        <p:txBody>
          <a:bodyPr/>
          <a:lstStyle/>
          <a:p>
            <a:fld id="{0575F378-00DD-416B-8AC5-CFB8AC568391}" type="slidenum">
              <a:rPr lang="en-US" smtClean="0"/>
              <a:t>‹#›</a:t>
            </a:fld>
            <a:endParaRPr lang="en-US"/>
          </a:p>
        </p:txBody>
      </p:sp>
    </p:spTree>
    <p:extLst>
      <p:ext uri="{BB962C8B-B14F-4D97-AF65-F5344CB8AC3E}">
        <p14:creationId xmlns:p14="http://schemas.microsoft.com/office/powerpoint/2010/main" val="1138239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BFD73-03B0-49D2-A459-AA622C9B56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33AFAF1-E358-42D1-8F5F-E3C6F3DC98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288FC1-5546-4891-BAB5-4E5F7C6EE6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554DD8-9813-46FB-B61D-DCB3F04F1526}"/>
              </a:ext>
            </a:extLst>
          </p:cNvPr>
          <p:cNvSpPr>
            <a:spLocks noGrp="1"/>
          </p:cNvSpPr>
          <p:nvPr>
            <p:ph type="dt" sz="half" idx="10"/>
          </p:nvPr>
        </p:nvSpPr>
        <p:spPr/>
        <p:txBody>
          <a:bodyPr/>
          <a:lstStyle/>
          <a:p>
            <a:fld id="{F771C897-CFD8-4FFF-80C7-5658475D65F4}" type="datetimeFigureOut">
              <a:rPr lang="en-US" smtClean="0"/>
              <a:t>11/3/2019</a:t>
            </a:fld>
            <a:endParaRPr lang="en-US"/>
          </a:p>
        </p:txBody>
      </p:sp>
      <p:sp>
        <p:nvSpPr>
          <p:cNvPr id="6" name="Footer Placeholder 5">
            <a:extLst>
              <a:ext uri="{FF2B5EF4-FFF2-40B4-BE49-F238E27FC236}">
                <a16:creationId xmlns:a16="http://schemas.microsoft.com/office/drawing/2014/main" id="{CD016F7B-173A-47CF-865B-ED048858D3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6F9CD1-4E28-4162-9805-F3E626B7329D}"/>
              </a:ext>
            </a:extLst>
          </p:cNvPr>
          <p:cNvSpPr>
            <a:spLocks noGrp="1"/>
          </p:cNvSpPr>
          <p:nvPr>
            <p:ph type="sldNum" sz="quarter" idx="12"/>
          </p:nvPr>
        </p:nvSpPr>
        <p:spPr/>
        <p:txBody>
          <a:bodyPr/>
          <a:lstStyle/>
          <a:p>
            <a:fld id="{0575F378-00DD-416B-8AC5-CFB8AC568391}" type="slidenum">
              <a:rPr lang="en-US" smtClean="0"/>
              <a:t>‹#›</a:t>
            </a:fld>
            <a:endParaRPr lang="en-US"/>
          </a:p>
        </p:txBody>
      </p:sp>
    </p:spTree>
    <p:extLst>
      <p:ext uri="{BB962C8B-B14F-4D97-AF65-F5344CB8AC3E}">
        <p14:creationId xmlns:p14="http://schemas.microsoft.com/office/powerpoint/2010/main" val="2331306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08C46-BE63-4046-930C-CE574B9F00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2C23BE4-511A-4BED-8D89-8D89DE2BF5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40C91C-9253-4817-A84A-4C15C52BBA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AB358D-66DA-4118-ADEF-01107A2AB138}"/>
              </a:ext>
            </a:extLst>
          </p:cNvPr>
          <p:cNvSpPr>
            <a:spLocks noGrp="1"/>
          </p:cNvSpPr>
          <p:nvPr>
            <p:ph type="dt" sz="half" idx="10"/>
          </p:nvPr>
        </p:nvSpPr>
        <p:spPr/>
        <p:txBody>
          <a:bodyPr/>
          <a:lstStyle/>
          <a:p>
            <a:fld id="{F771C897-CFD8-4FFF-80C7-5658475D65F4}" type="datetimeFigureOut">
              <a:rPr lang="en-US" smtClean="0"/>
              <a:t>11/3/2019</a:t>
            </a:fld>
            <a:endParaRPr lang="en-US"/>
          </a:p>
        </p:txBody>
      </p:sp>
      <p:sp>
        <p:nvSpPr>
          <p:cNvPr id="6" name="Footer Placeholder 5">
            <a:extLst>
              <a:ext uri="{FF2B5EF4-FFF2-40B4-BE49-F238E27FC236}">
                <a16:creationId xmlns:a16="http://schemas.microsoft.com/office/drawing/2014/main" id="{A655C757-ACA2-42E5-A651-2B3D44246C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BEEA7-CDFD-4E3C-8965-373E0A69CEDC}"/>
              </a:ext>
            </a:extLst>
          </p:cNvPr>
          <p:cNvSpPr>
            <a:spLocks noGrp="1"/>
          </p:cNvSpPr>
          <p:nvPr>
            <p:ph type="sldNum" sz="quarter" idx="12"/>
          </p:nvPr>
        </p:nvSpPr>
        <p:spPr/>
        <p:txBody>
          <a:bodyPr/>
          <a:lstStyle/>
          <a:p>
            <a:fld id="{0575F378-00DD-416B-8AC5-CFB8AC568391}" type="slidenum">
              <a:rPr lang="en-US" smtClean="0"/>
              <a:t>‹#›</a:t>
            </a:fld>
            <a:endParaRPr lang="en-US"/>
          </a:p>
        </p:txBody>
      </p:sp>
    </p:spTree>
    <p:extLst>
      <p:ext uri="{BB962C8B-B14F-4D97-AF65-F5344CB8AC3E}">
        <p14:creationId xmlns:p14="http://schemas.microsoft.com/office/powerpoint/2010/main" val="424252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CC1863-C9B8-4BF7-83B4-593487C8AA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62739E1-5AB8-425E-A8FE-F5997CC217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ACD1A2-4768-415C-AC7A-460FDE6B7F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71C897-CFD8-4FFF-80C7-5658475D65F4}" type="datetimeFigureOut">
              <a:rPr lang="en-US" smtClean="0"/>
              <a:t>11/3/2019</a:t>
            </a:fld>
            <a:endParaRPr lang="en-US"/>
          </a:p>
        </p:txBody>
      </p:sp>
      <p:sp>
        <p:nvSpPr>
          <p:cNvPr id="5" name="Footer Placeholder 4">
            <a:extLst>
              <a:ext uri="{FF2B5EF4-FFF2-40B4-BE49-F238E27FC236}">
                <a16:creationId xmlns:a16="http://schemas.microsoft.com/office/drawing/2014/main" id="{4747A088-81B1-4A58-98AE-A355FEADA2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76D9C5-1058-4686-A275-31FF1F7B76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75F378-00DD-416B-8AC5-CFB8AC568391}" type="slidenum">
              <a:rPr lang="en-US" smtClean="0"/>
              <a:t>‹#›</a:t>
            </a:fld>
            <a:endParaRPr lang="en-US"/>
          </a:p>
        </p:txBody>
      </p:sp>
    </p:spTree>
    <p:extLst>
      <p:ext uri="{BB962C8B-B14F-4D97-AF65-F5344CB8AC3E}">
        <p14:creationId xmlns:p14="http://schemas.microsoft.com/office/powerpoint/2010/main" val="2442119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vatican.va/archiv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Hel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November 3, 2019</a:t>
            </a:r>
          </a:p>
        </p:txBody>
      </p:sp>
    </p:spTree>
    <p:extLst>
      <p:ext uri="{BB962C8B-B14F-4D97-AF65-F5344CB8AC3E}">
        <p14:creationId xmlns:p14="http://schemas.microsoft.com/office/powerpoint/2010/main" val="3741258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Calvin’s </a:t>
            </a:r>
            <a:r>
              <a:rPr lang="en-US" i="1" u="sng" dirty="0">
                <a:solidFill>
                  <a:srgbClr val="0070C0"/>
                </a:solidFill>
              </a:rPr>
              <a:t>Institutes of the Christian Religion</a:t>
            </a:r>
            <a:r>
              <a:rPr lang="en-US" dirty="0">
                <a:solidFill>
                  <a:srgbClr val="0070C0"/>
                </a:solidFill>
              </a:rPr>
              <a:t> was the foundation for the development of the what became known as Reformed Theology.</a:t>
            </a:r>
          </a:p>
          <a:p>
            <a:pPr lvl="1">
              <a:lnSpc>
                <a:spcPct val="150000"/>
              </a:lnSpc>
            </a:pPr>
            <a:r>
              <a:rPr lang="en-US" dirty="0">
                <a:solidFill>
                  <a:srgbClr val="0070C0"/>
                </a:solidFill>
              </a:rPr>
              <a:t> </a:t>
            </a:r>
            <a:r>
              <a:rPr lang="en-US" sz="2800" dirty="0">
                <a:solidFill>
                  <a:srgbClr val="0070C0"/>
                </a:solidFill>
              </a:rPr>
              <a:t>Belgic Confession 1561</a:t>
            </a:r>
          </a:p>
          <a:p>
            <a:pPr lvl="1">
              <a:lnSpc>
                <a:spcPct val="150000"/>
              </a:lnSpc>
            </a:pPr>
            <a:r>
              <a:rPr lang="en-US" sz="2800" dirty="0">
                <a:solidFill>
                  <a:srgbClr val="0070C0"/>
                </a:solidFill>
              </a:rPr>
              <a:t>Heidelberg Catechism 1563</a:t>
            </a:r>
          </a:p>
          <a:p>
            <a:pPr lvl="1">
              <a:lnSpc>
                <a:spcPct val="150000"/>
              </a:lnSpc>
            </a:pPr>
            <a:r>
              <a:rPr lang="en-US" sz="2800" dirty="0">
                <a:solidFill>
                  <a:srgbClr val="0070C0"/>
                </a:solidFill>
              </a:rPr>
              <a:t>Canons of Dort 1619</a:t>
            </a:r>
          </a:p>
          <a:p>
            <a:pPr lvl="1">
              <a:lnSpc>
                <a:spcPct val="150000"/>
              </a:lnSpc>
            </a:pPr>
            <a:r>
              <a:rPr lang="en-US" sz="2800" dirty="0">
                <a:solidFill>
                  <a:srgbClr val="0070C0"/>
                </a:solidFill>
              </a:rPr>
              <a:t>Westminster Catechisms 1647</a:t>
            </a:r>
          </a:p>
          <a:p>
            <a:pPr lvl="1">
              <a:lnSpc>
                <a:spcPct val="150000"/>
              </a:lnSpc>
            </a:pPr>
            <a:r>
              <a:rPr lang="en-US" sz="2800" dirty="0">
                <a:solidFill>
                  <a:srgbClr val="0070C0"/>
                </a:solidFill>
              </a:rPr>
              <a:t>Westminster Confession of Faith 1647</a:t>
            </a:r>
          </a:p>
          <a:p>
            <a:pPr lvl="1">
              <a:lnSpc>
                <a:spcPct val="150000"/>
              </a:lnSpc>
            </a:pPr>
            <a:r>
              <a:rPr lang="en-US" sz="2800" dirty="0">
                <a:solidFill>
                  <a:srgbClr val="0070C0"/>
                </a:solidFill>
              </a:rPr>
              <a:t>1689 London Baptist Confession of Faith</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Reformed understanding: John Calvin (1509 – 1564)</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0277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marL="514350" indent="-514350">
              <a:buFont typeface="+mj-lt"/>
              <a:buAutoNum type="arabicPeriod"/>
            </a:pPr>
            <a:r>
              <a:rPr lang="en-US" dirty="0">
                <a:solidFill>
                  <a:srgbClr val="0070C0"/>
                </a:solidFill>
              </a:rPr>
              <a:t>Salvation (and condemnation on the day of judgment) was conditioned by the graciously-enabled faith (or unbelief) of man;</a:t>
            </a:r>
          </a:p>
          <a:p>
            <a:pPr marL="514350" indent="-514350">
              <a:buFont typeface="+mj-lt"/>
              <a:buAutoNum type="arabicPeriod"/>
            </a:pPr>
            <a:r>
              <a:rPr lang="en-US" dirty="0">
                <a:solidFill>
                  <a:srgbClr val="0070C0"/>
                </a:solidFill>
              </a:rPr>
              <a:t>The Atonement is qualitatively adequate for all men, "yet that no one actually enjoys [experiences] this forgiveness of sins, except the believer ..." and thus is limited to only those who trust in Christ;</a:t>
            </a:r>
          </a:p>
          <a:p>
            <a:pPr marL="514350" indent="-514350">
              <a:buFont typeface="+mj-lt"/>
              <a:buAutoNum type="arabicPeriod"/>
            </a:pPr>
            <a:r>
              <a:rPr lang="en-US" dirty="0">
                <a:solidFill>
                  <a:srgbClr val="0070C0"/>
                </a:solidFill>
              </a:rPr>
              <a:t>"That man has not saving grace of himself, nor of the energy of his free will," and unaided by the Holy Spirit, no person is able to respond to God's will;</a:t>
            </a:r>
          </a:p>
          <a:p>
            <a:pPr marL="514350" indent="-514350">
              <a:buFont typeface="+mj-lt"/>
              <a:buAutoNum type="arabicPeriod"/>
            </a:pPr>
            <a:r>
              <a:rPr lang="en-US" dirty="0">
                <a:solidFill>
                  <a:srgbClr val="0070C0"/>
                </a:solidFill>
              </a:rPr>
              <a:t>The (Christian) Grace "of God is the beginning, continuance, and accomplishment of any good," yet man may resist the Holy Spirit; and</a:t>
            </a:r>
          </a:p>
          <a:p>
            <a:pPr marL="514350" indent="-514350">
              <a:buFont typeface="+mj-lt"/>
              <a:buAutoNum type="arabicPeriod"/>
            </a:pPr>
            <a:r>
              <a:rPr lang="en-US" dirty="0">
                <a:solidFill>
                  <a:srgbClr val="0070C0"/>
                </a:solidFill>
              </a:rPr>
              <a:t>Believers are able to resist sin through Grace, and Christ will keep them from falling; but whether they are beyond the possibility of ultimately forsaking God or "becoming devoid of grace ... must be more particularly determined from the Scriptures."</a:t>
            </a:r>
          </a:p>
          <a:p>
            <a:pPr>
              <a:lnSpc>
                <a:spcPct val="150000"/>
              </a:lnSpc>
            </a:pPr>
            <a:endParaRPr lang="en-US" sz="28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Five Articles of the Remonstrance</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5264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8120" y="0"/>
            <a:ext cx="11795760" cy="656493"/>
          </a:xfrm>
          <a:solidFill>
            <a:srgbClr val="FFFFCC"/>
          </a:solidFill>
        </p:spPr>
        <p:txBody>
          <a:bodyPr>
            <a:noAutofit/>
          </a:bodyPr>
          <a:lstStyle/>
          <a:p>
            <a:r>
              <a:rPr lang="en-US" sz="2800" b="1" dirty="0">
                <a:solidFill>
                  <a:srgbClr val="0070C0"/>
                </a:solidFill>
                <a:latin typeface="Arial" panose="020B0604020202020204" pitchFamily="34" charset="0"/>
                <a:cs typeface="Arial" panose="020B0604020202020204" pitchFamily="34" charset="0"/>
              </a:rPr>
              <a:t>Reformed vs Arminian Soteriology – the essential differences </a:t>
            </a: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6" name="Table 5">
            <a:extLst>
              <a:ext uri="{FF2B5EF4-FFF2-40B4-BE49-F238E27FC236}">
                <a16:creationId xmlns:a16="http://schemas.microsoft.com/office/drawing/2014/main" id="{3A2DD08E-0571-4847-A670-70F980A2DFE0}"/>
              </a:ext>
            </a:extLst>
          </p:cNvPr>
          <p:cNvGraphicFramePr>
            <a:graphicFrameLocks noGrp="1"/>
          </p:cNvGraphicFramePr>
          <p:nvPr/>
        </p:nvGraphicFramePr>
        <p:xfrm>
          <a:off x="142239" y="719666"/>
          <a:ext cx="11853116" cy="6035040"/>
        </p:xfrm>
        <a:graphic>
          <a:graphicData uri="http://schemas.openxmlformats.org/drawingml/2006/table">
            <a:tbl>
              <a:tblPr firstRow="1" bandRow="1">
                <a:tableStyleId>{5C22544A-7EE6-4342-B048-85BDC9FD1C3A}</a:tableStyleId>
              </a:tblPr>
              <a:tblGrid>
                <a:gridCol w="1627567">
                  <a:extLst>
                    <a:ext uri="{9D8B030D-6E8A-4147-A177-3AD203B41FA5}">
                      <a16:colId xmlns:a16="http://schemas.microsoft.com/office/drawing/2014/main" val="3835738432"/>
                    </a:ext>
                  </a:extLst>
                </a:gridCol>
                <a:gridCol w="4857136">
                  <a:extLst>
                    <a:ext uri="{9D8B030D-6E8A-4147-A177-3AD203B41FA5}">
                      <a16:colId xmlns:a16="http://schemas.microsoft.com/office/drawing/2014/main" val="4039246529"/>
                    </a:ext>
                  </a:extLst>
                </a:gridCol>
                <a:gridCol w="5368413">
                  <a:extLst>
                    <a:ext uri="{9D8B030D-6E8A-4147-A177-3AD203B41FA5}">
                      <a16:colId xmlns:a16="http://schemas.microsoft.com/office/drawing/2014/main" val="2383582761"/>
                    </a:ext>
                  </a:extLst>
                </a:gridCol>
              </a:tblGrid>
              <a:tr h="370840">
                <a:tc>
                  <a:txBody>
                    <a:bodyPr/>
                    <a:lstStyle/>
                    <a:p>
                      <a:r>
                        <a:rPr lang="en-US" sz="2400" dirty="0">
                          <a:solidFill>
                            <a:schemeClr val="tx1"/>
                          </a:solidFill>
                        </a:rPr>
                        <a:t>Subject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rPr>
                        <a:t>Reformed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i="1" dirty="0">
                          <a:solidFill>
                            <a:schemeClr val="tx1"/>
                          </a:solidFill>
                        </a:rPr>
                        <a:t>Modern</a:t>
                      </a:r>
                      <a:r>
                        <a:rPr lang="en-US" sz="2400" dirty="0">
                          <a:solidFill>
                            <a:schemeClr val="tx1"/>
                          </a:solidFill>
                        </a:rPr>
                        <a:t> </a:t>
                      </a:r>
                      <a:r>
                        <a:rPr lang="en-US" sz="2400" dirty="0" err="1">
                          <a:solidFill>
                            <a:schemeClr val="tx1"/>
                          </a:solidFill>
                        </a:rPr>
                        <a:t>Arminians</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6601440"/>
                  </a:ext>
                </a:extLst>
              </a:tr>
              <a:tr h="370840">
                <a:tc>
                  <a:txBody>
                    <a:bodyPr/>
                    <a:lstStyle/>
                    <a:p>
                      <a:r>
                        <a:rPr lang="en-US" sz="2400" dirty="0">
                          <a:solidFill>
                            <a:schemeClr val="tx1"/>
                          </a:solidFill>
                        </a:rPr>
                        <a:t>Depravity/</a:t>
                      </a:r>
                    </a:p>
                    <a:p>
                      <a:r>
                        <a:rPr lang="en-US" sz="2400" dirty="0">
                          <a:solidFill>
                            <a:schemeClr val="tx1"/>
                          </a:solidFill>
                        </a:rPr>
                        <a:t>Free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Free Will was lost in the Fall.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Every natural born person was corrupted by the Fall but Free Will was not lost in the Fall.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626148208"/>
                  </a:ext>
                </a:extLst>
              </a:tr>
              <a:tr h="370840">
                <a:tc>
                  <a:txBody>
                    <a:bodyPr/>
                    <a:lstStyle/>
                    <a:p>
                      <a:r>
                        <a:rPr lang="en-US" sz="2400" dirty="0">
                          <a:solidFill>
                            <a:schemeClr val="tx1"/>
                          </a:solidFill>
                        </a:rPr>
                        <a:t>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God elected a remnant of  people based on his love/grace/mercy and not based upon  any merit of each individual elect person.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God elected those he omnisciently  foresaw would come to faith by their own Free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337771133"/>
                  </a:ext>
                </a:extLst>
              </a:tr>
              <a:tr h="370840">
                <a:tc>
                  <a:txBody>
                    <a:bodyPr/>
                    <a:lstStyle/>
                    <a:p>
                      <a:r>
                        <a:rPr lang="en-US" sz="2400" dirty="0">
                          <a:solidFill>
                            <a:schemeClr val="tx1"/>
                          </a:solidFill>
                        </a:rPr>
                        <a:t>Atonement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Christ’s atonement was only for the elect.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Christ’s atonement was for every person.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270051082"/>
                  </a:ext>
                </a:extLst>
              </a:tr>
              <a:tr h="370840">
                <a:tc>
                  <a:txBody>
                    <a:bodyPr/>
                    <a:lstStyle/>
                    <a:p>
                      <a:r>
                        <a:rPr lang="en-US" sz="2400" dirty="0">
                          <a:solidFill>
                            <a:schemeClr val="tx1"/>
                          </a:solidFill>
                        </a:rPr>
                        <a:t> Grace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Holy Spirit changes the heart of the elect so that it is impossible for them to not believe in Christ.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Holy Spirit tries to woo every person to believe in Christ but leaves the final choice up to each person’s Free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6578701"/>
                  </a:ext>
                </a:extLst>
              </a:tr>
              <a:tr h="370840">
                <a:tc>
                  <a:txBody>
                    <a:bodyPr/>
                    <a:lstStyle/>
                    <a:p>
                      <a:r>
                        <a:rPr lang="en-US" sz="2400" dirty="0">
                          <a:solidFill>
                            <a:schemeClr val="tx1"/>
                          </a:solidFill>
                        </a:rPr>
                        <a:t>Eternal</a:t>
                      </a:r>
                    </a:p>
                    <a:p>
                      <a:r>
                        <a:rPr lang="en-US" sz="2400" dirty="0">
                          <a:solidFill>
                            <a:schemeClr val="tx1"/>
                          </a:solidFill>
                        </a:rPr>
                        <a:t>Security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The elect cannot lose their salvation.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400" dirty="0">
                          <a:solidFill>
                            <a:schemeClr val="tx1"/>
                          </a:solidFill>
                        </a:rPr>
                        <a:t>A true believer can lose their salvation because of Free Will.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34167847"/>
                  </a:ext>
                </a:extLst>
              </a:tr>
            </a:tbl>
          </a:graphicData>
        </a:graphic>
      </p:graphicFrame>
    </p:spTree>
    <p:extLst>
      <p:ext uri="{BB962C8B-B14F-4D97-AF65-F5344CB8AC3E}">
        <p14:creationId xmlns:p14="http://schemas.microsoft.com/office/powerpoint/2010/main" val="2691852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r>
              <a:rPr lang="en-US" b="1" dirty="0"/>
              <a:t>All</a:t>
            </a:r>
            <a:r>
              <a:rPr lang="en-US" dirty="0"/>
              <a:t> need to be saved - the doctrine of original sin.</a:t>
            </a:r>
          </a:p>
          <a:p>
            <a:r>
              <a:rPr lang="en-US" b="1" dirty="0"/>
              <a:t>All</a:t>
            </a:r>
            <a:r>
              <a:rPr lang="en-US" dirty="0"/>
              <a:t> can be saved - Universal Salvation.</a:t>
            </a:r>
          </a:p>
          <a:p>
            <a:r>
              <a:rPr lang="en-US" b="1" dirty="0"/>
              <a:t>All</a:t>
            </a:r>
            <a:r>
              <a:rPr lang="en-US" dirty="0"/>
              <a:t> can know they are saved - Assurance.</a:t>
            </a:r>
          </a:p>
          <a:p>
            <a:r>
              <a:rPr lang="en-US" b="1" dirty="0"/>
              <a:t>All</a:t>
            </a:r>
            <a:r>
              <a:rPr lang="en-US" dirty="0"/>
              <a:t> can be saved completely - Christian perfection.</a:t>
            </a:r>
          </a:p>
          <a:p>
            <a:pPr>
              <a:lnSpc>
                <a:spcPct val="150000"/>
              </a:lnSpc>
            </a:pPr>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The four “</a:t>
            </a:r>
            <a:r>
              <a:rPr lang="en-US" sz="2800" b="1" dirty="0" err="1">
                <a:latin typeface="Arial" panose="020B0604020202020204" pitchFamily="34" charset="0"/>
                <a:cs typeface="Arial" panose="020B0604020202020204" pitchFamily="34" charset="0"/>
              </a:rPr>
              <a:t>Alls</a:t>
            </a:r>
            <a:r>
              <a:rPr lang="en-US" sz="2800" b="1" dirty="0">
                <a:latin typeface="Arial" panose="020B0604020202020204" pitchFamily="34" charset="0"/>
                <a:cs typeface="Arial" panose="020B0604020202020204" pitchFamily="34" charset="0"/>
              </a:rPr>
              <a:t>” of Methodist Doctrine</a:t>
            </a:r>
          </a:p>
        </p:txBody>
      </p:sp>
    </p:spTree>
    <p:extLst>
      <p:ext uri="{BB962C8B-B14F-4D97-AF65-F5344CB8AC3E}">
        <p14:creationId xmlns:p14="http://schemas.microsoft.com/office/powerpoint/2010/main" val="4036835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marL="514350" indent="-514350">
              <a:lnSpc>
                <a:spcPct val="150000"/>
              </a:lnSpc>
              <a:buFont typeface="+mj-lt"/>
              <a:buAutoNum type="arabicPeriod"/>
            </a:pPr>
            <a:r>
              <a:rPr lang="en-US" i="1" dirty="0">
                <a:solidFill>
                  <a:srgbClr val="0070C0"/>
                </a:solidFill>
              </a:rPr>
              <a:t>Prevenient grace</a:t>
            </a:r>
            <a:r>
              <a:rPr lang="en-US" dirty="0">
                <a:solidFill>
                  <a:srgbClr val="0070C0"/>
                </a:solidFill>
              </a:rPr>
              <a:t> is innate from birth. "Prevenient" means "comes before." Wesley did not believe that humanity was totally "depraved." He believed everyone is born with a modicum of divine grace—just enough to enable the individual to recognize and accept God's justifying grace.</a:t>
            </a:r>
          </a:p>
          <a:p>
            <a:pPr marL="514350" indent="-514350">
              <a:lnSpc>
                <a:spcPct val="150000"/>
              </a:lnSpc>
              <a:buFont typeface="+mj-lt"/>
              <a:buAutoNum type="arabicPeriod"/>
            </a:pPr>
            <a:r>
              <a:rPr lang="en-US" i="1" dirty="0">
                <a:solidFill>
                  <a:srgbClr val="0070C0"/>
                </a:solidFill>
              </a:rPr>
              <a:t>Justifying grace</a:t>
            </a:r>
            <a:r>
              <a:rPr lang="en-US" dirty="0">
                <a:solidFill>
                  <a:srgbClr val="0070C0"/>
                </a:solidFill>
              </a:rPr>
              <a:t> today is what is referred to as "conversion" or being "born again." God's justifying grace brings "new life in Christ." Wesley believed that people have freedom of choice—to accept or to reject God's justifying grace. Wesley defined his term </a:t>
            </a:r>
            <a:r>
              <a:rPr lang="en-US" i="1" dirty="0">
                <a:solidFill>
                  <a:srgbClr val="0070C0"/>
                </a:solidFill>
              </a:rPr>
              <a:t>Justifying grace</a:t>
            </a:r>
            <a:r>
              <a:rPr lang="en-US" dirty="0">
                <a:solidFill>
                  <a:srgbClr val="0070C0"/>
                </a:solidFill>
              </a:rPr>
              <a:t> as "The grace or love of God, whence cometh our salvation, is FREE IN ALL, and FREE FOR ALL."</a:t>
            </a:r>
          </a:p>
          <a:p>
            <a:pPr>
              <a:lnSpc>
                <a:spcPct val="150000"/>
              </a:lnSpc>
            </a:pPr>
            <a:endParaRPr lang="en-US" sz="28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Methodist Understanding: John Wesley – 3 kinds of grace</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244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78" y="1147803"/>
            <a:ext cx="11784563" cy="5564082"/>
          </a:xfrm>
          <a:solidFill>
            <a:srgbClr val="FFFFCC"/>
          </a:solidFill>
        </p:spPr>
        <p:txBody>
          <a:bodyPr numCol="1">
            <a:noAutofit/>
          </a:bodyPr>
          <a:lstStyle/>
          <a:p>
            <a:pPr marL="0" indent="0">
              <a:lnSpc>
                <a:spcPct val="150000"/>
              </a:lnSpc>
              <a:buNone/>
            </a:pPr>
            <a:r>
              <a:rPr lang="en-US" b="1" dirty="0"/>
              <a:t>2000</a:t>
            </a:r>
            <a:r>
              <a:rPr lang="en-US" dirty="0"/>
              <a:t> </a:t>
            </a:r>
            <a:r>
              <a:rPr lang="en-US" b="1" dirty="0"/>
              <a:t>Sanctifying grace </a:t>
            </a:r>
            <a:r>
              <a:rPr lang="en-US" dirty="0"/>
              <a:t>is an habitual gift, a stable and supernatural disposition that </a:t>
            </a:r>
            <a:r>
              <a:rPr lang="en-US" dirty="0">
                <a:solidFill>
                  <a:srgbClr val="FF0000"/>
                </a:solidFill>
              </a:rPr>
              <a:t>perfects</a:t>
            </a:r>
            <a:r>
              <a:rPr lang="en-US" dirty="0"/>
              <a:t> the soul itself to enable it to live with God, to act by his love. </a:t>
            </a:r>
            <a:r>
              <a:rPr lang="en-US" i="1" dirty="0"/>
              <a:t>Habitual grace</a:t>
            </a:r>
            <a:r>
              <a:rPr lang="en-US" dirty="0"/>
              <a:t>, the permanent disposition to live and act in keeping with God's call, is distinguished from </a:t>
            </a:r>
            <a:r>
              <a:rPr lang="en-US" b="1" dirty="0"/>
              <a:t>actual graces </a:t>
            </a:r>
            <a:r>
              <a:rPr lang="en-US" dirty="0"/>
              <a:t>which refer to God's interventions, whether at the beginning of conversion or in the course of the work of sanctification.</a:t>
            </a:r>
            <a:endParaRPr lang="en-US" sz="24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78" y="22797"/>
            <a:ext cx="11784563" cy="892552"/>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Catechism (REVIEW)</a:t>
            </a:r>
          </a:p>
          <a:p>
            <a:r>
              <a:rPr lang="en-US" sz="2400" dirty="0"/>
              <a:t>Source: </a:t>
            </a:r>
            <a:r>
              <a:rPr lang="en-US" sz="2400" dirty="0">
                <a:hlinkClick r:id="rId3"/>
              </a:rPr>
              <a:t>http://www.vatican.va/archive</a:t>
            </a:r>
            <a:r>
              <a:rPr lang="en-US" sz="2400" dirty="0"/>
              <a:t> Catechism of the Catholic Church</a:t>
            </a:r>
          </a:p>
        </p:txBody>
      </p:sp>
    </p:spTree>
    <p:extLst>
      <p:ext uri="{BB962C8B-B14F-4D97-AF65-F5344CB8AC3E}">
        <p14:creationId xmlns:p14="http://schemas.microsoft.com/office/powerpoint/2010/main" val="1192822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6027576"/>
          </a:xfrm>
          <a:solidFill>
            <a:srgbClr val="FFFFCC"/>
          </a:solidFill>
        </p:spPr>
        <p:txBody>
          <a:bodyPr numCol="1">
            <a:noAutofit/>
          </a:bodyPr>
          <a:lstStyle/>
          <a:p>
            <a:pPr>
              <a:lnSpc>
                <a:spcPct val="150000"/>
              </a:lnSpc>
            </a:pPr>
            <a:r>
              <a:rPr lang="en-US" dirty="0">
                <a:solidFill>
                  <a:srgbClr val="0070C0"/>
                </a:solidFill>
              </a:rPr>
              <a:t>In its natural state, your soul isn’t fit for heaven. What you need to live is supernatural life (sanctifying grace), not just natural life. </a:t>
            </a:r>
          </a:p>
          <a:p>
            <a:pPr>
              <a:lnSpc>
                <a:spcPct val="150000"/>
              </a:lnSpc>
            </a:pPr>
            <a:r>
              <a:rPr lang="en-US" b="1" dirty="0"/>
              <a:t>Sanctifying grace </a:t>
            </a:r>
            <a:r>
              <a:rPr lang="en-US" dirty="0"/>
              <a:t>stays in the soul. It’s what makes the soul holy; it gives the soul supernatural life. More properly, it </a:t>
            </a:r>
            <a:r>
              <a:rPr lang="en-US" i="1" dirty="0"/>
              <a:t>is</a:t>
            </a:r>
            <a:r>
              <a:rPr lang="en-US" dirty="0"/>
              <a:t> supernatural life.</a:t>
            </a:r>
          </a:p>
          <a:p>
            <a:pPr>
              <a:lnSpc>
                <a:spcPct val="150000"/>
              </a:lnSpc>
            </a:pPr>
            <a:r>
              <a:rPr lang="en-US" b="1" dirty="0"/>
              <a:t>Actual grace</a:t>
            </a:r>
            <a:r>
              <a:rPr lang="en-US" dirty="0"/>
              <a:t>, by contrast, is a supernatural push or encouragement. It’s transient. It doesn’t live in the soul, but acts on the soul from the outside, so to speak. It’s a supernatural kick in the pants. It gets the will and intellect moving so we can seek out and keep sanctifying grace.</a:t>
            </a:r>
          </a:p>
          <a:p>
            <a:pPr>
              <a:lnSpc>
                <a:spcPct val="150000"/>
              </a:lnSpc>
            </a:pPr>
            <a:endParaRPr lang="en-US" dirty="0">
              <a:solidFill>
                <a:srgbClr val="0070C0"/>
              </a:solidFill>
            </a:endParaRPr>
          </a:p>
          <a:p>
            <a:pPr marL="0" indent="0">
              <a:lnSpc>
                <a:spcPct val="150000"/>
              </a:lnSpc>
              <a:buNone/>
            </a:pPr>
            <a:endParaRPr lang="en-US" sz="24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153477"/>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understanding </a:t>
            </a:r>
            <a:r>
              <a:rPr lang="en-US" sz="2000" dirty="0">
                <a:latin typeface="Arial" panose="020B0604020202020204" pitchFamily="34" charset="0"/>
                <a:cs typeface="Arial" panose="020B0604020202020204" pitchFamily="34" charset="0"/>
              </a:rPr>
              <a:t>(source: catholic.com</a:t>
            </a:r>
            <a:r>
              <a:rPr lang="en-US" sz="28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Catholic Answers)</a:t>
            </a:r>
          </a:p>
        </p:txBody>
      </p:sp>
    </p:spTree>
    <p:extLst>
      <p:ext uri="{BB962C8B-B14F-4D97-AF65-F5344CB8AC3E}">
        <p14:creationId xmlns:p14="http://schemas.microsoft.com/office/powerpoint/2010/main" val="156743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As P</a:t>
            </a:r>
            <a:r>
              <a:rPr lang="en-US" sz="2800" dirty="0">
                <a:solidFill>
                  <a:srgbClr val="0070C0"/>
                </a:solidFill>
              </a:rPr>
              <a:t>rotestantism </a:t>
            </a:r>
            <a:r>
              <a:rPr lang="en-US" sz="2800" i="1" dirty="0">
                <a:solidFill>
                  <a:srgbClr val="0070C0"/>
                </a:solidFill>
              </a:rPr>
              <a:t>evolved</a:t>
            </a:r>
            <a:r>
              <a:rPr lang="en-US" sz="2800" dirty="0">
                <a:solidFill>
                  <a:srgbClr val="0070C0"/>
                </a:solidFill>
              </a:rPr>
              <a:t>, it divided over the understanding of grace.</a:t>
            </a:r>
          </a:p>
          <a:p>
            <a:pPr>
              <a:lnSpc>
                <a:spcPct val="150000"/>
              </a:lnSpc>
            </a:pPr>
            <a:r>
              <a:rPr lang="en-US" sz="2800" dirty="0">
                <a:solidFill>
                  <a:srgbClr val="0070C0"/>
                </a:solidFill>
              </a:rPr>
              <a:t>Protestant understanding of Grace can be divided into: </a:t>
            </a:r>
          </a:p>
          <a:p>
            <a:pPr lvl="1">
              <a:lnSpc>
                <a:spcPct val="150000"/>
              </a:lnSpc>
            </a:pPr>
            <a:r>
              <a:rPr lang="en-US" sz="2800" dirty="0">
                <a:solidFill>
                  <a:srgbClr val="0070C0"/>
                </a:solidFill>
              </a:rPr>
              <a:t>Martin Luther’s understanding</a:t>
            </a:r>
          </a:p>
          <a:p>
            <a:pPr lvl="1">
              <a:lnSpc>
                <a:spcPct val="150000"/>
              </a:lnSpc>
            </a:pPr>
            <a:r>
              <a:rPr lang="en-US" sz="2800" dirty="0">
                <a:solidFill>
                  <a:srgbClr val="0070C0"/>
                </a:solidFill>
              </a:rPr>
              <a:t>Reformed understanding (John Calvin’s </a:t>
            </a:r>
            <a:r>
              <a:rPr lang="en-US" sz="2800" i="1" u="sng" dirty="0">
                <a:solidFill>
                  <a:srgbClr val="0070C0"/>
                </a:solidFill>
              </a:rPr>
              <a:t>Institutes of the Christian Religion</a:t>
            </a:r>
            <a:r>
              <a:rPr lang="en-US" sz="2800" dirty="0">
                <a:solidFill>
                  <a:srgbClr val="0070C0"/>
                </a:solidFill>
              </a:rPr>
              <a:t>)</a:t>
            </a:r>
          </a:p>
          <a:p>
            <a:pPr lvl="2">
              <a:lnSpc>
                <a:spcPct val="150000"/>
              </a:lnSpc>
            </a:pPr>
            <a:r>
              <a:rPr lang="en-US" sz="2800" dirty="0">
                <a:solidFill>
                  <a:srgbClr val="0070C0"/>
                </a:solidFill>
              </a:rPr>
              <a:t>Subsequent challenges to the Reformed understanding</a:t>
            </a:r>
          </a:p>
          <a:p>
            <a:pPr lvl="3">
              <a:lnSpc>
                <a:spcPct val="150000"/>
              </a:lnSpc>
            </a:pPr>
            <a:r>
              <a:rPr lang="en-US" sz="2800" dirty="0">
                <a:solidFill>
                  <a:srgbClr val="0070C0"/>
                </a:solidFill>
              </a:rPr>
              <a:t>Articles of the Remonstrance (Arminianism)</a:t>
            </a:r>
          </a:p>
          <a:p>
            <a:pPr lvl="3">
              <a:lnSpc>
                <a:spcPct val="150000"/>
              </a:lnSpc>
            </a:pPr>
            <a:r>
              <a:rPr lang="en-US" sz="2800" dirty="0">
                <a:solidFill>
                  <a:srgbClr val="0070C0"/>
                </a:solidFill>
              </a:rPr>
              <a:t>Methodist understanding (John Wesley)</a:t>
            </a:r>
          </a:p>
          <a:p>
            <a:pPr lvl="2">
              <a:lnSpc>
                <a:spcPct val="150000"/>
              </a:lnSpc>
            </a:pPr>
            <a:r>
              <a:rPr lang="en-US" sz="2800" dirty="0">
                <a:solidFill>
                  <a:srgbClr val="0070C0"/>
                </a:solidFill>
              </a:rPr>
              <a:t>Common Grace</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1" y="0"/>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Protestant understanding: </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5828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The Protestant Reformation reacted against the concepts of grace and merit as they were understood in late medieval Catholic theology.</a:t>
            </a:r>
          </a:p>
          <a:p>
            <a:pPr>
              <a:lnSpc>
                <a:spcPct val="150000"/>
              </a:lnSpc>
            </a:pPr>
            <a:r>
              <a:rPr lang="en-US" dirty="0">
                <a:solidFill>
                  <a:srgbClr val="0070C0"/>
                </a:solidFill>
              </a:rPr>
              <a:t>Martin Luther's posting of his ninety-five theses on the church door in Wittenberg on October 31, 1517 was a direct consequence of the treasury doctrines of the medieval church and was precipitated by the arrival of Johann Tetzel, authorized by the Vatican to sell indulgences.</a:t>
            </a:r>
            <a:endParaRPr lang="en-US" sz="28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Protestant understanding: Martin Luther (1483 – 1546)</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9613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The effectiveness of indulgences was predicated on the doctrine of the treasury of grace proclaimed by Pope Clement VI (Papacy 1342 – 1352) The theory was that merit earned by acts of piety could augment the believer's store of sanctifying grace. Gifts to the Church were acts of piety. The Church, moreover, had a treasury full of grace above and beyond what was needed to get its faithful into heaven. The Church was willing to part with some of its surplus grace in exchange for earthly gold.</a:t>
            </a:r>
            <a:endParaRPr lang="en-US" sz="28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Protestant understanding: Martin Luther</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6413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Luther taught that men were helpless and without a plea before God's justice, and their acts of piety were utterly inadequate before his infinite holiness. Were God </a:t>
            </a:r>
            <a:r>
              <a:rPr lang="en-US" i="1" dirty="0">
                <a:solidFill>
                  <a:srgbClr val="0070C0"/>
                </a:solidFill>
              </a:rPr>
              <a:t>only</a:t>
            </a:r>
            <a:r>
              <a:rPr lang="en-US" dirty="0">
                <a:solidFill>
                  <a:srgbClr val="0070C0"/>
                </a:solidFill>
              </a:rPr>
              <a:t> just, and not merciful, everyone would go to </a:t>
            </a:r>
            <a:r>
              <a:rPr lang="en-US" dirty="0">
                <a:solidFill>
                  <a:srgbClr val="0070C0"/>
                </a:solidFill>
                <a:hlinkClick r:id="rId3" tooltip="Hell">
                  <a:extLst>
                    <a:ext uri="{A12FA001-AC4F-418D-AE19-62706E023703}">
                      <ahyp:hlinkClr xmlns:ahyp="http://schemas.microsoft.com/office/drawing/2018/hyperlinkcolor" val="tx"/>
                    </a:ext>
                  </a:extLst>
                </a:hlinkClick>
              </a:rPr>
              <a:t>hell</a:t>
            </a:r>
            <a:r>
              <a:rPr lang="en-US" dirty="0">
                <a:solidFill>
                  <a:srgbClr val="0070C0"/>
                </a:solidFill>
              </a:rPr>
              <a:t>, because everyone, even the best of us, deserves to go to hell. Our inability to achieve salvation by our own effort suggests that even our best intention is somehow tainted by our sinful nature. </a:t>
            </a:r>
            <a:endParaRPr lang="en-US" sz="28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Protestant understanding: Martin Luther</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9762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It is by faith </a:t>
            </a:r>
            <a:r>
              <a:rPr lang="en-US" i="1" dirty="0">
                <a:solidFill>
                  <a:srgbClr val="0070C0"/>
                </a:solidFill>
              </a:rPr>
              <a:t>alone</a:t>
            </a:r>
            <a:r>
              <a:rPr lang="en-US" dirty="0">
                <a:solidFill>
                  <a:srgbClr val="0070C0"/>
                </a:solidFill>
              </a:rPr>
              <a:t> (</a:t>
            </a:r>
            <a:r>
              <a:rPr lang="en-US" i="1" dirty="0">
                <a:solidFill>
                  <a:srgbClr val="0070C0"/>
                </a:solidFill>
              </a:rPr>
              <a:t>sola fide</a:t>
            </a:r>
            <a:r>
              <a:rPr lang="en-US" dirty="0">
                <a:solidFill>
                  <a:srgbClr val="0070C0"/>
                </a:solidFill>
              </a:rPr>
              <a:t>) and by grace </a:t>
            </a:r>
            <a:r>
              <a:rPr lang="en-US" i="1" dirty="0">
                <a:solidFill>
                  <a:srgbClr val="0070C0"/>
                </a:solidFill>
              </a:rPr>
              <a:t>alone</a:t>
            </a:r>
            <a:r>
              <a:rPr lang="en-US" dirty="0">
                <a:solidFill>
                  <a:srgbClr val="0070C0"/>
                </a:solidFill>
              </a:rPr>
              <a:t> (</a:t>
            </a:r>
            <a:r>
              <a:rPr lang="en-US" i="1" dirty="0">
                <a:solidFill>
                  <a:srgbClr val="0070C0"/>
                </a:solidFill>
              </a:rPr>
              <a:t>sola gratia</a:t>
            </a:r>
            <a:r>
              <a:rPr lang="en-US" dirty="0">
                <a:solidFill>
                  <a:srgbClr val="0070C0"/>
                </a:solidFill>
              </a:rPr>
              <a:t>) that men are saved. Good works are something the believers should undertake out of gratitude towards their Savior; but they are not necessary for salvation and cannot earn anyone salvation; there is no room for the notion of "merit" in Luther's doctrine of redemption. (There may, however, be degrees of reward for the redeemed in heaven.) Only the unearned, unmerited grace of God can save anyone. No one can have a claim of entitlement to God's grace, and it is only by his generosity that salvation is even possible.</a:t>
            </a:r>
            <a:endParaRPr lang="en-US" sz="28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Protestant understanding: Martin Luther</a:t>
            </a:r>
          </a:p>
        </p:txBody>
      </p:sp>
    </p:spTree>
    <p:extLst>
      <p:ext uri="{BB962C8B-B14F-4D97-AF65-F5344CB8AC3E}">
        <p14:creationId xmlns:p14="http://schemas.microsoft.com/office/powerpoint/2010/main" val="4113343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Salvation becomes a declaration of spiritual bankruptcy, in which penitents acknowledge the inadequacy of their own resources and trust only in God to save them. Accepting Augustine's concern for legal justification as the base metaphor for salvation, the believers are not so much </a:t>
            </a:r>
            <a:r>
              <a:rPr lang="en-US" i="1" dirty="0">
                <a:solidFill>
                  <a:srgbClr val="0070C0"/>
                </a:solidFill>
              </a:rPr>
              <a:t>made</a:t>
            </a:r>
            <a:r>
              <a:rPr lang="en-US" dirty="0">
                <a:solidFill>
                  <a:srgbClr val="0070C0"/>
                </a:solidFill>
              </a:rPr>
              <a:t> righteous in as they are considered </a:t>
            </a:r>
            <a:r>
              <a:rPr lang="en-US" i="1" dirty="0">
                <a:solidFill>
                  <a:srgbClr val="0070C0"/>
                </a:solidFill>
              </a:rPr>
              <a:t>covered</a:t>
            </a:r>
            <a:r>
              <a:rPr lang="en-US" dirty="0">
                <a:solidFill>
                  <a:srgbClr val="0070C0"/>
                </a:solidFill>
              </a:rPr>
              <a:t> by Christ's righteousness. Acknowledging that they have no power to make themselves righteous, the penalty for their sins is discharged because Jesus has already paid for it with his blood. His righteousness is credited to those who believe in and thus belong to him.</a:t>
            </a:r>
            <a:endParaRPr lang="en-US" sz="28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Protestant understanding: Martin Luther</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72968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1432</Words>
  <Application>Microsoft Office PowerPoint</Application>
  <PresentationFormat>Widescreen</PresentationFormat>
  <Paragraphs>86</Paragraphs>
  <Slides>14</Slides>
  <Notes>13</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Discipleship:  An  Introduction to  Systematic Theology and  Apologetics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Reformed vs Arminian Soteriology – the essential differences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2019-11-04T00:40:21Z</dcterms:created>
  <dcterms:modified xsi:type="dcterms:W3CDTF">2019-11-04T00:43:07Z</dcterms:modified>
</cp:coreProperties>
</file>