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1419" r:id="rId2"/>
    <p:sldId id="1420" r:id="rId3"/>
    <p:sldId id="1260" r:id="rId4"/>
    <p:sldId id="1263" r:id="rId5"/>
    <p:sldId id="1264" r:id="rId6"/>
    <p:sldId id="1262" r:id="rId7"/>
    <p:sldId id="1261" r:id="rId8"/>
    <p:sldId id="1422" r:id="rId9"/>
    <p:sldId id="1265" r:id="rId10"/>
    <p:sldId id="7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21452-6061-4067-B506-A49B80B5C530}" type="datetimeFigureOut">
              <a:rPr lang="en-US" smtClean="0"/>
              <a:t>11/11/2019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443E99-D098-456A-97B3-4EB83E9BEC8C}" type="slidenum">
              <a:rPr lang="en-US" smtClean="0"/>
              <a:t>‹#›</a:t>
            </a:fld>
            <a:endParaRPr lang="en-US"/>
          </a:p>
        </p:txBody>
      </p:sp>
    </p:spTree>
    <p:extLst>
      <p:ext uri="{BB962C8B-B14F-4D97-AF65-F5344CB8AC3E}">
        <p14:creationId xmlns:p14="http://schemas.microsoft.com/office/powerpoint/2010/main" val="3586155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1373929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411204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91410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895073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2840739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557957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240070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594771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1254042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960547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3F79B-2AA1-4C3F-806B-E53BA53F84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4D151B-9266-4FD6-828C-C2F14F97B9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BC8C66-D4A1-4093-B796-AA3619745007}"/>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5" name="Footer Placeholder 4">
            <a:extLst>
              <a:ext uri="{FF2B5EF4-FFF2-40B4-BE49-F238E27FC236}">
                <a16:creationId xmlns:a16="http://schemas.microsoft.com/office/drawing/2014/main" id="{B3EF1E92-8273-4D76-BCCA-81EF94F5D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7CE4BB-2DA7-49D9-A13F-F1F3F5E67881}"/>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2530455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9E00C-01E7-413A-B49A-B7189E451F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F5D37A-4F01-43FB-882C-10F2BBAA25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A3BFB8-796F-4FD2-A97B-53477F906EE4}"/>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5" name="Footer Placeholder 4">
            <a:extLst>
              <a:ext uri="{FF2B5EF4-FFF2-40B4-BE49-F238E27FC236}">
                <a16:creationId xmlns:a16="http://schemas.microsoft.com/office/drawing/2014/main" id="{FC0B0272-B24E-461E-A8C5-2D6A60DC80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2F0972-C27F-460D-B2F2-E965B5B15309}"/>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174859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9EBAF-5451-4E62-AF33-C29CBCE83C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C7AF89-BC14-4707-9522-C3166768BE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C2EB1C-6F7A-470A-8013-A2E8A1743B1A}"/>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5" name="Footer Placeholder 4">
            <a:extLst>
              <a:ext uri="{FF2B5EF4-FFF2-40B4-BE49-F238E27FC236}">
                <a16:creationId xmlns:a16="http://schemas.microsoft.com/office/drawing/2014/main" id="{34D6BF1B-1E77-4D03-9D0F-8C5C5F08A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7934-A894-4BE4-A668-2B1D351F472D}"/>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172916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3966-511B-45BC-A5FA-45E7105B60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9243DA-6684-4426-B0E8-6034EA86D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0D9A3-7A63-4FA5-89A3-FC946DCD7513}"/>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5" name="Footer Placeholder 4">
            <a:extLst>
              <a:ext uri="{FF2B5EF4-FFF2-40B4-BE49-F238E27FC236}">
                <a16:creationId xmlns:a16="http://schemas.microsoft.com/office/drawing/2014/main" id="{03DF0C1F-E7FC-4083-A8C7-24F3D254D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39BDE-D8D5-4469-965C-4414EF38CD41}"/>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75059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A6B5B-5D7D-458A-8501-32867F3488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31C269-BA1A-4FDA-957C-8FBDB0F4C2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C27A8B-7DE0-44CC-A9C9-C38BCF4245EC}"/>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5" name="Footer Placeholder 4">
            <a:extLst>
              <a:ext uri="{FF2B5EF4-FFF2-40B4-BE49-F238E27FC236}">
                <a16:creationId xmlns:a16="http://schemas.microsoft.com/office/drawing/2014/main" id="{0D95E132-306E-4C3F-853F-940DFDD860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9F905-6218-4ADB-9328-A7430EA34B3E}"/>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1853958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16E9E-BD33-4A0A-BF8E-E698373B9D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1DEB0F-6262-415E-BA3E-40AFEA7008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BAE890-D393-43E3-94F2-2D21384CEB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163EC0-986F-4605-89A9-6EA9B86A0964}"/>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6" name="Footer Placeholder 5">
            <a:extLst>
              <a:ext uri="{FF2B5EF4-FFF2-40B4-BE49-F238E27FC236}">
                <a16:creationId xmlns:a16="http://schemas.microsoft.com/office/drawing/2014/main" id="{309446CD-7B7E-4E10-BB3C-DCCE090631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83F321-EA4E-4515-A099-B758E38E6A34}"/>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3890077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1D11C-23DD-4BCD-B7CD-ED9FAA8DAF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5DF197-8689-417F-B200-6D8443601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33C669-C8B1-4982-B324-C059F00EB4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A308E6-423B-4F8B-831A-9496F3F074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6E1AB1-A523-446D-A625-FA69BB23DC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68AAED-9CB4-4B25-827F-909EDF92FDC3}"/>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8" name="Footer Placeholder 7">
            <a:extLst>
              <a:ext uri="{FF2B5EF4-FFF2-40B4-BE49-F238E27FC236}">
                <a16:creationId xmlns:a16="http://schemas.microsoft.com/office/drawing/2014/main" id="{CC6BA7CF-DFCB-454A-B063-DFE92F9C41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279B20-85DE-4056-9313-E336CB9648EA}"/>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195821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59567-A8B7-4C6E-9F29-59ECC73E0A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FAB41E-6EF9-47D8-99FF-B92E014B2C16}"/>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4" name="Footer Placeholder 3">
            <a:extLst>
              <a:ext uri="{FF2B5EF4-FFF2-40B4-BE49-F238E27FC236}">
                <a16:creationId xmlns:a16="http://schemas.microsoft.com/office/drawing/2014/main" id="{150C40DF-60FA-498C-A5EF-DE82701024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6D5276-FCED-418D-8A1A-BB6434191E2F}"/>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284629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FE416D-77A7-457A-A01A-1DB2B19E8D7F}"/>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3" name="Footer Placeholder 2">
            <a:extLst>
              <a:ext uri="{FF2B5EF4-FFF2-40B4-BE49-F238E27FC236}">
                <a16:creationId xmlns:a16="http://schemas.microsoft.com/office/drawing/2014/main" id="{70D9E343-300D-4833-AE60-FEF7AABE59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C34E4D-5E5C-40A4-9BE4-795D3AC26395}"/>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173856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EF2C-0C77-4EA1-9A49-DDEA80A14A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BDF24D-CD70-48B7-9328-5080F3E463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975B0A-07BD-4589-BCA1-3EA7F544B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A4CF85-DD79-4D51-8088-66F514271427}"/>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6" name="Footer Placeholder 5">
            <a:extLst>
              <a:ext uri="{FF2B5EF4-FFF2-40B4-BE49-F238E27FC236}">
                <a16:creationId xmlns:a16="http://schemas.microsoft.com/office/drawing/2014/main" id="{1D0EDF82-AE93-4C22-A803-65AF41B597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0882D5-A335-4221-9998-11F466FE7F49}"/>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1078320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54438-1241-4985-A7C2-7A7766B631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9DC469-3CE7-4306-BF1E-95B09D673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092E48-09FF-4667-B7FA-EA2AD98BB0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1D80E5-AACD-45E9-AD35-B01AE686D7E3}"/>
              </a:ext>
            </a:extLst>
          </p:cNvPr>
          <p:cNvSpPr>
            <a:spLocks noGrp="1"/>
          </p:cNvSpPr>
          <p:nvPr>
            <p:ph type="dt" sz="half" idx="10"/>
          </p:nvPr>
        </p:nvSpPr>
        <p:spPr/>
        <p:txBody>
          <a:bodyPr/>
          <a:lstStyle/>
          <a:p>
            <a:fld id="{356B0ADC-D5BF-4690-AE0A-C35207E10E8D}" type="datetimeFigureOut">
              <a:rPr lang="en-US" smtClean="0"/>
              <a:t>11/11/2019</a:t>
            </a:fld>
            <a:endParaRPr lang="en-US"/>
          </a:p>
        </p:txBody>
      </p:sp>
      <p:sp>
        <p:nvSpPr>
          <p:cNvPr id="6" name="Footer Placeholder 5">
            <a:extLst>
              <a:ext uri="{FF2B5EF4-FFF2-40B4-BE49-F238E27FC236}">
                <a16:creationId xmlns:a16="http://schemas.microsoft.com/office/drawing/2014/main" id="{CF1B706B-6DBC-4B06-8274-5995DA5D8B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D338CF-39A9-4CB9-A11C-84DAA38DD637}"/>
              </a:ext>
            </a:extLst>
          </p:cNvPr>
          <p:cNvSpPr>
            <a:spLocks noGrp="1"/>
          </p:cNvSpPr>
          <p:nvPr>
            <p:ph type="sldNum" sz="quarter" idx="12"/>
          </p:nvPr>
        </p:nvSpPr>
        <p:spPr/>
        <p:txBody>
          <a:bodyPr/>
          <a:lstStyle/>
          <a:p>
            <a:fld id="{9DFFB1A0-721A-4019-A2DA-78CAD29ED2DF}" type="slidenum">
              <a:rPr lang="en-US" smtClean="0"/>
              <a:t>‹#›</a:t>
            </a:fld>
            <a:endParaRPr lang="en-US"/>
          </a:p>
        </p:txBody>
      </p:sp>
    </p:spTree>
    <p:extLst>
      <p:ext uri="{BB962C8B-B14F-4D97-AF65-F5344CB8AC3E}">
        <p14:creationId xmlns:p14="http://schemas.microsoft.com/office/powerpoint/2010/main" val="3095709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10BAC0-E825-4C73-A588-7F502287F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BAAFBE-C1D9-4D86-8478-EA64443825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473906-AC8A-40CF-ADCA-A216F3FC7A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B0ADC-D5BF-4690-AE0A-C35207E10E8D}" type="datetimeFigureOut">
              <a:rPr lang="en-US" smtClean="0"/>
              <a:t>11/11/2019</a:t>
            </a:fld>
            <a:endParaRPr lang="en-US"/>
          </a:p>
        </p:txBody>
      </p:sp>
      <p:sp>
        <p:nvSpPr>
          <p:cNvPr id="5" name="Footer Placeholder 4">
            <a:extLst>
              <a:ext uri="{FF2B5EF4-FFF2-40B4-BE49-F238E27FC236}">
                <a16:creationId xmlns:a16="http://schemas.microsoft.com/office/drawing/2014/main" id="{4B4C4F8D-7CA7-4816-B7D4-3C2DF8A98A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B635AF-F709-4314-8D1A-F66FB3DC88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FB1A0-721A-4019-A2DA-78CAD29ED2DF}" type="slidenum">
              <a:rPr lang="en-US" smtClean="0"/>
              <a:t>‹#›</a:t>
            </a:fld>
            <a:endParaRPr lang="en-US"/>
          </a:p>
        </p:txBody>
      </p:sp>
    </p:spTree>
    <p:extLst>
      <p:ext uri="{BB962C8B-B14F-4D97-AF65-F5344CB8AC3E}">
        <p14:creationId xmlns:p14="http://schemas.microsoft.com/office/powerpoint/2010/main" val="3338161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November 10, 2019</a:t>
            </a:r>
          </a:p>
        </p:txBody>
      </p:sp>
    </p:spTree>
    <p:extLst>
      <p:ext uri="{BB962C8B-B14F-4D97-AF65-F5344CB8AC3E}">
        <p14:creationId xmlns:p14="http://schemas.microsoft.com/office/powerpoint/2010/main" val="2237263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Doctrine of Irresistible Grace</a:t>
            </a:r>
            <a:endParaRPr lang="en-US" sz="2800" b="1"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a:bodyPr>
          <a:lstStyle/>
          <a:p>
            <a:pPr>
              <a:lnSpc>
                <a:spcPct val="150000"/>
              </a:lnSpc>
            </a:pPr>
            <a:r>
              <a:rPr lang="en-US" dirty="0">
                <a:solidFill>
                  <a:srgbClr val="0070C0"/>
                </a:solidFill>
              </a:rPr>
              <a:t>The Doctrine of Irresistible Grace does not mean that every instance of the Holy Spirit’s work cannot be resisted.</a:t>
            </a:r>
            <a:endParaRPr lang="en-US" dirty="0"/>
          </a:p>
          <a:p>
            <a:pPr marL="0" indent="0">
              <a:lnSpc>
                <a:spcPct val="150000"/>
              </a:lnSpc>
              <a:buNone/>
            </a:pPr>
            <a:r>
              <a:rPr lang="en-US" dirty="0"/>
              <a:t>So then he has mercy on whomever he wills, and he hardens whomever he wills. You will say to me then, "Why does he still find fault? </a:t>
            </a:r>
            <a:r>
              <a:rPr lang="en-US" dirty="0">
                <a:solidFill>
                  <a:srgbClr val="FF0000"/>
                </a:solidFill>
              </a:rPr>
              <a:t>For who can resist his will</a:t>
            </a:r>
            <a:r>
              <a:rPr lang="en-US" dirty="0"/>
              <a:t>?"  But who are you, O man, to answer back to God? Will what is molded say to its molder, "Why have you made me like this?“(Romans 9:18 – 20)</a:t>
            </a:r>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7010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marL="514350" indent="-514350">
              <a:lnSpc>
                <a:spcPct val="150000"/>
              </a:lnSpc>
              <a:buFont typeface="+mj-lt"/>
              <a:buAutoNum type="arabicPeriod"/>
            </a:pPr>
            <a:r>
              <a:rPr lang="en-US" i="1" dirty="0">
                <a:solidFill>
                  <a:srgbClr val="0070C0"/>
                </a:solidFill>
              </a:rPr>
              <a:t>Prevenient grace</a:t>
            </a:r>
            <a:r>
              <a:rPr lang="en-US" dirty="0">
                <a:solidFill>
                  <a:srgbClr val="0070C0"/>
                </a:solidFill>
              </a:rPr>
              <a:t> Wesley did not believe that humanity was totally "depraved." He believed everyone is born with just enough grace to enable the individual to recognize and accept God's justifying grace.</a:t>
            </a:r>
          </a:p>
          <a:p>
            <a:pPr marL="514350" indent="-514350">
              <a:lnSpc>
                <a:spcPct val="150000"/>
              </a:lnSpc>
              <a:buFont typeface="+mj-lt"/>
              <a:buAutoNum type="arabicPeriod"/>
            </a:pPr>
            <a:r>
              <a:rPr lang="en-US" i="1" dirty="0">
                <a:solidFill>
                  <a:srgbClr val="0070C0"/>
                </a:solidFill>
              </a:rPr>
              <a:t>Justifying grace</a:t>
            </a:r>
            <a:r>
              <a:rPr lang="en-US" dirty="0">
                <a:solidFill>
                  <a:srgbClr val="0070C0"/>
                </a:solidFill>
              </a:rPr>
              <a:t> today is what is referred to as "conversion" or being "born again." God's justifying grace brings "new life in Christ." Wesley believed that people have freedom of choice—to accept or to reject God's justifying grace.</a:t>
            </a:r>
          </a:p>
          <a:p>
            <a:pPr marL="514350" indent="-514350">
              <a:lnSpc>
                <a:spcPct val="150000"/>
              </a:lnSpc>
              <a:buFont typeface="+mj-lt"/>
              <a:buAutoNum type="arabicPeriod"/>
            </a:pPr>
            <a:r>
              <a:rPr lang="en-US" i="1" dirty="0">
                <a:solidFill>
                  <a:srgbClr val="0070C0"/>
                </a:solidFill>
              </a:rPr>
              <a:t>Sustaining grace.</a:t>
            </a:r>
            <a:r>
              <a:rPr lang="en-US" dirty="0">
                <a:solidFill>
                  <a:srgbClr val="0070C0"/>
                </a:solidFill>
              </a:rPr>
              <a:t> Wesley believed that, after accepting God's grace, a person is to move on in God's sustaining grace toward perfection. Wesley did not believe in the "eternal security of the believer." </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John Wesley – 3 kinds of grace  </a:t>
            </a:r>
            <a:r>
              <a:rPr lang="en-US" sz="2800" dirty="0">
                <a:latin typeface="Arial" panose="020B0604020202020204" pitchFamily="34" charset="0"/>
                <a:cs typeface="Arial" panose="020B0604020202020204" pitchFamily="34" charset="0"/>
              </a:rPr>
              <a:t>(Review)</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3091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i="1" dirty="0">
                <a:solidFill>
                  <a:srgbClr val="0070C0"/>
                </a:solidFill>
              </a:rPr>
              <a:t>Prevenient grace</a:t>
            </a:r>
            <a:r>
              <a:rPr lang="en-US" dirty="0">
                <a:solidFill>
                  <a:srgbClr val="0070C0"/>
                </a:solidFill>
              </a:rPr>
              <a:t> is a phrase used to describe the grace given by God that precedes the act of a sinner exercising saving faith in Jesus Christ. The term </a:t>
            </a:r>
            <a:r>
              <a:rPr lang="en-US" i="1" dirty="0">
                <a:solidFill>
                  <a:srgbClr val="0070C0"/>
                </a:solidFill>
              </a:rPr>
              <a:t>prevenient</a:t>
            </a:r>
            <a:r>
              <a:rPr lang="en-US" dirty="0">
                <a:solidFill>
                  <a:srgbClr val="0070C0"/>
                </a:solidFill>
              </a:rPr>
              <a:t> comes from a Latin word that meant ”to come before, to anticipate.”</a:t>
            </a:r>
            <a:r>
              <a:rPr lang="en-US" dirty="0"/>
              <a:t> </a:t>
            </a:r>
          </a:p>
          <a:p>
            <a:pPr>
              <a:lnSpc>
                <a:spcPct val="150000"/>
              </a:lnSpc>
            </a:pPr>
            <a:r>
              <a:rPr lang="en-US" sz="2800" dirty="0">
                <a:solidFill>
                  <a:srgbClr val="0070C0"/>
                </a:solidFill>
              </a:rPr>
              <a:t>While all grace could be called prevenient, when contrasted with the </a:t>
            </a:r>
            <a:r>
              <a:rPr lang="en-US" dirty="0">
                <a:solidFill>
                  <a:srgbClr val="0070C0"/>
                </a:solidFill>
              </a:rPr>
              <a:t>Reformed view of grace there are two major different understandings of </a:t>
            </a:r>
            <a:r>
              <a:rPr lang="en-US" i="1" dirty="0">
                <a:solidFill>
                  <a:srgbClr val="0070C0"/>
                </a:solidFill>
              </a:rPr>
              <a:t>Prevenient Grace. </a:t>
            </a:r>
            <a:endParaRPr lang="en-US" sz="2800" i="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Prevenient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652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514350" indent="-514350">
              <a:lnSpc>
                <a:spcPct val="150000"/>
              </a:lnSpc>
              <a:buFont typeface="+mj-lt"/>
              <a:buAutoNum type="arabicPeriod"/>
            </a:pPr>
            <a:r>
              <a:rPr lang="en-US" dirty="0">
                <a:solidFill>
                  <a:srgbClr val="0070C0"/>
                </a:solidFill>
              </a:rPr>
              <a:t>Classical Arminianism teaches that until the Gospel, is presented to a sinner, the sinner is in complete bondage to sin. The Holy Spirit works with the presentation of the Gospel through teaching and convicting the sinner. The Holy Spirit opens the heart and mind of the sinner, wooing the sinner to Christ, and encouraging the sinner to exercise his newly freed will in placing his faith in Christ for salvation. However, </a:t>
            </a:r>
            <a:r>
              <a:rPr lang="en-US" dirty="0" err="1">
                <a:solidFill>
                  <a:srgbClr val="0070C0"/>
                </a:solidFill>
              </a:rPr>
              <a:t>Arminians</a:t>
            </a:r>
            <a:r>
              <a:rPr lang="en-US" dirty="0">
                <a:solidFill>
                  <a:srgbClr val="0070C0"/>
                </a:solidFill>
              </a:rPr>
              <a:t> teach that, although the sinner is now enabled to place his faith in Christ, this enablement by no means guarantees that the sinner will actually do so. </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Prevenient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7318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sz="2800" dirty="0">
                <a:solidFill>
                  <a:srgbClr val="0070C0"/>
                </a:solidFill>
              </a:rPr>
              <a:t>So why does one person believe and another does not? The Father gave the Son a flock and everyone of these sheep will believe.</a:t>
            </a:r>
          </a:p>
          <a:p>
            <a:pPr marL="0" indent="0">
              <a:lnSpc>
                <a:spcPct val="150000"/>
              </a:lnSpc>
              <a:buNone/>
            </a:pPr>
            <a:r>
              <a:rPr lang="en-US" sz="2700" dirty="0"/>
              <a:t>So the Jews gathered around him and said to him, "How long will you keep us in suspense? If you are the Christ, tell us plainly."  Jesus answered them, "I told you, and you do not believe. The works that I do in my Father's name bear witness about me, but </a:t>
            </a:r>
            <a:r>
              <a:rPr lang="en-US" sz="2700" dirty="0">
                <a:solidFill>
                  <a:srgbClr val="FF0000"/>
                </a:solidFill>
              </a:rPr>
              <a:t>you do not believe because you are not part of my flock. My sheep hear my voice, and I know them, and they follow me.  I give them eternal life, and they will never perish, and no one will snatch them out of my hand.</a:t>
            </a:r>
            <a:r>
              <a:rPr lang="en-US" sz="2700" dirty="0"/>
              <a:t>  My Father, who has given them to me, is greater than all, and no one is able to snatch them out of the Father's hand. (John 10:24 – 29)</a:t>
            </a:r>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Prevenient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126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514350" indent="-514350">
              <a:lnSpc>
                <a:spcPct val="150000"/>
              </a:lnSpc>
              <a:buFont typeface="+mj-lt"/>
              <a:buAutoNum type="arabicPeriod" startAt="2"/>
            </a:pPr>
            <a:r>
              <a:rPr lang="en-US" dirty="0">
                <a:solidFill>
                  <a:srgbClr val="0070C0"/>
                </a:solidFill>
              </a:rPr>
              <a:t>"</a:t>
            </a:r>
            <a:r>
              <a:rPr lang="en-US" i="1" dirty="0">
                <a:solidFill>
                  <a:srgbClr val="0070C0"/>
                </a:solidFill>
              </a:rPr>
              <a:t>Wesley's Order of Salvation” </a:t>
            </a:r>
            <a:r>
              <a:rPr lang="en-US" dirty="0">
                <a:solidFill>
                  <a:srgbClr val="0070C0"/>
                </a:solidFill>
              </a:rPr>
              <a:t>defines</a:t>
            </a:r>
            <a:r>
              <a:rPr lang="en-US" i="1" dirty="0">
                <a:solidFill>
                  <a:srgbClr val="0070C0"/>
                </a:solidFill>
              </a:rPr>
              <a:t> Prevenient grace </a:t>
            </a:r>
            <a:r>
              <a:rPr lang="en-US" dirty="0">
                <a:solidFill>
                  <a:srgbClr val="0070C0"/>
                </a:solidFill>
              </a:rPr>
              <a:t>as follows: </a:t>
            </a:r>
            <a:r>
              <a:rPr lang="en-US" dirty="0"/>
              <a:t>"Human beings are totally incapable of responding to God without God first empowering them to have faith. This empowerment is known as "Prevenient Grace." Prevenient Grace </a:t>
            </a:r>
            <a:r>
              <a:rPr lang="en-US" b="1" dirty="0"/>
              <a:t>doesn't save us</a:t>
            </a:r>
            <a:r>
              <a:rPr lang="en-US" dirty="0"/>
              <a:t> but, rather, comes before anything that we do, drawing us to God, making us WANT to come to God, and enabling us to have faith in God. Prevenient Grace is </a:t>
            </a:r>
            <a:r>
              <a:rPr lang="en-US" b="1" dirty="0"/>
              <a:t>Universal</a:t>
            </a:r>
            <a:r>
              <a:rPr lang="en-US" dirty="0"/>
              <a:t>, in as much as all humans receive it, </a:t>
            </a:r>
            <a:r>
              <a:rPr lang="en-US" b="1" dirty="0"/>
              <a:t>regardless of their having heard of Jesus</a:t>
            </a:r>
            <a:r>
              <a:rPr lang="en-US" dirty="0"/>
              <a:t>. It is manifested in the deep-seated desire of most humans to know God."</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Prevenient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0979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Universal Prevenient Grace is not scriptural.</a:t>
            </a:r>
          </a:p>
          <a:p>
            <a:pPr marL="0" indent="0">
              <a:lnSpc>
                <a:spcPct val="150000"/>
              </a:lnSpc>
              <a:buNone/>
            </a:pPr>
            <a:r>
              <a:rPr lang="en-US" dirty="0">
                <a:solidFill>
                  <a:srgbClr val="FF0000"/>
                </a:solidFill>
              </a:rPr>
              <a:t>For “everyone who calls on the name of the Lord will be saved."</a:t>
            </a:r>
            <a:r>
              <a:rPr lang="en-US" dirty="0"/>
              <a:t> </a:t>
            </a:r>
            <a:r>
              <a:rPr lang="en-US" dirty="0">
                <a:solidFill>
                  <a:srgbClr val="FF0000"/>
                </a:solidFill>
              </a:rPr>
              <a:t>How then will they call on him in whom they have not believed?</a:t>
            </a:r>
            <a:r>
              <a:rPr lang="en-US" dirty="0"/>
              <a:t> And </a:t>
            </a:r>
            <a:r>
              <a:rPr lang="en-US" dirty="0">
                <a:solidFill>
                  <a:srgbClr val="FF0000"/>
                </a:solidFill>
              </a:rPr>
              <a:t>how are they to believe in him of whom they have never heard?</a:t>
            </a:r>
            <a:r>
              <a:rPr lang="en-US" dirty="0"/>
              <a:t> And </a:t>
            </a:r>
            <a:r>
              <a:rPr lang="en-US" dirty="0">
                <a:solidFill>
                  <a:srgbClr val="FF0000"/>
                </a:solidFill>
              </a:rPr>
              <a:t>how are they to hear without someone preaching?</a:t>
            </a:r>
            <a:r>
              <a:rPr lang="en-US" dirty="0"/>
              <a:t> And how are they to preach unless they are sent? As it is written, "How beautiful are the feet of those who preach the good news!” But they have not all obeyed the gospel. For Isaiah says, "Lord, who has believed what he has heard from us?"  </a:t>
            </a:r>
            <a:r>
              <a:rPr lang="en-US" dirty="0">
                <a:solidFill>
                  <a:srgbClr val="FF0000"/>
                </a:solidFill>
              </a:rPr>
              <a:t>So faith comes from hearing, and hearing through the word of Christ.</a:t>
            </a:r>
            <a:r>
              <a:rPr lang="en-US" dirty="0"/>
              <a:t> (Romans 10:13 – 17)</a:t>
            </a:r>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Prevenient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0610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sz="2700" dirty="0">
                <a:solidFill>
                  <a:srgbClr val="0070C0"/>
                </a:solidFill>
              </a:rPr>
              <a:t>There is no deep-seated desire of most humans to know God.</a:t>
            </a:r>
          </a:p>
          <a:p>
            <a:pPr marL="0" indent="0">
              <a:lnSpc>
                <a:spcPct val="150000"/>
              </a:lnSpc>
              <a:buNone/>
            </a:pPr>
            <a:r>
              <a:rPr lang="en-US" sz="2700" dirty="0"/>
              <a:t>as it is written: "None is righteous, no, not one;  no one understands; no one seeks for God. All have turned aside; together they have become worthless; no one does good, not even one.  (Romans 3:10 – 12)</a:t>
            </a:r>
          </a:p>
          <a:p>
            <a:pPr marL="0" indent="0">
              <a:lnSpc>
                <a:spcPct val="150000"/>
              </a:lnSpc>
              <a:buNone/>
            </a:pPr>
            <a:r>
              <a:rPr lang="en-US" sz="2700" dirty="0"/>
              <a:t>And you were dead in the trespasses and sins in which you once walked, following the course of this world, following the prince of the power of the air, the spirit that is now at work in the sons of disobedience-- among whom we all once lived in the passions of our flesh, carrying out the desires of the body and the mind, and were by nature children of wrath, like the rest of mankind. (Ephesians 2:1 – 3)</a:t>
            </a:r>
          </a:p>
          <a:p>
            <a:pPr marL="0" indent="0">
              <a:buNone/>
            </a:pPr>
            <a:endParaRPr lang="en-US" dirty="0"/>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Prevenient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6309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sz="2800" dirty="0">
                <a:solidFill>
                  <a:srgbClr val="0070C0"/>
                </a:solidFill>
              </a:rPr>
              <a:t>The Reformed view speaks of grace in three ways.</a:t>
            </a:r>
          </a:p>
          <a:p>
            <a:pPr marL="914400" lvl="1" indent="-457200">
              <a:lnSpc>
                <a:spcPct val="150000"/>
              </a:lnSpc>
              <a:buFont typeface="+mj-lt"/>
              <a:buAutoNum type="arabicPeriod"/>
            </a:pPr>
            <a:r>
              <a:rPr lang="en-US" sz="2800" i="1" dirty="0">
                <a:solidFill>
                  <a:srgbClr val="0070C0"/>
                </a:solidFill>
              </a:rPr>
              <a:t>Sola Gratia – </a:t>
            </a:r>
            <a:r>
              <a:rPr lang="en-US" sz="2800" dirty="0">
                <a:solidFill>
                  <a:srgbClr val="0070C0"/>
                </a:solidFill>
              </a:rPr>
              <a:t>A distinguishing mark of Protestantism versus Catholicism as developed in the Reformation namely that Salvation is accomplished by grace alone and does not include any works. Good works are the result of salvation not a cause of salvation. Notice that neither Roman Catholics, </a:t>
            </a:r>
            <a:r>
              <a:rPr lang="en-US" sz="2800" dirty="0" err="1">
                <a:solidFill>
                  <a:srgbClr val="0070C0"/>
                </a:solidFill>
              </a:rPr>
              <a:t>Arminians</a:t>
            </a:r>
            <a:r>
              <a:rPr lang="en-US" sz="2800" dirty="0">
                <a:solidFill>
                  <a:srgbClr val="0070C0"/>
                </a:solidFill>
              </a:rPr>
              <a:t> or Methodists can completely affirm </a:t>
            </a:r>
            <a:r>
              <a:rPr lang="en-US" sz="2800" i="1" dirty="0">
                <a:solidFill>
                  <a:srgbClr val="0070C0"/>
                </a:solidFill>
              </a:rPr>
              <a:t>Sola Gratia.</a:t>
            </a:r>
            <a:endParaRPr lang="en-US" sz="2800" dirty="0">
              <a:solidFill>
                <a:srgbClr val="0070C0"/>
              </a:solidFill>
            </a:endParaRPr>
          </a:p>
          <a:p>
            <a:pPr marL="914400" lvl="1" indent="-457200">
              <a:lnSpc>
                <a:spcPct val="150000"/>
              </a:lnSpc>
              <a:buFont typeface="+mj-lt"/>
              <a:buAutoNum type="arabicPeriod"/>
            </a:pPr>
            <a:r>
              <a:rPr lang="en-US" sz="2800" dirty="0">
                <a:solidFill>
                  <a:srgbClr val="0070C0"/>
                </a:solidFill>
              </a:rPr>
              <a:t>Irresistible Grace – previously covered in the Doctrines of Grace</a:t>
            </a:r>
          </a:p>
          <a:p>
            <a:pPr marL="914400" lvl="1" indent="-457200">
              <a:lnSpc>
                <a:spcPct val="150000"/>
              </a:lnSpc>
              <a:buFont typeface="+mj-lt"/>
              <a:buAutoNum type="arabicPeriod"/>
            </a:pPr>
            <a:r>
              <a:rPr lang="en-US" sz="2800" dirty="0">
                <a:solidFill>
                  <a:srgbClr val="0070C0"/>
                </a:solidFill>
              </a:rPr>
              <a:t>Common Grace – Primarily a reformed concept.</a:t>
            </a: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Reformed view of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7886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1134</Words>
  <Application>Microsoft Office PowerPoint</Application>
  <PresentationFormat>Widescreen</PresentationFormat>
  <Paragraphs>42</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Reformed Doctrine of Irresistible Grace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2019-11-11T12:09:07Z</dcterms:created>
  <dcterms:modified xsi:type="dcterms:W3CDTF">2019-11-11T12:14:43Z</dcterms:modified>
</cp:coreProperties>
</file>