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1423" r:id="rId2"/>
    <p:sldId id="1424" r:id="rId3"/>
    <p:sldId id="750" r:id="rId4"/>
    <p:sldId id="1267" r:id="rId5"/>
    <p:sldId id="1270" r:id="rId6"/>
    <p:sldId id="1268" r:id="rId7"/>
    <p:sldId id="1269" r:id="rId8"/>
    <p:sldId id="1271" r:id="rId9"/>
    <p:sldId id="1272" r:id="rId10"/>
    <p:sldId id="1273" r:id="rId11"/>
    <p:sldId id="143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74ECB6-D124-4502-BD72-A493017A5415}" type="datetimeFigureOut">
              <a:rPr lang="en-US" smtClean="0"/>
              <a:t>11/18/2019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74FA3C-2566-41C5-BA64-7B4FDF862DE0}" type="slidenum">
              <a:rPr lang="en-US" smtClean="0"/>
              <a:t>‹#›</a:t>
            </a:fld>
            <a:endParaRPr lang="en-US"/>
          </a:p>
        </p:txBody>
      </p:sp>
    </p:spTree>
    <p:extLst>
      <p:ext uri="{BB962C8B-B14F-4D97-AF65-F5344CB8AC3E}">
        <p14:creationId xmlns:p14="http://schemas.microsoft.com/office/powerpoint/2010/main" val="2851449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1977066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270610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dirty="0"/>
          </a:p>
        </p:txBody>
      </p:sp>
    </p:spTree>
    <p:extLst>
      <p:ext uri="{BB962C8B-B14F-4D97-AF65-F5344CB8AC3E}">
        <p14:creationId xmlns:p14="http://schemas.microsoft.com/office/powerpoint/2010/main" val="132942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218531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4288697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681632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428892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249974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3428488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376201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122BB-F20F-4084-88EB-60ABC763B0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354F1E-4DB8-4EA7-9AFE-FB817C96E4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EF4B44-C14A-4F87-9D9B-8D336FC575A3}"/>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5" name="Footer Placeholder 4">
            <a:extLst>
              <a:ext uri="{FF2B5EF4-FFF2-40B4-BE49-F238E27FC236}">
                <a16:creationId xmlns:a16="http://schemas.microsoft.com/office/drawing/2014/main" id="{126B8F60-C1A9-4519-903A-24C93CA46A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54E199-6D0B-4E44-8902-AFA0DA9B3464}"/>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1648854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E7354-3169-41BA-A205-1AED62AA5C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7604F5-1909-4FE0-817E-5C268CE943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B43554-D645-44C6-B64D-7D93F372139B}"/>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5" name="Footer Placeholder 4">
            <a:extLst>
              <a:ext uri="{FF2B5EF4-FFF2-40B4-BE49-F238E27FC236}">
                <a16:creationId xmlns:a16="http://schemas.microsoft.com/office/drawing/2014/main" id="{304CF41D-8F48-4C87-A36D-3CE51A8022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699498-D1C2-4D66-86B1-144B97962778}"/>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1252779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95B663-23ED-4285-A388-0B4130FF1A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F66BB4-6EBE-45EC-BC5B-491B8855B3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1E4E1-3C91-46F8-812E-93C5B369E98E}"/>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5" name="Footer Placeholder 4">
            <a:extLst>
              <a:ext uri="{FF2B5EF4-FFF2-40B4-BE49-F238E27FC236}">
                <a16:creationId xmlns:a16="http://schemas.microsoft.com/office/drawing/2014/main" id="{0AA9ADB3-3090-470C-8ED4-F08D40804E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D583C7-F834-4CF3-AC75-722A6EE4FFA7}"/>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759641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7F924-389A-4C9D-9AF7-099E819F05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CAADDA-7801-44B9-899A-3322FFCB4B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6ABA52-7054-4E3D-8999-0CD3BD62117C}"/>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5" name="Footer Placeholder 4">
            <a:extLst>
              <a:ext uri="{FF2B5EF4-FFF2-40B4-BE49-F238E27FC236}">
                <a16:creationId xmlns:a16="http://schemas.microsoft.com/office/drawing/2014/main" id="{65E189C5-C6EC-435B-B7CB-AE11CAD8DB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C19656-5173-4230-B4F2-D5A06068164C}"/>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3173013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CE3A-E9AA-40A7-8A50-B03B351C91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178EE9-58E3-46BB-9C36-0081A5C701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E02318-E4BA-4886-B102-E84C6095BB3B}"/>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5" name="Footer Placeholder 4">
            <a:extLst>
              <a:ext uri="{FF2B5EF4-FFF2-40B4-BE49-F238E27FC236}">
                <a16:creationId xmlns:a16="http://schemas.microsoft.com/office/drawing/2014/main" id="{C8D5C5C8-0E82-4FDE-9817-7833DC2A6B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42E529-A3D6-443A-87B9-7E4BB712D05E}"/>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2055951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2850-ACFF-4654-86F4-BA2FCABB4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A8C306-26BF-44B7-A7C9-F4744C72D6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17E0B4-C651-4E20-B3AA-7745A58D59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CA5EA1-FECF-4CB2-8861-61721716F3E4}"/>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6" name="Footer Placeholder 5">
            <a:extLst>
              <a:ext uri="{FF2B5EF4-FFF2-40B4-BE49-F238E27FC236}">
                <a16:creationId xmlns:a16="http://schemas.microsoft.com/office/drawing/2014/main" id="{54FE6AF9-0809-4F4B-9581-508EA1A698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CD3627-F7CF-43CF-A1E9-F3921D1F1997}"/>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2131333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585D-58FC-490A-A881-9DCCF50D69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057E53-9397-48E7-815B-8DD43D283C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95586D-D7FB-466D-82AA-ABFAD6E0AF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E24375-AC4C-4FEA-BD85-029C67247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C72512-5703-4CF4-A455-3C3BEC9810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90CA1E-B867-481F-A483-3EEC3AF2042C}"/>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8" name="Footer Placeholder 7">
            <a:extLst>
              <a:ext uri="{FF2B5EF4-FFF2-40B4-BE49-F238E27FC236}">
                <a16:creationId xmlns:a16="http://schemas.microsoft.com/office/drawing/2014/main" id="{21BF2689-4ADE-4CEC-B611-D4DE7CCF8A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B3DECC-F4E6-4989-BFC1-3B2FB0B9E272}"/>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330473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4EDE5-3537-4F97-AC14-1924A8FE27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6DAF6C-BDFA-4D97-A5F0-4A66AF8CC510}"/>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4" name="Footer Placeholder 3">
            <a:extLst>
              <a:ext uri="{FF2B5EF4-FFF2-40B4-BE49-F238E27FC236}">
                <a16:creationId xmlns:a16="http://schemas.microsoft.com/office/drawing/2014/main" id="{3D2D264F-EFF4-454B-B263-4240F4B422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E11610-48C6-4E01-AB2C-2DDF83EF9790}"/>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1194403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EE8EFB-1575-42D6-8A68-70CF1E04E73C}"/>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3" name="Footer Placeholder 2">
            <a:extLst>
              <a:ext uri="{FF2B5EF4-FFF2-40B4-BE49-F238E27FC236}">
                <a16:creationId xmlns:a16="http://schemas.microsoft.com/office/drawing/2014/main" id="{2818B478-E50A-4833-9DE2-5511F9E91A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A320B2-76C4-4E3A-A3EA-10449E3F2679}"/>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330731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E6A95-47FD-4158-AA3E-CE02DBC45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68D933-6A1D-437C-8413-0D325E316E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89AF85-DA86-47A0-8B7E-C9CF43BF6F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BA139-1480-4784-8ECC-57377E18F995}"/>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6" name="Footer Placeholder 5">
            <a:extLst>
              <a:ext uri="{FF2B5EF4-FFF2-40B4-BE49-F238E27FC236}">
                <a16:creationId xmlns:a16="http://schemas.microsoft.com/office/drawing/2014/main" id="{4D65F190-2BDB-471F-9F0B-F8F5BC9ED0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BEA55-9DC1-4937-ADFE-5FD161DB788B}"/>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1541042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12FC-2595-457B-A66D-586A93CB63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48A16F-BABC-4ADA-A719-4D859F782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E8C56D-5B64-4A67-B30C-96E6ABD90F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B510C9-57D3-4385-A4A0-F60607201CBF}"/>
              </a:ext>
            </a:extLst>
          </p:cNvPr>
          <p:cNvSpPr>
            <a:spLocks noGrp="1"/>
          </p:cNvSpPr>
          <p:nvPr>
            <p:ph type="dt" sz="half" idx="10"/>
          </p:nvPr>
        </p:nvSpPr>
        <p:spPr/>
        <p:txBody>
          <a:bodyPr/>
          <a:lstStyle/>
          <a:p>
            <a:fld id="{22EDC641-DAE9-45CB-BB3A-EC43402C562B}" type="datetimeFigureOut">
              <a:rPr lang="en-US" smtClean="0"/>
              <a:t>11/18/2019</a:t>
            </a:fld>
            <a:endParaRPr lang="en-US"/>
          </a:p>
        </p:txBody>
      </p:sp>
      <p:sp>
        <p:nvSpPr>
          <p:cNvPr id="6" name="Footer Placeholder 5">
            <a:extLst>
              <a:ext uri="{FF2B5EF4-FFF2-40B4-BE49-F238E27FC236}">
                <a16:creationId xmlns:a16="http://schemas.microsoft.com/office/drawing/2014/main" id="{200222A2-3FF7-4AA8-831C-85FD9F3B43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D2C316-98D7-4F08-A316-5282A2444C52}"/>
              </a:ext>
            </a:extLst>
          </p:cNvPr>
          <p:cNvSpPr>
            <a:spLocks noGrp="1"/>
          </p:cNvSpPr>
          <p:nvPr>
            <p:ph type="sldNum" sz="quarter" idx="12"/>
          </p:nvPr>
        </p:nvSpPr>
        <p:spPr/>
        <p:txBody>
          <a:bodyPr/>
          <a:lstStyle/>
          <a:p>
            <a:fld id="{8F1559A4-610F-4396-897F-317FD6B13F7A}" type="slidenum">
              <a:rPr lang="en-US" smtClean="0"/>
              <a:t>‹#›</a:t>
            </a:fld>
            <a:endParaRPr lang="en-US"/>
          </a:p>
        </p:txBody>
      </p:sp>
    </p:spTree>
    <p:extLst>
      <p:ext uri="{BB962C8B-B14F-4D97-AF65-F5344CB8AC3E}">
        <p14:creationId xmlns:p14="http://schemas.microsoft.com/office/powerpoint/2010/main" val="192118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7DCE15-1BED-409C-A268-5AA117D843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00D535-C2FB-4E73-A832-83B35066C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938293-1780-47BC-958C-99567ED71A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DC641-DAE9-45CB-BB3A-EC43402C562B}" type="datetimeFigureOut">
              <a:rPr lang="en-US" smtClean="0"/>
              <a:t>11/18/2019</a:t>
            </a:fld>
            <a:endParaRPr lang="en-US"/>
          </a:p>
        </p:txBody>
      </p:sp>
      <p:sp>
        <p:nvSpPr>
          <p:cNvPr id="5" name="Footer Placeholder 4">
            <a:extLst>
              <a:ext uri="{FF2B5EF4-FFF2-40B4-BE49-F238E27FC236}">
                <a16:creationId xmlns:a16="http://schemas.microsoft.com/office/drawing/2014/main" id="{8A1DA2F8-E4F9-43D3-8F5C-793B8C8586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99AE58-3167-428E-88C8-8196B625AD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559A4-610F-4396-897F-317FD6B13F7A}" type="slidenum">
              <a:rPr lang="en-US" smtClean="0"/>
              <a:t>‹#›</a:t>
            </a:fld>
            <a:endParaRPr lang="en-US"/>
          </a:p>
        </p:txBody>
      </p:sp>
    </p:spTree>
    <p:extLst>
      <p:ext uri="{BB962C8B-B14F-4D97-AF65-F5344CB8AC3E}">
        <p14:creationId xmlns:p14="http://schemas.microsoft.com/office/powerpoint/2010/main" val="4236943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November 17, 2019</a:t>
            </a:r>
          </a:p>
        </p:txBody>
      </p:sp>
    </p:spTree>
    <p:extLst>
      <p:ext uri="{BB962C8B-B14F-4D97-AF65-F5344CB8AC3E}">
        <p14:creationId xmlns:p14="http://schemas.microsoft.com/office/powerpoint/2010/main" val="3969988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But I say to you, Love your enemies and pray for those who persecute you, so that you may be sons of your Father who is in heaven. For he makes his sun rise on the evil and on the good, and sends rain on the just and on the unjust.</a:t>
            </a:r>
            <a:r>
              <a:rPr lang="en-US" dirty="0"/>
              <a:t> (Matthew 5:44 -45)</a:t>
            </a:r>
            <a:endParaRPr lang="en-US" dirty="0">
              <a:solidFill>
                <a:srgbClr val="0070C0"/>
              </a:solidFill>
            </a:endParaRPr>
          </a:p>
          <a:p>
            <a:pPr>
              <a:lnSpc>
                <a:spcPct val="150000"/>
              </a:lnSpc>
            </a:pPr>
            <a:r>
              <a:rPr lang="en-US" dirty="0">
                <a:solidFill>
                  <a:srgbClr val="0070C0"/>
                </a:solidFill>
              </a:rPr>
              <a:t>Even though nature is “subjected to futility”  and in “bondage and decay” because of the fall </a:t>
            </a:r>
            <a:r>
              <a:rPr lang="en-US" dirty="0"/>
              <a:t>(Romans 8:20 – 22) </a:t>
            </a:r>
            <a:r>
              <a:rPr lang="en-US" dirty="0">
                <a:solidFill>
                  <a:srgbClr val="0070C0"/>
                </a:solidFill>
              </a:rPr>
              <a:t>there is much natural beauty to be enjoyed by both the elect and non-elect.</a:t>
            </a:r>
            <a:endParaRPr lang="en-US" dirty="0"/>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Physical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116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0" indent="0">
              <a:lnSpc>
                <a:spcPct val="150000"/>
              </a:lnSpc>
              <a:buNone/>
            </a:pPr>
            <a:r>
              <a:rPr lang="en-US" dirty="0"/>
              <a:t>For the creation was subjected to futility, not willingly, but because of him who subjected it, in hope that the creation itself will be set free from its bondage to corruption and obtain the freedom of the glory of the children of God. For we know that the whole creation has been groaning together in the pains of childbirth until now. Romans (8:20 – 22)</a:t>
            </a: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Physical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4929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Doctrine of Irresistible Grace </a:t>
            </a:r>
            <a:r>
              <a:rPr lang="en-US" sz="2800" dirty="0">
                <a:solidFill>
                  <a:srgbClr val="0070C0"/>
                </a:solidFill>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42240" y="714703"/>
            <a:ext cx="11795760" cy="6143297"/>
          </a:xfrm>
          <a:solidFill>
            <a:srgbClr val="FFFFCC"/>
          </a:solidFill>
        </p:spPr>
        <p:txBody>
          <a:bodyPr>
            <a:normAutofit fontScale="92500"/>
          </a:bodyPr>
          <a:lstStyle/>
          <a:p>
            <a:pPr>
              <a:lnSpc>
                <a:spcPct val="150000"/>
              </a:lnSpc>
            </a:pPr>
            <a:r>
              <a:rPr lang="en-US" sz="2900" dirty="0">
                <a:solidFill>
                  <a:srgbClr val="0070C0"/>
                </a:solidFill>
              </a:rPr>
              <a:t>Irresistible Grace is a doctrine that arose from answering one of five objections made at the Synod of Dort. It is a combination of two Systematic Theology doctrines (Calling and Regeneration) that results in Conversion (Faith and Repentance) and Justification of the elect.</a:t>
            </a:r>
          </a:p>
          <a:p>
            <a:pPr>
              <a:lnSpc>
                <a:spcPct val="150000"/>
              </a:lnSpc>
            </a:pPr>
            <a:r>
              <a:rPr lang="en-US" sz="2900" dirty="0">
                <a:solidFill>
                  <a:srgbClr val="0070C0"/>
                </a:solidFill>
              </a:rPr>
              <a:t>The Doctrine of Irresistible Grace does not mean that every instance of the Holy Spirit’s work cannot be resisted. It means that whenever the Holy Spirts desires, he can overcome any and all resistance and make his influence irresistible.</a:t>
            </a:r>
          </a:p>
          <a:p>
            <a:pPr>
              <a:lnSpc>
                <a:spcPct val="150000"/>
              </a:lnSpc>
            </a:pPr>
            <a:r>
              <a:rPr lang="en-US" sz="2900" dirty="0">
                <a:solidFill>
                  <a:srgbClr val="0070C0"/>
                </a:solidFill>
              </a:rPr>
              <a:t>Irresistible Grace is much better than Free Will, because it actually accomplishes salvation for some (the elect) instead of merely making it possible for everyone.</a:t>
            </a:r>
          </a:p>
          <a:p>
            <a:pPr>
              <a:lnSpc>
                <a:spcPct val="150000"/>
              </a:lnSpc>
            </a:pPr>
            <a:endParaRPr lang="en-US" dirty="0"/>
          </a:p>
          <a:p>
            <a:pPr>
              <a:lnSpc>
                <a:spcPct val="150000"/>
              </a:lnSpc>
            </a:pPr>
            <a:endParaRPr lang="en-US" dirty="0">
              <a:solidFill>
                <a:srgbClr val="0070C0"/>
              </a:solidFill>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1625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Doctrine of Irresistible Grace </a:t>
            </a:r>
            <a:r>
              <a:rPr lang="en-US" sz="2800" dirty="0">
                <a:solidFill>
                  <a:srgbClr val="0070C0"/>
                </a:solidFill>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6075484"/>
          </a:xfrm>
          <a:solidFill>
            <a:srgbClr val="FFFFCC"/>
          </a:solidFill>
        </p:spPr>
        <p:txBody>
          <a:bodyPr>
            <a:normAutofit/>
          </a:bodyPr>
          <a:lstStyle/>
          <a:p>
            <a:r>
              <a:rPr lang="en-US" dirty="0">
                <a:solidFill>
                  <a:srgbClr val="0070C0"/>
                </a:solidFill>
              </a:rPr>
              <a:t>God changes the elect’s will without coercion</a:t>
            </a:r>
          </a:p>
          <a:p>
            <a:pPr marL="0" indent="0">
              <a:lnSpc>
                <a:spcPct val="150000"/>
              </a:lnSpc>
              <a:buNone/>
            </a:pPr>
            <a:r>
              <a:rPr lang="en-US" dirty="0"/>
              <a:t>And even if our gospel is veiled, it is veiled only to those who are perishing. In their case the god of this world has blinded the minds of the unbelievers, to keep them from seeing the light of the gospel of the glory of Christ, who is the image of God. For what we proclaim is not ourselves, but Jesus Christ as Lord, with ourselves as your servants for Jesus' sake.  For God, who said, "Let light shine out of darkness, "</a:t>
            </a:r>
            <a:r>
              <a:rPr lang="en-US" dirty="0">
                <a:solidFill>
                  <a:srgbClr val="FF0000"/>
                </a:solidFill>
              </a:rPr>
              <a:t>has shone in our hearts to give the light of the knowledge of the glory of God in the face of Jesus Christ</a:t>
            </a:r>
            <a:r>
              <a:rPr lang="en-US" dirty="0"/>
              <a:t>. (2 Corinthians 4:4 – 6)</a:t>
            </a:r>
          </a:p>
          <a:p>
            <a:r>
              <a:rPr lang="en-US" dirty="0">
                <a:solidFill>
                  <a:srgbClr val="0070C0"/>
                </a:solidFill>
              </a:rPr>
              <a:t>Once this happens our will towards Christ is fundamentally altered forever.</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41069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sz="2800" i="1" dirty="0">
                <a:solidFill>
                  <a:srgbClr val="0070C0"/>
                </a:solidFill>
              </a:rPr>
              <a:t>Common grace is the grace of God by which he gives all </a:t>
            </a:r>
            <a:r>
              <a:rPr lang="en-US" i="1" dirty="0">
                <a:solidFill>
                  <a:srgbClr val="0070C0"/>
                </a:solidFill>
              </a:rPr>
              <a:t>people (both believers and unbelievers) </a:t>
            </a:r>
            <a:r>
              <a:rPr lang="en-US" sz="2800" i="1" dirty="0">
                <a:solidFill>
                  <a:srgbClr val="0070C0"/>
                </a:solidFill>
              </a:rPr>
              <a:t>innumerable blessings that are not part of salvation. </a:t>
            </a:r>
            <a:r>
              <a:rPr lang="en-US" sz="2800" dirty="0">
                <a:solidFill>
                  <a:srgbClr val="0070C0"/>
                </a:solidFill>
              </a:rPr>
              <a:t>– Wayne Grudem</a:t>
            </a:r>
          </a:p>
          <a:p>
            <a:pPr>
              <a:lnSpc>
                <a:spcPct val="150000"/>
              </a:lnSpc>
            </a:pPr>
            <a:r>
              <a:rPr lang="en-US" dirty="0">
                <a:solidFill>
                  <a:srgbClr val="0070C0"/>
                </a:solidFill>
              </a:rPr>
              <a:t>In Reformed Systematic Theology, God’s grace manifests itself in the world in two different ways:</a:t>
            </a:r>
          </a:p>
          <a:p>
            <a:pPr marL="914400" lvl="1" indent="-457200">
              <a:lnSpc>
                <a:spcPct val="150000"/>
              </a:lnSpc>
              <a:buFont typeface="+mj-lt"/>
              <a:buAutoNum type="arabicPeriod"/>
            </a:pPr>
            <a:r>
              <a:rPr lang="en-US" sz="2800" dirty="0">
                <a:solidFill>
                  <a:srgbClr val="0070C0"/>
                </a:solidFill>
              </a:rPr>
              <a:t>Common grace</a:t>
            </a:r>
          </a:p>
          <a:p>
            <a:pPr marL="914400" lvl="1" indent="-457200">
              <a:lnSpc>
                <a:spcPct val="150000"/>
              </a:lnSpc>
              <a:buFont typeface="+mj-lt"/>
              <a:buAutoNum type="arabicPeriod"/>
            </a:pPr>
            <a:r>
              <a:rPr lang="en-US" sz="2800" dirty="0">
                <a:solidFill>
                  <a:srgbClr val="0070C0"/>
                </a:solidFill>
              </a:rPr>
              <a:t>Saving grace</a:t>
            </a: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Reformed Doctrine of Common Grace</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0539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sz="2800" dirty="0">
                <a:solidFill>
                  <a:srgbClr val="0070C0"/>
                </a:solidFill>
              </a:rPr>
              <a:t>Common grace differs from saving </a:t>
            </a:r>
            <a:r>
              <a:rPr lang="en-US" dirty="0">
                <a:solidFill>
                  <a:srgbClr val="0070C0"/>
                </a:solidFill>
              </a:rPr>
              <a:t>g</a:t>
            </a:r>
            <a:r>
              <a:rPr lang="en-US" sz="2800" dirty="0">
                <a:solidFill>
                  <a:srgbClr val="0070C0"/>
                </a:solidFill>
              </a:rPr>
              <a:t>race in three ways.</a:t>
            </a:r>
          </a:p>
          <a:p>
            <a:pPr marL="914400" lvl="1" indent="-457200">
              <a:lnSpc>
                <a:spcPct val="100000"/>
              </a:lnSpc>
              <a:buFont typeface="+mj-lt"/>
              <a:buAutoNum type="arabicPeriod"/>
            </a:pPr>
            <a:r>
              <a:rPr lang="en-US" sz="2800" dirty="0">
                <a:solidFill>
                  <a:srgbClr val="0070C0"/>
                </a:solidFill>
              </a:rPr>
              <a:t>It does not bring about salvation.</a:t>
            </a:r>
          </a:p>
          <a:p>
            <a:pPr marL="914400" lvl="1" indent="-457200">
              <a:lnSpc>
                <a:spcPct val="100000"/>
              </a:lnSpc>
              <a:buFont typeface="+mj-lt"/>
              <a:buAutoNum type="arabicPeriod"/>
            </a:pPr>
            <a:r>
              <a:rPr lang="en-US" sz="2800" dirty="0">
                <a:solidFill>
                  <a:srgbClr val="0070C0"/>
                </a:solidFill>
              </a:rPr>
              <a:t>It is given to the elect and the non-elect.</a:t>
            </a:r>
          </a:p>
          <a:p>
            <a:pPr marL="914400" lvl="1" indent="-457200">
              <a:lnSpc>
                <a:spcPct val="150000"/>
              </a:lnSpc>
              <a:buFont typeface="+mj-lt"/>
              <a:buAutoNum type="arabicPeriod"/>
            </a:pPr>
            <a:r>
              <a:rPr lang="en-US" sz="2800" dirty="0">
                <a:solidFill>
                  <a:srgbClr val="0070C0"/>
                </a:solidFill>
              </a:rPr>
              <a:t>It does not directly flow from Christ’s atoning work because Christ’s death did not earn any measure of forgiveness for the non-elect and therefore did not merit the blessings of common grace.*</a:t>
            </a:r>
          </a:p>
          <a:p>
            <a:pPr marL="0" indent="0">
              <a:lnSpc>
                <a:spcPct val="150000"/>
              </a:lnSpc>
              <a:buNone/>
            </a:pPr>
            <a:r>
              <a:rPr lang="en-US" dirty="0">
                <a:solidFill>
                  <a:srgbClr val="0070C0"/>
                </a:solidFill>
              </a:rPr>
              <a:t>* However, common grace does flow indirectly from Christ’s redemptive work because God did not immediately judge the world when sin entered it, because God planned to eventually save the elect through the death of Christ.</a:t>
            </a: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Reformed Doctrine of Common Grace</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8024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Adam and Eve were warned that the penalty for sin was death.</a:t>
            </a:r>
          </a:p>
          <a:p>
            <a:pPr marL="0" indent="0">
              <a:lnSpc>
                <a:spcPct val="150000"/>
              </a:lnSpc>
              <a:buNone/>
            </a:pPr>
            <a:r>
              <a:rPr lang="en-US" dirty="0"/>
              <a:t>And the LORD God commanded the man, saying, "You may surely eat of every tree of the garden, but of the tree of the knowledge of good and evil you shall not eat, for in the day that you eat of it you shall surely die.“ (Genesis 2:16 – 17)</a:t>
            </a:r>
            <a:endParaRPr lang="en-US" dirty="0">
              <a:solidFill>
                <a:srgbClr val="0070C0"/>
              </a:solidFill>
            </a:endParaRPr>
          </a:p>
          <a:p>
            <a:pPr>
              <a:lnSpc>
                <a:spcPct val="150000"/>
              </a:lnSpc>
            </a:pPr>
            <a:r>
              <a:rPr lang="en-US" sz="2800" dirty="0">
                <a:solidFill>
                  <a:srgbClr val="0070C0"/>
                </a:solidFill>
              </a:rPr>
              <a:t>When humans sin after the fall they are also under the death sentence.</a:t>
            </a:r>
          </a:p>
          <a:p>
            <a:pPr marL="0" indent="0">
              <a:lnSpc>
                <a:spcPct val="150000"/>
              </a:lnSpc>
              <a:buNone/>
            </a:pPr>
            <a:r>
              <a:rPr lang="en-US" dirty="0"/>
              <a:t>For the wages of sin is death, but the free gift of God is eternal life in Christ Jesus our Lord. (Romans 6:23)</a:t>
            </a: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Reformed Doctrine of Common Grace</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769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But God did not immediately judge (kill/send to hell) Adam and Eve nor does he always bring about immediate judgement for sinners as he did with angels.</a:t>
            </a:r>
          </a:p>
          <a:p>
            <a:pPr marL="0" indent="0">
              <a:lnSpc>
                <a:spcPct val="150000"/>
              </a:lnSpc>
              <a:buNone/>
            </a:pPr>
            <a:r>
              <a:rPr lang="en-US" dirty="0"/>
              <a:t>For if God did not spare angels when they sinned, but cast them into hell and committed them to chains of gloomy darkness to be kept until the judgment; </a:t>
            </a:r>
          </a:p>
          <a:p>
            <a:pPr marL="0" indent="0">
              <a:lnSpc>
                <a:spcPct val="150000"/>
              </a:lnSpc>
              <a:buNone/>
            </a:pPr>
            <a:r>
              <a:rPr lang="en-US" dirty="0"/>
              <a:t>(2 Peter 2:4)</a:t>
            </a: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Reformed Doctrine of Common Grace</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2344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00000"/>
              </a:lnSpc>
            </a:pPr>
            <a:r>
              <a:rPr lang="en-US" sz="2600" dirty="0">
                <a:solidFill>
                  <a:srgbClr val="0070C0"/>
                </a:solidFill>
              </a:rPr>
              <a:t>However, there are times that God does bring about immediate judgment. </a:t>
            </a:r>
          </a:p>
          <a:p>
            <a:pPr marL="514350" indent="-514350">
              <a:lnSpc>
                <a:spcPct val="150000"/>
              </a:lnSpc>
              <a:buFont typeface="+mj-lt"/>
              <a:buAutoNum type="arabicPeriod"/>
            </a:pPr>
            <a:r>
              <a:rPr lang="en-US" sz="2600" dirty="0">
                <a:solidFill>
                  <a:srgbClr val="0070C0"/>
                </a:solidFill>
              </a:rPr>
              <a:t>And when they came to the threshing floor of </a:t>
            </a:r>
            <a:r>
              <a:rPr lang="en-US" sz="2600" dirty="0" err="1">
                <a:solidFill>
                  <a:srgbClr val="0070C0"/>
                </a:solidFill>
              </a:rPr>
              <a:t>Nacon</a:t>
            </a:r>
            <a:r>
              <a:rPr lang="en-US" sz="2600" dirty="0">
                <a:solidFill>
                  <a:srgbClr val="0070C0"/>
                </a:solidFill>
              </a:rPr>
              <a:t>, Uzzah put out his hand to the ark of God and took hold of it, for the oxen stumbled.  And the anger of the LORD was kindled against Uzzah, and God struck him down there because of his error, and he died there beside the ark of God.</a:t>
            </a:r>
            <a:r>
              <a:rPr lang="en-US" sz="2600" dirty="0"/>
              <a:t> (2 Samuel 6:6 –7)</a:t>
            </a:r>
          </a:p>
          <a:p>
            <a:pPr marL="514350" indent="-514350">
              <a:lnSpc>
                <a:spcPct val="150000"/>
              </a:lnSpc>
              <a:buFont typeface="+mj-lt"/>
              <a:buAutoNum type="arabicPeriod"/>
            </a:pPr>
            <a:r>
              <a:rPr lang="en-US" sz="2600" dirty="0">
                <a:solidFill>
                  <a:srgbClr val="0070C0"/>
                </a:solidFill>
              </a:rPr>
              <a:t>Ananias and Sapphira </a:t>
            </a:r>
            <a:r>
              <a:rPr lang="en-US" sz="2600" dirty="0"/>
              <a:t>(Acts 5:1 – 11)</a:t>
            </a:r>
          </a:p>
          <a:p>
            <a:pPr marL="514350" indent="-514350">
              <a:lnSpc>
                <a:spcPct val="150000"/>
              </a:lnSpc>
              <a:buFont typeface="+mj-lt"/>
              <a:buAutoNum type="arabicPeriod"/>
            </a:pPr>
            <a:r>
              <a:rPr lang="en-US" sz="2600" dirty="0">
                <a:solidFill>
                  <a:srgbClr val="0070C0"/>
                </a:solidFill>
              </a:rPr>
              <a:t>But false prophets also arose among the people, just as there will be false teachers among you, who will secretly bring in destructive heresies, even denying the Master who bought them, bringing upon themselves swift destruction.</a:t>
            </a:r>
            <a:r>
              <a:rPr lang="en-US" sz="2600" dirty="0"/>
              <a:t> </a:t>
            </a:r>
            <a:r>
              <a:rPr lang="en-US" sz="2400" dirty="0"/>
              <a:t>(2 Peter 2:1)</a:t>
            </a:r>
          </a:p>
          <a:p>
            <a:pPr marL="514350" indent="-514350">
              <a:lnSpc>
                <a:spcPct val="150000"/>
              </a:lnSpc>
              <a:buFont typeface="+mj-lt"/>
              <a:buAutoNum type="arabicPeriod"/>
            </a:pPr>
            <a:endParaRPr lang="en-US" dirty="0"/>
          </a:p>
          <a:p>
            <a:pPr marL="514350" indent="-514350">
              <a:lnSpc>
                <a:spcPct val="150000"/>
              </a:lnSpc>
              <a:buFont typeface="+mj-lt"/>
              <a:buAutoNum type="arabicPeriod"/>
            </a:pPr>
            <a:endParaRPr lang="en-US" dirty="0"/>
          </a:p>
          <a:p>
            <a:pPr marL="0" indent="0">
              <a:lnSpc>
                <a:spcPct val="150000"/>
              </a:lnSpc>
              <a:buNone/>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Reformed Doctrine of Common Grace</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3050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The earth does not only produce thorns and thistles (Genesis 3:18) but also produces food and materials in great abundance and diversity.</a:t>
            </a:r>
          </a:p>
          <a:p>
            <a:pPr>
              <a:lnSpc>
                <a:spcPct val="150000"/>
              </a:lnSpc>
            </a:pPr>
            <a:r>
              <a:rPr lang="en-US" dirty="0"/>
              <a:t>From the time that he made him overseer in his house and over all that he had the LORD blessed the Egyptian's house for Joseph's sake; the blessing of the LORD was on all that he had, in house and field. (Genesis 39:5)</a:t>
            </a:r>
          </a:p>
          <a:p>
            <a:pPr>
              <a:lnSpc>
                <a:spcPct val="150000"/>
              </a:lnSpc>
            </a:pPr>
            <a:r>
              <a:rPr lang="en-US" dirty="0"/>
              <a:t>The LORD is good to all, and his mercy is over all that he has made…the eyes of all look to you, and you give them their food in due season. You open your hand; you satisfy the desire of every living thing. (Psalm 145: 15 -16)</a:t>
            </a:r>
          </a:p>
          <a:p>
            <a:pPr>
              <a:lnSpc>
                <a:spcPct val="150000"/>
              </a:lnSpc>
            </a:pPr>
            <a:endParaRPr lang="en-US" dirty="0">
              <a:solidFill>
                <a:srgbClr val="0070C0"/>
              </a:solidFill>
            </a:endParaRP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solidFill>
                  <a:srgbClr val="0070C0"/>
                </a:solidFill>
                <a:latin typeface="Arial" panose="020B0604020202020204" pitchFamily="34" charset="0"/>
                <a:cs typeface="Arial" panose="020B0604020202020204" pitchFamily="34" charset="0"/>
              </a:rPr>
              <a:t>Categories of Common Grace: The Physical Realm</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2792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1143</Words>
  <Application>Microsoft Office PowerPoint</Application>
  <PresentationFormat>Widescreen</PresentationFormat>
  <Paragraphs>56</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Reformed Doctrine of Irresistible Grace (Review)</vt:lpstr>
      <vt:lpstr>Reformed Doctrine of Irresistible Grace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2019-11-18T12:21:56Z</dcterms:created>
  <dcterms:modified xsi:type="dcterms:W3CDTF">2019-11-18T12:25:18Z</dcterms:modified>
</cp:coreProperties>
</file>