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1314" r:id="rId2"/>
    <p:sldId id="1338" r:id="rId3"/>
    <p:sldId id="1313" r:id="rId4"/>
    <p:sldId id="1218" r:id="rId5"/>
    <p:sldId id="1337" r:id="rId6"/>
    <p:sldId id="1219" r:id="rId7"/>
    <p:sldId id="122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3BDA24-434D-48F9-9ECF-4162F3ADE6A1}" type="datetimeFigureOut">
              <a:rPr lang="en-US" smtClean="0"/>
              <a:t>9/16/2019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F7B540-438E-432F-8A76-DF02F2F64E5B}" type="slidenum">
              <a:rPr lang="en-US" smtClean="0"/>
              <a:t>‹#›</a:t>
            </a:fld>
            <a:endParaRPr lang="en-US"/>
          </a:p>
        </p:txBody>
      </p:sp>
    </p:spTree>
    <p:extLst>
      <p:ext uri="{BB962C8B-B14F-4D97-AF65-F5344CB8AC3E}">
        <p14:creationId xmlns:p14="http://schemas.microsoft.com/office/powerpoint/2010/main" val="3042430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2703634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2709516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903040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643570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790293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304563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BD28F-7B38-4CE8-AD08-8386B35A43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A9949B-AB0E-4DE9-96F8-E26F2D9D6B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9E10E0-4CDF-42E4-A23E-C73D6AB0A914}"/>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5" name="Footer Placeholder 4">
            <a:extLst>
              <a:ext uri="{FF2B5EF4-FFF2-40B4-BE49-F238E27FC236}">
                <a16:creationId xmlns:a16="http://schemas.microsoft.com/office/drawing/2014/main" id="{1606E241-45EA-4C2E-9075-3FFC229FE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76A820-997B-425D-B708-7DD4A4CAF72A}"/>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165727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0C493-8DD0-46B8-A5FA-4B1B52DA73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F40F83-CCB8-40B4-895E-8B48FC0EE0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98FD8-7190-44F0-BE25-338B439B54CB}"/>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5" name="Footer Placeholder 4">
            <a:extLst>
              <a:ext uri="{FF2B5EF4-FFF2-40B4-BE49-F238E27FC236}">
                <a16:creationId xmlns:a16="http://schemas.microsoft.com/office/drawing/2014/main" id="{F357A190-04E8-481A-A8F3-5F7C7E7DE4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E4EA16-D07E-44C7-9A85-25B0E4417784}"/>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3247186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26E589-CD6E-45AA-ABA6-FFA8C92A7A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AFDEBC-8011-4573-B3C2-7BAC7F5D63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AB7111-1EFB-41D2-AFB0-2408E9F069F9}"/>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5" name="Footer Placeholder 4">
            <a:extLst>
              <a:ext uri="{FF2B5EF4-FFF2-40B4-BE49-F238E27FC236}">
                <a16:creationId xmlns:a16="http://schemas.microsoft.com/office/drawing/2014/main" id="{2E625AB8-2F79-4584-B4DA-45DD8A93BB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1FDBAE-7781-4B72-8CB6-E89BCCF3410A}"/>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199259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2EFC-501C-4052-B189-309E2204A4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22878C-C76C-4044-A436-7287BBC8FC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F424D-64DD-4CAC-952A-D53AA09EA1F3}"/>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5" name="Footer Placeholder 4">
            <a:extLst>
              <a:ext uri="{FF2B5EF4-FFF2-40B4-BE49-F238E27FC236}">
                <a16:creationId xmlns:a16="http://schemas.microsoft.com/office/drawing/2014/main" id="{8281B87C-4623-44E1-90B5-14E72BCF5B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DD0C1B-5BEC-4787-9C9F-8F19986781E3}"/>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96254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5257C-D5F9-46D1-AE0F-2CDE9D6E3E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A32DCC-A509-4C1D-ADD7-419854DC8E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F71855-BE68-45D4-BCA4-622C93456567}"/>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5" name="Footer Placeholder 4">
            <a:extLst>
              <a:ext uri="{FF2B5EF4-FFF2-40B4-BE49-F238E27FC236}">
                <a16:creationId xmlns:a16="http://schemas.microsoft.com/office/drawing/2014/main" id="{AC266325-FC2F-4B31-BAEF-6956E9217E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039A09-9086-4716-8782-BCA9CEC08810}"/>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1460134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5CA42-A8D9-4ABA-90D9-8AD992072A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D8BD98-EB3E-4CE2-9BEB-A8111392FB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98737F-B72D-40D2-AD2F-32A41A0068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046941-5BCF-4D31-8AED-7B54A10E5443}"/>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6" name="Footer Placeholder 5">
            <a:extLst>
              <a:ext uri="{FF2B5EF4-FFF2-40B4-BE49-F238E27FC236}">
                <a16:creationId xmlns:a16="http://schemas.microsoft.com/office/drawing/2014/main" id="{8591562C-3582-4B3F-B3BD-C6F6FAAFBD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68423-63A2-4DB0-AA5D-AEC9A6A3E93E}"/>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47030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EF6FD-71D0-44EA-92B9-490456F2C1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F7B0D1-DE00-467D-978D-6CE0F3BE4B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F8FFC1-6062-42CE-8D90-BA8D04D43C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C22C37-97ED-4BBC-8916-C3D74CC5AA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579C0F-E175-468A-87A7-C29ABEE258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63CFF8-DAE4-4526-AA0A-FAE2F1DC3B75}"/>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8" name="Footer Placeholder 7">
            <a:extLst>
              <a:ext uri="{FF2B5EF4-FFF2-40B4-BE49-F238E27FC236}">
                <a16:creationId xmlns:a16="http://schemas.microsoft.com/office/drawing/2014/main" id="{F1F02431-3098-48FF-A698-13EB9125E8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0378F2-DCE3-45D4-BDA6-AD47D6ABD1FF}"/>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24013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C3781-EF7D-4516-9048-C069D80A7C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57694F-447C-4219-A707-13832CB388D6}"/>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4" name="Footer Placeholder 3">
            <a:extLst>
              <a:ext uri="{FF2B5EF4-FFF2-40B4-BE49-F238E27FC236}">
                <a16:creationId xmlns:a16="http://schemas.microsoft.com/office/drawing/2014/main" id="{DBE8CB7A-1050-48F5-A356-645B5BD58A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964524-6835-4C2A-94D1-42800E5C8CA6}"/>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1452201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590134-844A-4414-92E5-BC87753E47A0}"/>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3" name="Footer Placeholder 2">
            <a:extLst>
              <a:ext uri="{FF2B5EF4-FFF2-40B4-BE49-F238E27FC236}">
                <a16:creationId xmlns:a16="http://schemas.microsoft.com/office/drawing/2014/main" id="{F4F19AE3-4E61-47E8-A1FC-6D7CFF0A33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850B62-1214-4CBD-83F5-528B505625AC}"/>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49960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1ED83-F597-4379-A4A3-F196BEB0C9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424A3-727B-411F-9301-1AC96B5473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BF75DA-B8EF-4B79-B67D-B4E4644330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DEEF89-6A42-4B9C-9BB8-09B7A43023C7}"/>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6" name="Footer Placeholder 5">
            <a:extLst>
              <a:ext uri="{FF2B5EF4-FFF2-40B4-BE49-F238E27FC236}">
                <a16:creationId xmlns:a16="http://schemas.microsoft.com/office/drawing/2014/main" id="{37E0744C-382F-472F-8E9A-07AA51C0F5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67E7D1-AA1B-4573-97FF-238CFE4A122A}"/>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650272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CEEBA-38D4-4C8F-B659-54D8FD69F6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9B4886-15D6-4E41-9BF9-A9722F6210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03E1D6-6B67-453A-A8C2-872C43D72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408D5C-8569-403B-B364-425C86BE3EB6}"/>
              </a:ext>
            </a:extLst>
          </p:cNvPr>
          <p:cNvSpPr>
            <a:spLocks noGrp="1"/>
          </p:cNvSpPr>
          <p:nvPr>
            <p:ph type="dt" sz="half" idx="10"/>
          </p:nvPr>
        </p:nvSpPr>
        <p:spPr/>
        <p:txBody>
          <a:bodyPr/>
          <a:lstStyle/>
          <a:p>
            <a:fld id="{C27A9BE4-5BD2-4E93-83EF-76087635C2EC}" type="datetimeFigureOut">
              <a:rPr lang="en-US" smtClean="0"/>
              <a:t>9/16/2019</a:t>
            </a:fld>
            <a:endParaRPr lang="en-US"/>
          </a:p>
        </p:txBody>
      </p:sp>
      <p:sp>
        <p:nvSpPr>
          <p:cNvPr id="6" name="Footer Placeholder 5">
            <a:extLst>
              <a:ext uri="{FF2B5EF4-FFF2-40B4-BE49-F238E27FC236}">
                <a16:creationId xmlns:a16="http://schemas.microsoft.com/office/drawing/2014/main" id="{1370922E-0293-487A-9F98-ED2BCB1477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5D496-87A8-4408-90D4-BDD29C785A9E}"/>
              </a:ext>
            </a:extLst>
          </p:cNvPr>
          <p:cNvSpPr>
            <a:spLocks noGrp="1"/>
          </p:cNvSpPr>
          <p:nvPr>
            <p:ph type="sldNum" sz="quarter" idx="12"/>
          </p:nvPr>
        </p:nvSpPr>
        <p:spPr/>
        <p:txBody>
          <a:bodyPr/>
          <a:lstStyle/>
          <a:p>
            <a:fld id="{40F88345-0477-4DAA-AFA5-315AA883A483}" type="slidenum">
              <a:rPr lang="en-US" smtClean="0"/>
              <a:t>‹#›</a:t>
            </a:fld>
            <a:endParaRPr lang="en-US"/>
          </a:p>
        </p:txBody>
      </p:sp>
    </p:spTree>
    <p:extLst>
      <p:ext uri="{BB962C8B-B14F-4D97-AF65-F5344CB8AC3E}">
        <p14:creationId xmlns:p14="http://schemas.microsoft.com/office/powerpoint/2010/main" val="2348165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3A7C46-7C1C-4F29-BC0B-A90CEE603E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D10A24-39B0-4047-812F-6E9045FF0A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FD7A25-37AE-4863-875A-C37F25962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A9BE4-5BD2-4E93-83EF-76087635C2EC}" type="datetimeFigureOut">
              <a:rPr lang="en-US" smtClean="0"/>
              <a:t>9/16/2019</a:t>
            </a:fld>
            <a:endParaRPr lang="en-US"/>
          </a:p>
        </p:txBody>
      </p:sp>
      <p:sp>
        <p:nvSpPr>
          <p:cNvPr id="5" name="Footer Placeholder 4">
            <a:extLst>
              <a:ext uri="{FF2B5EF4-FFF2-40B4-BE49-F238E27FC236}">
                <a16:creationId xmlns:a16="http://schemas.microsoft.com/office/drawing/2014/main" id="{1D878761-301E-458E-847F-D81A41E9D7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69E4D9-CF50-44E7-8F9D-9F2450966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88345-0477-4DAA-AFA5-315AA883A483}" type="slidenum">
              <a:rPr lang="en-US" smtClean="0"/>
              <a:t>‹#›</a:t>
            </a:fld>
            <a:endParaRPr lang="en-US"/>
          </a:p>
        </p:txBody>
      </p:sp>
    </p:spTree>
    <p:extLst>
      <p:ext uri="{BB962C8B-B14F-4D97-AF65-F5344CB8AC3E}">
        <p14:creationId xmlns:p14="http://schemas.microsoft.com/office/powerpoint/2010/main" val="205981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September 15, 2019</a:t>
            </a:r>
          </a:p>
        </p:txBody>
      </p:sp>
    </p:spTree>
    <p:extLst>
      <p:ext uri="{BB962C8B-B14F-4D97-AF65-F5344CB8AC3E}">
        <p14:creationId xmlns:p14="http://schemas.microsoft.com/office/powerpoint/2010/main" val="3160656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0" y="1167304"/>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1823797"/>
            <a:ext cx="11784563" cy="4619116"/>
          </a:xfrm>
          <a:solidFill>
            <a:srgbClr val="FFFFCC"/>
          </a:solidFill>
        </p:spPr>
        <p:txBody>
          <a:bodyPr numCol="2">
            <a:noAutofit/>
          </a:bodyPr>
          <a:lstStyle/>
          <a:p>
            <a:pPr marL="0" indent="0" algn="just">
              <a:buNone/>
            </a:pPr>
            <a:endParaRPr lang="en-US" sz="3200" b="1" dirty="0">
              <a:solidFill>
                <a:schemeClr val="bg1">
                  <a:lumMod val="50000"/>
                </a:schemeClr>
              </a:solidFill>
              <a:latin typeface="Arial" panose="020B0604020202020204" pitchFamily="34" charset="0"/>
              <a:cs typeface="Arial" panose="020B0604020202020204" pitchFamily="34" charset="0"/>
            </a:endParaRP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Fall - Original Sin</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Doctrines of Grace </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Jesus the God-man</a:t>
            </a:r>
            <a:r>
              <a:rPr lang="en-US" sz="2800" b="1"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Atonement</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Work of the Holy Spirit</a:t>
            </a:r>
          </a:p>
          <a:p>
            <a:pPr marL="971550" lvl="1" indent="-514350" algn="just">
              <a:buFont typeface="+mj-lt"/>
              <a:buAutoNum type="arabicPeriod"/>
            </a:pPr>
            <a:r>
              <a:rPr lang="en-US" sz="2800" b="1" dirty="0">
                <a:latin typeface="Arial" panose="020B0604020202020204" pitchFamily="34" charset="0"/>
                <a:cs typeface="Arial" panose="020B0604020202020204" pitchFamily="34" charset="0"/>
              </a:rPr>
              <a:t>Prayer</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Grace </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Regeneration</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Conversion </a:t>
            </a:r>
          </a:p>
          <a:p>
            <a:pPr marL="514350" indent="-514350" algn="just">
              <a:buFont typeface="+mj-lt"/>
              <a:buAutoNum type="arabicPeriod" startAt="9"/>
            </a:pPr>
            <a:endParaRPr lang="en-US" dirty="0">
              <a:latin typeface="Arial" panose="020B0604020202020204" pitchFamily="34" charset="0"/>
              <a:cs typeface="Arial" panose="020B0604020202020204" pitchFamily="34" charset="0"/>
            </a:endParaRPr>
          </a:p>
          <a:p>
            <a:pPr marL="514350" indent="-514350" algn="just">
              <a:buFont typeface="+mj-lt"/>
              <a:buAutoNum type="arabicPeriod" startAt="10"/>
            </a:pPr>
            <a:r>
              <a:rPr lang="en-US" dirty="0">
                <a:latin typeface="Arial" panose="020B0604020202020204" pitchFamily="34" charset="0"/>
                <a:cs typeface="Arial" panose="020B0604020202020204" pitchFamily="34" charset="0"/>
              </a:rPr>
              <a:t>Justification </a:t>
            </a:r>
          </a:p>
          <a:p>
            <a:pPr marL="514350" indent="-514350" algn="just">
              <a:buFont typeface="+mj-lt"/>
              <a:buAutoNum type="arabicPeriod" startAt="10"/>
            </a:pPr>
            <a:r>
              <a:rPr lang="en-US" dirty="0">
                <a:latin typeface="Arial" panose="020B0604020202020204" pitchFamily="34" charset="0"/>
                <a:cs typeface="Arial" panose="020B0604020202020204" pitchFamily="34" charset="0"/>
              </a:rPr>
              <a:t>Adoption</a:t>
            </a:r>
          </a:p>
          <a:p>
            <a:pPr marL="514350" indent="-514350" algn="just">
              <a:buFont typeface="+mj-lt"/>
              <a:buAutoNum type="arabicPeriod" startAt="10"/>
            </a:pPr>
            <a:r>
              <a:rPr lang="en-US" dirty="0">
                <a:latin typeface="Arial" panose="020B0604020202020204" pitchFamily="34" charset="0"/>
                <a:cs typeface="Arial" panose="020B0604020202020204" pitchFamily="34" charset="0"/>
              </a:rPr>
              <a:t>Sanctification</a:t>
            </a:r>
          </a:p>
          <a:p>
            <a:pPr marL="514350" indent="-514350" algn="just">
              <a:buFont typeface="+mj-lt"/>
              <a:buAutoNum type="arabicPeriod" startAt="10"/>
            </a:pPr>
            <a:r>
              <a:rPr lang="en-US" dirty="0">
                <a:latin typeface="Arial" panose="020B0604020202020204" pitchFamily="34" charset="0"/>
                <a:cs typeface="Arial" panose="020B0604020202020204" pitchFamily="34" charset="0"/>
              </a:rPr>
              <a:t>Baptism In/Filling with the Holy Spirit  </a:t>
            </a:r>
          </a:p>
          <a:p>
            <a:pPr marL="514350" indent="-514350" algn="just">
              <a:buFont typeface="+mj-lt"/>
              <a:buAutoNum type="arabicPeriod" startAt="10"/>
            </a:pPr>
            <a:r>
              <a:rPr lang="en-US" dirty="0">
                <a:latin typeface="Arial" panose="020B0604020202020204" pitchFamily="34" charset="0"/>
                <a:cs typeface="Arial" panose="020B0604020202020204" pitchFamily="34" charset="0"/>
              </a:rPr>
              <a:t>Death and the Intermediate State</a:t>
            </a:r>
          </a:p>
          <a:p>
            <a:pPr marL="514350" indent="-514350" algn="just">
              <a:buFont typeface="+mj-lt"/>
              <a:buAutoNum type="arabicPeriod" startAt="10"/>
            </a:pPr>
            <a:r>
              <a:rPr lang="en-US" dirty="0">
                <a:latin typeface="Arial" panose="020B0604020202020204" pitchFamily="34" charset="0"/>
                <a:cs typeface="Arial" panose="020B0604020202020204" pitchFamily="34" charset="0"/>
              </a:rPr>
              <a:t>Glorification</a:t>
            </a:r>
          </a:p>
          <a:p>
            <a:pPr marL="514350" indent="-514350" algn="just">
              <a:buFont typeface="+mj-lt"/>
              <a:buAutoNum type="arabicPeriod" startAt="10"/>
            </a:pPr>
            <a:r>
              <a:rPr lang="en-US"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Key Protestant Reformation Doctrines</a:t>
            </a:r>
            <a:endParaRPr lang="en-US" sz="2800" dirty="0"/>
          </a:p>
        </p:txBody>
      </p:sp>
    </p:spTree>
    <p:extLst>
      <p:ext uri="{BB962C8B-B14F-4D97-AF65-F5344CB8AC3E}">
        <p14:creationId xmlns:p14="http://schemas.microsoft.com/office/powerpoint/2010/main" val="2459973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r>
              <a:rPr lang="en-US" dirty="0">
                <a:cs typeface="Arial" panose="020B0604020202020204" pitchFamily="34" charset="0"/>
              </a:rPr>
              <a:t>Our Father in heaven </a:t>
            </a:r>
            <a:r>
              <a:rPr lang="en-US" dirty="0">
                <a:solidFill>
                  <a:srgbClr val="0070C0"/>
                </a:solidFill>
                <a:cs typeface="Arial" panose="020B0604020202020204" pitchFamily="34" charset="0"/>
              </a:rPr>
              <a:t>(invocation) </a:t>
            </a:r>
            <a:r>
              <a:rPr lang="en-US" dirty="0">
                <a:cs typeface="Arial" panose="020B0604020202020204" pitchFamily="34" charset="0"/>
              </a:rPr>
              <a:t>hallowed be your name </a:t>
            </a:r>
            <a:r>
              <a:rPr lang="en-US" dirty="0">
                <a:solidFill>
                  <a:srgbClr val="0070C0"/>
                </a:solidFill>
                <a:cs typeface="Arial" panose="020B0604020202020204" pitchFamily="34" charset="0"/>
              </a:rPr>
              <a:t>(petition #1) </a:t>
            </a:r>
            <a:r>
              <a:rPr lang="en-US" dirty="0">
                <a:cs typeface="Arial" panose="020B0604020202020204" pitchFamily="34" charset="0"/>
              </a:rPr>
              <a:t>(Matthew 6:9)</a:t>
            </a:r>
          </a:p>
          <a:p>
            <a:pPr lvl="1" algn="just">
              <a:lnSpc>
                <a:spcPct val="150000"/>
              </a:lnSpc>
            </a:pPr>
            <a:r>
              <a:rPr lang="en-US" sz="2800" dirty="0">
                <a:solidFill>
                  <a:srgbClr val="0070C0"/>
                </a:solidFill>
                <a:cs typeface="Arial" panose="020B0604020202020204" pitchFamily="34" charset="0"/>
              </a:rPr>
              <a:t>Hallowed be your name asks that God’s glory would be made visible and God’s name would be treated with the highest honor and set apart as holy.</a:t>
            </a:r>
          </a:p>
          <a:p>
            <a:pPr algn="just"/>
            <a:r>
              <a:rPr lang="en-US" dirty="0">
                <a:cs typeface="Arial" panose="020B0604020202020204" pitchFamily="34" charset="0"/>
              </a:rPr>
              <a:t>Your kingdom come </a:t>
            </a:r>
            <a:r>
              <a:rPr lang="en-US" dirty="0">
                <a:solidFill>
                  <a:srgbClr val="0070C0"/>
                </a:solidFill>
                <a:cs typeface="Arial" panose="020B0604020202020204" pitchFamily="34" charset="0"/>
              </a:rPr>
              <a:t>(2</a:t>
            </a:r>
            <a:r>
              <a:rPr lang="en-US" baseline="30000" dirty="0">
                <a:solidFill>
                  <a:srgbClr val="0070C0"/>
                </a:solidFill>
                <a:cs typeface="Arial" panose="020B0604020202020204" pitchFamily="34" charset="0"/>
              </a:rPr>
              <a:t>nd</a:t>
            </a:r>
            <a:r>
              <a:rPr lang="en-US" dirty="0">
                <a:solidFill>
                  <a:srgbClr val="0070C0"/>
                </a:solidFill>
                <a:cs typeface="Arial" panose="020B0604020202020204" pitchFamily="34" charset="0"/>
              </a:rPr>
              <a:t> petition)   </a:t>
            </a:r>
            <a:r>
              <a:rPr lang="en-US" dirty="0">
                <a:cs typeface="Arial" panose="020B0604020202020204" pitchFamily="34" charset="0"/>
              </a:rPr>
              <a:t>(Matthew 6:10)</a:t>
            </a:r>
            <a:endParaRPr lang="en-US" dirty="0">
              <a:solidFill>
                <a:srgbClr val="0070C0"/>
              </a:solidFill>
              <a:cs typeface="Arial" panose="020B0604020202020204" pitchFamily="34" charset="0"/>
            </a:endParaRPr>
          </a:p>
          <a:p>
            <a:pPr lvl="1" algn="just">
              <a:lnSpc>
                <a:spcPct val="150000"/>
              </a:lnSpc>
            </a:pPr>
            <a:r>
              <a:rPr lang="en-US" sz="2800" dirty="0">
                <a:solidFill>
                  <a:srgbClr val="0070C0"/>
                </a:solidFill>
                <a:cs typeface="Arial" panose="020B0604020202020204" pitchFamily="34" charset="0"/>
              </a:rPr>
              <a:t>Refers to the continual advance God’s kingdom on earth through the reign of Christ in the hearts of believers and the church as the “good news” is proclaimed and the church grows and spreads worldwide.</a:t>
            </a:r>
          </a:p>
          <a:p>
            <a:pPr algn="just"/>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129027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r>
              <a:rPr lang="en-US" dirty="0">
                <a:cs typeface="Arial" panose="020B0604020202020204" pitchFamily="34" charset="0"/>
              </a:rPr>
              <a:t>Your will be done on earth as it is in heaven </a:t>
            </a:r>
            <a:r>
              <a:rPr lang="en-US" dirty="0">
                <a:solidFill>
                  <a:srgbClr val="0070C0"/>
                </a:solidFill>
                <a:cs typeface="Arial" panose="020B0604020202020204" pitchFamily="34" charset="0"/>
              </a:rPr>
              <a:t>(3</a:t>
            </a:r>
            <a:r>
              <a:rPr lang="en-US" baseline="30000" dirty="0">
                <a:solidFill>
                  <a:srgbClr val="0070C0"/>
                </a:solidFill>
                <a:cs typeface="Arial" panose="020B0604020202020204" pitchFamily="34" charset="0"/>
              </a:rPr>
              <a:t>rd</a:t>
            </a:r>
            <a:r>
              <a:rPr lang="en-US" dirty="0">
                <a:solidFill>
                  <a:srgbClr val="0070C0"/>
                </a:solidFill>
                <a:cs typeface="Arial" panose="020B0604020202020204" pitchFamily="34" charset="0"/>
              </a:rPr>
              <a:t> petition) </a:t>
            </a:r>
            <a:r>
              <a:rPr lang="en-US" dirty="0">
                <a:cs typeface="Arial" panose="020B0604020202020204" pitchFamily="34" charset="0"/>
              </a:rPr>
              <a:t>(Matthew 6:10)</a:t>
            </a:r>
            <a:endParaRPr lang="en-US" sz="2800" dirty="0">
              <a:solidFill>
                <a:srgbClr val="0070C0"/>
              </a:solidFill>
              <a:cs typeface="Arial" panose="020B0604020202020204" pitchFamily="34" charset="0"/>
            </a:endParaRPr>
          </a:p>
          <a:p>
            <a:pPr lvl="1" algn="just">
              <a:lnSpc>
                <a:spcPct val="150000"/>
              </a:lnSpc>
            </a:pPr>
            <a:r>
              <a:rPr lang="en-US" sz="2800" dirty="0">
                <a:solidFill>
                  <a:srgbClr val="0070C0"/>
                </a:solidFill>
                <a:cs typeface="Arial" panose="020B0604020202020204" pitchFamily="34" charset="0"/>
              </a:rPr>
              <a:t>God’s revealed will is perfectly experienced in heaven and the 3</a:t>
            </a:r>
            <a:r>
              <a:rPr lang="en-US" sz="2800" baseline="30000" dirty="0">
                <a:solidFill>
                  <a:srgbClr val="0070C0"/>
                </a:solidFill>
                <a:cs typeface="Arial" panose="020B0604020202020204" pitchFamily="34" charset="0"/>
              </a:rPr>
              <a:t>rd</a:t>
            </a:r>
            <a:r>
              <a:rPr lang="en-US" sz="2800" dirty="0">
                <a:solidFill>
                  <a:srgbClr val="0070C0"/>
                </a:solidFill>
                <a:cs typeface="Arial" panose="020B0604020202020204" pitchFamily="34" charset="0"/>
              </a:rPr>
              <a:t> petition asks that it will be experienced on earth though it will only be experienced in its’ fullness when Jesus returns. </a:t>
            </a:r>
          </a:p>
          <a:p>
            <a:pPr algn="just"/>
            <a:endParaRPr lang="en-US" dirty="0">
              <a:cs typeface="Arial" panose="020B0604020202020204" pitchFamily="34" charset="0"/>
            </a:endParaRPr>
          </a:p>
          <a:p>
            <a:pPr algn="just"/>
            <a:endParaRPr lang="en-US"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2788905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r>
              <a:rPr lang="en-US" dirty="0">
                <a:cs typeface="Arial" panose="020B0604020202020204" pitchFamily="34" charset="0"/>
              </a:rPr>
              <a:t>Give us this day our daily bread </a:t>
            </a:r>
            <a:r>
              <a:rPr lang="en-US" dirty="0">
                <a:solidFill>
                  <a:srgbClr val="0070C0"/>
                </a:solidFill>
                <a:cs typeface="Arial" panose="020B0604020202020204" pitchFamily="34" charset="0"/>
              </a:rPr>
              <a:t>(4</a:t>
            </a:r>
            <a:r>
              <a:rPr lang="en-US" baseline="30000" dirty="0">
                <a:solidFill>
                  <a:srgbClr val="0070C0"/>
                </a:solidFill>
                <a:cs typeface="Arial" panose="020B0604020202020204" pitchFamily="34" charset="0"/>
              </a:rPr>
              <a:t>th</a:t>
            </a:r>
            <a:r>
              <a:rPr lang="en-US" dirty="0">
                <a:solidFill>
                  <a:srgbClr val="0070C0"/>
                </a:solidFill>
                <a:cs typeface="Arial" panose="020B0604020202020204" pitchFamily="34" charset="0"/>
              </a:rPr>
              <a:t> petition) </a:t>
            </a:r>
            <a:r>
              <a:rPr lang="en-US" dirty="0">
                <a:cs typeface="Arial" panose="020B0604020202020204" pitchFamily="34" charset="0"/>
              </a:rPr>
              <a:t>(Matthew 6:11)</a:t>
            </a:r>
          </a:p>
          <a:p>
            <a:pPr lvl="1" algn="just"/>
            <a:r>
              <a:rPr lang="en-US" sz="2800" dirty="0">
                <a:solidFill>
                  <a:srgbClr val="0070C0"/>
                </a:solidFill>
                <a:cs typeface="Arial" panose="020B0604020202020204" pitchFamily="34" charset="0"/>
              </a:rPr>
              <a:t>The 4</a:t>
            </a:r>
            <a:r>
              <a:rPr lang="en-US" sz="2800" baseline="30000" dirty="0">
                <a:solidFill>
                  <a:srgbClr val="0070C0"/>
                </a:solidFill>
                <a:cs typeface="Arial" panose="020B0604020202020204" pitchFamily="34" charset="0"/>
              </a:rPr>
              <a:t>th</a:t>
            </a:r>
            <a:r>
              <a:rPr lang="en-US" sz="2800" dirty="0">
                <a:solidFill>
                  <a:srgbClr val="0070C0"/>
                </a:solidFill>
                <a:cs typeface="Arial" panose="020B0604020202020204" pitchFamily="34" charset="0"/>
              </a:rPr>
              <a:t> petition asks God to supply the physical daily needs of believers.</a:t>
            </a:r>
          </a:p>
          <a:p>
            <a:pPr marL="457200" lvl="1" indent="0" algn="just">
              <a:buNone/>
            </a:pPr>
            <a:endParaRPr lang="en-US" sz="2800" dirty="0">
              <a:solidFill>
                <a:srgbClr val="0070C0"/>
              </a:solidFill>
              <a:cs typeface="Arial" panose="020B0604020202020204" pitchFamily="34" charset="0"/>
            </a:endParaRPr>
          </a:p>
          <a:p>
            <a:pPr lvl="1" algn="just"/>
            <a:r>
              <a:rPr lang="en-US" sz="2800" dirty="0">
                <a:solidFill>
                  <a:srgbClr val="0070C0"/>
                </a:solidFill>
                <a:cs typeface="Arial" panose="020B0604020202020204" pitchFamily="34" charset="0"/>
              </a:rPr>
              <a:t>We should never hesitate to ask God for the necessities of life because God created us to be dependent upon Him.</a:t>
            </a:r>
          </a:p>
          <a:p>
            <a:pPr lvl="1" algn="just"/>
            <a:endParaRPr lang="en-US" sz="2800" dirty="0">
              <a:solidFill>
                <a:srgbClr val="0070C0"/>
              </a:solidFill>
              <a:cs typeface="Arial" panose="020B0604020202020204" pitchFamily="34" charset="0"/>
            </a:endParaRPr>
          </a:p>
          <a:p>
            <a:pPr lvl="1" algn="just"/>
            <a:r>
              <a:rPr lang="en-US" sz="2800" dirty="0">
                <a:solidFill>
                  <a:srgbClr val="0070C0"/>
                </a:solidFill>
                <a:cs typeface="Arial" panose="020B0604020202020204" pitchFamily="34" charset="0"/>
              </a:rPr>
              <a:t>Our need for the necessities of life shows that we are not autonomous.</a:t>
            </a:r>
          </a:p>
          <a:p>
            <a:pPr lvl="1" algn="just"/>
            <a:endParaRPr lang="en-US" sz="2800" dirty="0">
              <a:solidFill>
                <a:srgbClr val="0070C0"/>
              </a:solidFill>
              <a:cs typeface="Arial" panose="020B0604020202020204" pitchFamily="34" charset="0"/>
            </a:endParaRPr>
          </a:p>
          <a:p>
            <a:pPr lvl="1" algn="just"/>
            <a:r>
              <a:rPr lang="en-US" sz="2800" dirty="0">
                <a:solidFill>
                  <a:srgbClr val="0070C0"/>
                </a:solidFill>
                <a:cs typeface="Arial" panose="020B0604020202020204" pitchFamily="34" charset="0"/>
              </a:rPr>
              <a:t>We should never suppose that God is obligated to supply the necessities of life in equal measure to all people.</a:t>
            </a:r>
          </a:p>
          <a:p>
            <a:pPr marL="0" indent="0" algn="just">
              <a:lnSpc>
                <a:spcPct val="150000"/>
              </a:lnSpc>
              <a:buNone/>
            </a:pPr>
            <a:endParaRPr lang="en-US" dirty="0">
              <a:solidFill>
                <a:srgbClr val="0070C0"/>
              </a:solidFill>
              <a:cs typeface="Arial" panose="020B0604020202020204" pitchFamily="34" charset="0"/>
            </a:endParaRPr>
          </a:p>
          <a:p>
            <a:pPr algn="just"/>
            <a:endParaRPr lang="en-US"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331326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980923"/>
          </a:xfrm>
          <a:solidFill>
            <a:srgbClr val="FFFFCC"/>
          </a:solidFill>
        </p:spPr>
        <p:txBody>
          <a:bodyPr numCol="1">
            <a:noAutofit/>
          </a:bodyPr>
          <a:lstStyle/>
          <a:p>
            <a:pPr algn="just"/>
            <a:r>
              <a:rPr lang="en-US" dirty="0">
                <a:cs typeface="Arial" panose="020B0604020202020204" pitchFamily="34" charset="0"/>
              </a:rPr>
              <a:t>And forgive us our debts as we have also forgiven our debtors </a:t>
            </a:r>
            <a:r>
              <a:rPr lang="en-US" dirty="0">
                <a:solidFill>
                  <a:srgbClr val="0070C0"/>
                </a:solidFill>
                <a:cs typeface="Arial" panose="020B0604020202020204" pitchFamily="34" charset="0"/>
              </a:rPr>
              <a:t>(5</a:t>
            </a:r>
            <a:r>
              <a:rPr lang="en-US" baseline="30000" dirty="0">
                <a:solidFill>
                  <a:srgbClr val="0070C0"/>
                </a:solidFill>
                <a:cs typeface="Arial" panose="020B0604020202020204" pitchFamily="34" charset="0"/>
              </a:rPr>
              <a:t>th</a:t>
            </a:r>
            <a:r>
              <a:rPr lang="en-US" dirty="0">
                <a:solidFill>
                  <a:srgbClr val="0070C0"/>
                </a:solidFill>
                <a:cs typeface="Arial" panose="020B0604020202020204" pitchFamily="34" charset="0"/>
              </a:rPr>
              <a:t> petition) </a:t>
            </a:r>
            <a:r>
              <a:rPr lang="en-US" dirty="0">
                <a:cs typeface="Arial" panose="020B0604020202020204" pitchFamily="34" charset="0"/>
              </a:rPr>
              <a:t>Matthew (6:12)</a:t>
            </a:r>
          </a:p>
          <a:p>
            <a:pPr lvl="1" algn="just">
              <a:lnSpc>
                <a:spcPct val="150000"/>
              </a:lnSpc>
            </a:pPr>
            <a:r>
              <a:rPr lang="en-US" sz="2800" dirty="0">
                <a:solidFill>
                  <a:srgbClr val="0070C0"/>
                </a:solidFill>
                <a:cs typeface="Arial" panose="020B0604020202020204" pitchFamily="34" charset="0"/>
              </a:rPr>
              <a:t>The 5</a:t>
            </a:r>
            <a:r>
              <a:rPr lang="en-US" sz="2800" baseline="30000" dirty="0">
                <a:solidFill>
                  <a:srgbClr val="0070C0"/>
                </a:solidFill>
                <a:cs typeface="Arial" panose="020B0604020202020204" pitchFamily="34" charset="0"/>
              </a:rPr>
              <a:t>th</a:t>
            </a:r>
            <a:r>
              <a:rPr lang="en-US" sz="2800" dirty="0">
                <a:solidFill>
                  <a:srgbClr val="0070C0"/>
                </a:solidFill>
                <a:cs typeface="Arial" panose="020B0604020202020204" pitchFamily="34" charset="0"/>
              </a:rPr>
              <a:t> petition asks for restoration of our fellowship with God when we have sinned. God’s forgiveness of our sin should incline our hearts to be gracious and forgive those who have sinned against us. Our sin creates a debt owed to God.</a:t>
            </a:r>
          </a:p>
          <a:p>
            <a:pPr marL="0" indent="0">
              <a:lnSpc>
                <a:spcPct val="150000"/>
              </a:lnSpc>
              <a:buNone/>
            </a:pPr>
            <a:r>
              <a:rPr lang="en-US" sz="2700" dirty="0"/>
              <a:t>And you, who were dead in your trespasses and the uncircumcision of your flesh, God made alive together with him, having forgiven us all our trespasses, by canceling the record of debt that stood against us with its legal demands. This he set aside, nailing it to the cross. (Colossians 2:13 – 14)</a:t>
            </a:r>
          </a:p>
          <a:p>
            <a:pPr marL="0" indent="0" algn="just">
              <a:buNone/>
            </a:pPr>
            <a:endParaRPr lang="en-US"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736409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r>
              <a:rPr lang="en-US" sz="2800" dirty="0">
                <a:cs typeface="Arial" panose="020B0604020202020204" pitchFamily="34" charset="0"/>
              </a:rPr>
              <a:t>And lead us not into temptation, but deliver us from evil. </a:t>
            </a:r>
            <a:r>
              <a:rPr lang="en-US" sz="2800" dirty="0">
                <a:solidFill>
                  <a:srgbClr val="0070C0"/>
                </a:solidFill>
                <a:cs typeface="Arial" panose="020B0604020202020204" pitchFamily="34" charset="0"/>
              </a:rPr>
              <a:t>(6</a:t>
            </a:r>
            <a:r>
              <a:rPr lang="en-US" sz="2800" baseline="30000" dirty="0">
                <a:solidFill>
                  <a:srgbClr val="0070C0"/>
                </a:solidFill>
                <a:cs typeface="Arial" panose="020B0604020202020204" pitchFamily="34" charset="0"/>
              </a:rPr>
              <a:t>th</a:t>
            </a:r>
            <a:r>
              <a:rPr lang="en-US" sz="2800" dirty="0">
                <a:solidFill>
                  <a:srgbClr val="0070C0"/>
                </a:solidFill>
                <a:cs typeface="Arial" panose="020B0604020202020204" pitchFamily="34" charset="0"/>
              </a:rPr>
              <a:t> petition) </a:t>
            </a:r>
            <a:r>
              <a:rPr lang="en-US" sz="2800" dirty="0">
                <a:cs typeface="Arial" panose="020B0604020202020204" pitchFamily="34" charset="0"/>
              </a:rPr>
              <a:t>(Matthew 6:13)</a:t>
            </a:r>
          </a:p>
          <a:p>
            <a:pPr lvl="1" algn="just">
              <a:lnSpc>
                <a:spcPct val="150000"/>
              </a:lnSpc>
            </a:pPr>
            <a:r>
              <a:rPr lang="en-US" sz="2800" dirty="0">
                <a:solidFill>
                  <a:srgbClr val="0070C0"/>
                </a:solidFill>
                <a:cs typeface="Arial" panose="020B0604020202020204" pitchFamily="34" charset="0"/>
              </a:rPr>
              <a:t>The Greek word translated as temptation can also mean testing. God never directly tempts believers (James 1:13) but he does sometimes lead them into situations that test them. The best way to understand the 6</a:t>
            </a:r>
            <a:r>
              <a:rPr lang="en-US" sz="2800" baseline="30000" dirty="0">
                <a:solidFill>
                  <a:srgbClr val="0070C0"/>
                </a:solidFill>
                <a:cs typeface="Arial" panose="020B0604020202020204" pitchFamily="34" charset="0"/>
              </a:rPr>
              <a:t>th</a:t>
            </a:r>
            <a:r>
              <a:rPr lang="en-US" sz="2800" dirty="0">
                <a:solidFill>
                  <a:srgbClr val="0070C0"/>
                </a:solidFill>
                <a:cs typeface="Arial" panose="020B0604020202020204" pitchFamily="34" charset="0"/>
              </a:rPr>
              <a:t> petition is a request to be spared from situations where we are tempted to sin. We should never pray to be tempted or tested. </a:t>
            </a:r>
          </a:p>
          <a:p>
            <a:pPr lvl="1" algn="just">
              <a:lnSpc>
                <a:spcPct val="100000"/>
              </a:lnSpc>
            </a:pPr>
            <a:r>
              <a:rPr lang="en-US" sz="2800" dirty="0">
                <a:solidFill>
                  <a:srgbClr val="0070C0"/>
                </a:solidFill>
                <a:cs typeface="Arial" panose="020B0604020202020204" pitchFamily="34" charset="0"/>
              </a:rPr>
              <a:t>The Greek word translated as </a:t>
            </a:r>
            <a:r>
              <a:rPr lang="en-US" sz="2800" i="1" dirty="0">
                <a:solidFill>
                  <a:srgbClr val="0070C0"/>
                </a:solidFill>
                <a:cs typeface="Arial" panose="020B0604020202020204" pitchFamily="34" charset="0"/>
              </a:rPr>
              <a:t>evil</a:t>
            </a:r>
            <a:r>
              <a:rPr lang="en-US" sz="2800" dirty="0">
                <a:solidFill>
                  <a:srgbClr val="0070C0"/>
                </a:solidFill>
                <a:cs typeface="Arial" panose="020B0604020202020204" pitchFamily="34" charset="0"/>
              </a:rPr>
              <a:t> can also mean the </a:t>
            </a:r>
            <a:r>
              <a:rPr lang="en-US" sz="2800" i="1" dirty="0">
                <a:solidFill>
                  <a:srgbClr val="0070C0"/>
                </a:solidFill>
                <a:cs typeface="Arial" panose="020B0604020202020204" pitchFamily="34" charset="0"/>
              </a:rPr>
              <a:t>evil one </a:t>
            </a:r>
            <a:r>
              <a:rPr lang="en-US" sz="2800" dirty="0">
                <a:solidFill>
                  <a:srgbClr val="0070C0"/>
                </a:solidFill>
                <a:cs typeface="Arial" panose="020B0604020202020204" pitchFamily="34" charset="0"/>
              </a:rPr>
              <a:t>(NIV). We should pray to be delivered from temptation and led in “</a:t>
            </a:r>
            <a:r>
              <a:rPr lang="en-US" sz="2800" i="1" dirty="0">
                <a:solidFill>
                  <a:srgbClr val="0070C0"/>
                </a:solidFill>
                <a:cs typeface="Arial" panose="020B0604020202020204" pitchFamily="34" charset="0"/>
              </a:rPr>
              <a:t>paths of righteousness” </a:t>
            </a:r>
            <a:r>
              <a:rPr lang="en-US" sz="2800" dirty="0">
                <a:solidFill>
                  <a:srgbClr val="0070C0"/>
                </a:solidFill>
                <a:cs typeface="Arial" panose="020B0604020202020204" pitchFamily="34" charset="0"/>
              </a:rPr>
              <a:t>(Psalm 23:3).</a:t>
            </a:r>
          </a:p>
          <a:p>
            <a:pPr algn="just"/>
            <a:endParaRPr lang="en-US"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1892608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574</Words>
  <Application>Microsoft Office PowerPoint</Application>
  <PresentationFormat>Widescreen</PresentationFormat>
  <Paragraphs>54</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 Protestant Reformation Doctrines of Salvation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2019-09-16T11:05:32Z</dcterms:created>
  <dcterms:modified xsi:type="dcterms:W3CDTF">2019-09-16T11:20:33Z</dcterms:modified>
</cp:coreProperties>
</file>