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339" r:id="rId2"/>
    <p:sldId id="1346" r:id="rId3"/>
    <p:sldId id="1221" r:id="rId4"/>
    <p:sldId id="1330" r:id="rId5"/>
    <p:sldId id="1331" r:id="rId6"/>
    <p:sldId id="1341" r:id="rId7"/>
    <p:sldId id="1342" r:id="rId8"/>
    <p:sldId id="1345" r:id="rId9"/>
    <p:sldId id="1333" r:id="rId10"/>
    <p:sldId id="1334" r:id="rId11"/>
    <p:sldId id="1332" r:id="rId12"/>
    <p:sldId id="1159" r:id="rId13"/>
    <p:sldId id="1329" r:id="rId14"/>
    <p:sldId id="1160" r:id="rId15"/>
    <p:sldId id="1161" r:id="rId16"/>
    <p:sldId id="11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D6F57-7955-4C43-B7F3-8E5BF703A716}" type="datetimeFigureOut">
              <a:rPr lang="en-US" smtClean="0"/>
              <a:t>9/22/2019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0D269-F369-47D7-8778-994046FBBE88}" type="slidenum">
              <a:rPr lang="en-US" smtClean="0"/>
              <a:t>‹#›</a:t>
            </a:fld>
            <a:endParaRPr lang="en-US"/>
          </a:p>
        </p:txBody>
      </p:sp>
    </p:spTree>
    <p:extLst>
      <p:ext uri="{BB962C8B-B14F-4D97-AF65-F5344CB8AC3E}">
        <p14:creationId xmlns:p14="http://schemas.microsoft.com/office/powerpoint/2010/main" val="336365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0070C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270173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3436696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2343093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545458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38264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2625729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314335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442649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609198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835361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743304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1024454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1029361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3231923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844988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BBDD-F42F-499D-8AE8-B6995DFA17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5D99DB-F19E-445F-B821-C4EF1D0C3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ECE157-5F5B-472C-A997-5A6ED1870FA2}"/>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6FB6359A-4015-467C-871F-9687EAFA6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A7333-BEB6-461E-8DC7-B46167FDEE17}"/>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292342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71AE-DF7B-4AAC-A0B5-17DFAA96BC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FD6E29-3008-49D1-9A44-15C300C024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CB737-0398-4E05-939B-4DE05C0CD971}"/>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987194CC-5851-4BA1-9B3E-02C07B85E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14CD1-C2E8-4C75-9A28-D41026F6295E}"/>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81056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83E835-355B-4150-A201-E63BBCE955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81D9B6-91B4-40EF-A3D1-AC3D97B69C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E9C15-1AEB-4CAC-8CCC-E307EE0A0A38}"/>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63E5CB3B-2254-4457-A919-45376BECB9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E22BFD-A9ED-4CCA-88DB-F1564805503E}"/>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93136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D05A-B63B-4259-B9AD-1ACD8B6F2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137DBC-EC5D-4EDB-AC9A-590D12664C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BEBF5-5E9A-49F2-94E0-971D44C9DE8D}"/>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F8FD2767-23DE-4D9E-8B3C-55D83A419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36088-2CD5-4CA1-9EED-2BA225597BDD}"/>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119193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BDB4-B12E-46CD-9503-99EAAC31EC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B88A7B-9A9A-4FFC-B4CF-34E4DF0795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2E9DB7-BE9C-42E3-AE1C-AB4623DFD463}"/>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863EE01E-37D1-417D-B1F2-BDC0C50BB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03D5E-1B64-47ED-8FF2-2137E2197D27}"/>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4083720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27FA3-7483-43E5-8099-0D232EDC1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2DCF0D-96C1-4481-81A0-CCA431B7F6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2A7A8B-D97B-49F8-9B99-B1F4B2DF50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2DBF96-C8FB-4263-99A8-6F0ABEFDDFD9}"/>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6" name="Footer Placeholder 5">
            <a:extLst>
              <a:ext uri="{FF2B5EF4-FFF2-40B4-BE49-F238E27FC236}">
                <a16:creationId xmlns:a16="http://schemas.microsoft.com/office/drawing/2014/main" id="{00804CFC-204C-4F9C-8579-ADCD3BE9CD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C7DF3D-88CB-4D64-9667-521EBC4EA308}"/>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3856950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F9A8-9BE6-472E-BC2C-06549279C1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F2D5F1-484D-4A0A-8091-41EE666542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2863CB-30A7-4CF1-B0B3-B6A8F785F2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D4CD98-A85E-4300-88E9-EAACA6A619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85ABAF-21B4-418D-8929-F403EA9CDD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011B79-D821-437B-A8BB-102BCA284EEA}"/>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8" name="Footer Placeholder 7">
            <a:extLst>
              <a:ext uri="{FF2B5EF4-FFF2-40B4-BE49-F238E27FC236}">
                <a16:creationId xmlns:a16="http://schemas.microsoft.com/office/drawing/2014/main" id="{36B9AC89-8B70-4236-AE69-CB7651BFFC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BB55AB-F79A-4257-82AE-BB9E63BACB69}"/>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258253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15833-8E87-494D-9CD0-55FB019D72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5D1900-C02F-48FF-9494-C5756E149FF8}"/>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4" name="Footer Placeholder 3">
            <a:extLst>
              <a:ext uri="{FF2B5EF4-FFF2-40B4-BE49-F238E27FC236}">
                <a16:creationId xmlns:a16="http://schemas.microsoft.com/office/drawing/2014/main" id="{5B527F1A-2CBE-43B7-B909-5285A6472A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942E96-B148-420E-B59C-C768AC464770}"/>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285302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7C6CB9-0DCD-4BFB-AC93-81EAF757EA16}"/>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3" name="Footer Placeholder 2">
            <a:extLst>
              <a:ext uri="{FF2B5EF4-FFF2-40B4-BE49-F238E27FC236}">
                <a16:creationId xmlns:a16="http://schemas.microsoft.com/office/drawing/2014/main" id="{F204B566-DE15-4964-9781-27AEB31AE0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AFF1C1-5A0A-42AD-8BF3-C9CD9C6131C4}"/>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351431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650CA-0A20-4BE5-A50C-D7A1EC4ABA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520DEC-77BD-4B43-BD39-11934CFD08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879896-715C-4BB3-A679-7F36FFA42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2BBC15-EE9E-45B8-8EFF-A9CA861943C5}"/>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6" name="Footer Placeholder 5">
            <a:extLst>
              <a:ext uri="{FF2B5EF4-FFF2-40B4-BE49-F238E27FC236}">
                <a16:creationId xmlns:a16="http://schemas.microsoft.com/office/drawing/2014/main" id="{CCCE4482-151C-41D3-9FC7-9F78C7196E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74FE17-4F0B-4466-BF0A-A763171ACEFF}"/>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155541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769D-C1DA-466A-8CB3-9A191E1796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075EBF-F26D-4EAF-82BE-BB7402035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1B8CD0-9D46-40DA-89FB-2C73F42334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ED53F1-4F45-48E0-83AC-88ECA7E113F6}"/>
              </a:ext>
            </a:extLst>
          </p:cNvPr>
          <p:cNvSpPr>
            <a:spLocks noGrp="1"/>
          </p:cNvSpPr>
          <p:nvPr>
            <p:ph type="dt" sz="half" idx="10"/>
          </p:nvPr>
        </p:nvSpPr>
        <p:spPr/>
        <p:txBody>
          <a:bodyPr/>
          <a:lstStyle/>
          <a:p>
            <a:fld id="{A4E7AB77-0768-42C3-AA74-582F117BFC5F}" type="datetimeFigureOut">
              <a:rPr lang="en-US" smtClean="0"/>
              <a:t>9/22/2019</a:t>
            </a:fld>
            <a:endParaRPr lang="en-US"/>
          </a:p>
        </p:txBody>
      </p:sp>
      <p:sp>
        <p:nvSpPr>
          <p:cNvPr id="6" name="Footer Placeholder 5">
            <a:extLst>
              <a:ext uri="{FF2B5EF4-FFF2-40B4-BE49-F238E27FC236}">
                <a16:creationId xmlns:a16="http://schemas.microsoft.com/office/drawing/2014/main" id="{0F616FC6-7858-4116-A1B0-2FAEEA3D4D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C914E-2DC8-4A51-B69A-B403ACEC62E3}"/>
              </a:ext>
            </a:extLst>
          </p:cNvPr>
          <p:cNvSpPr>
            <a:spLocks noGrp="1"/>
          </p:cNvSpPr>
          <p:nvPr>
            <p:ph type="sldNum" sz="quarter" idx="12"/>
          </p:nvPr>
        </p:nvSpPr>
        <p:spPr/>
        <p:txBody>
          <a:bodyPr/>
          <a:lstStyle/>
          <a:p>
            <a:fld id="{48B2B997-846E-48ED-8336-65E346DD964E}" type="slidenum">
              <a:rPr lang="en-US" smtClean="0"/>
              <a:t>‹#›</a:t>
            </a:fld>
            <a:endParaRPr lang="en-US"/>
          </a:p>
        </p:txBody>
      </p:sp>
    </p:spTree>
    <p:extLst>
      <p:ext uri="{BB962C8B-B14F-4D97-AF65-F5344CB8AC3E}">
        <p14:creationId xmlns:p14="http://schemas.microsoft.com/office/powerpoint/2010/main" val="419609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3B42B9-089B-47B0-88AC-904C69C36C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AF3E9C-2D55-4B46-BC96-0B3B088BC8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6FD3E-2741-4DF2-9D62-68A413108B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7AB77-0768-42C3-AA74-582F117BFC5F}" type="datetimeFigureOut">
              <a:rPr lang="en-US" smtClean="0"/>
              <a:t>9/22/2019</a:t>
            </a:fld>
            <a:endParaRPr lang="en-US"/>
          </a:p>
        </p:txBody>
      </p:sp>
      <p:sp>
        <p:nvSpPr>
          <p:cNvPr id="5" name="Footer Placeholder 4">
            <a:extLst>
              <a:ext uri="{FF2B5EF4-FFF2-40B4-BE49-F238E27FC236}">
                <a16:creationId xmlns:a16="http://schemas.microsoft.com/office/drawing/2014/main" id="{728DE5B7-D215-476A-AEC2-D50BD3B240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99B74B-E39F-422A-9531-4C2A518E59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2B997-846E-48ED-8336-65E346DD964E}" type="slidenum">
              <a:rPr lang="en-US" smtClean="0"/>
              <a:t>‹#›</a:t>
            </a:fld>
            <a:endParaRPr lang="en-US"/>
          </a:p>
        </p:txBody>
      </p:sp>
    </p:spTree>
    <p:extLst>
      <p:ext uri="{BB962C8B-B14F-4D97-AF65-F5344CB8AC3E}">
        <p14:creationId xmlns:p14="http://schemas.microsoft.com/office/powerpoint/2010/main" val="1895010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iblia.com/bible/esv/Luke%2011.4"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22, 2019</a:t>
            </a:r>
          </a:p>
        </p:txBody>
      </p:sp>
    </p:spTree>
    <p:extLst>
      <p:ext uri="{BB962C8B-B14F-4D97-AF65-F5344CB8AC3E}">
        <p14:creationId xmlns:p14="http://schemas.microsoft.com/office/powerpoint/2010/main" val="177782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marL="0" indent="0">
              <a:lnSpc>
                <a:spcPct val="150000"/>
              </a:lnSpc>
              <a:buNone/>
            </a:pPr>
            <a:r>
              <a:rPr lang="en-US" dirty="0"/>
              <a:t>In the garden of Eden (and what we have all done since) we have not merely borrowed from God an unpayable debt for which we appeal for bankruptcy protection. We have seized a realm and exercised a right that belongs to him. We have violated God. We have committed a treasonous trespass, and we owe the debt of treason: death (Romans 6:23). And what Jesus has done, for those of us who trust him, is pay that terrible debt completely. And what he’s requiring of us is to forgive others who have occupied a realm and exercised a right that belongs to us, who have violated us — since we have been forgiven a far worse violation.</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The Lord’s Prayer – </a:t>
            </a:r>
            <a:r>
              <a:rPr lang="en-US" sz="2800" dirty="0">
                <a:latin typeface="Arial" panose="020B0604020202020204" pitchFamily="34" charset="0"/>
                <a:cs typeface="Arial" panose="020B0604020202020204" pitchFamily="34" charset="0"/>
              </a:rPr>
              <a:t>Jon Bloom, Forgive – Us – Our - What?</a:t>
            </a:r>
            <a:endParaRPr lang="en-US" sz="2800" dirty="0"/>
          </a:p>
        </p:txBody>
      </p:sp>
    </p:spTree>
    <p:extLst>
      <p:ext uri="{BB962C8B-B14F-4D97-AF65-F5344CB8AC3E}">
        <p14:creationId xmlns:p14="http://schemas.microsoft.com/office/powerpoint/2010/main" val="3509509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lnSpc>
                <a:spcPct val="150000"/>
              </a:lnSpc>
            </a:pPr>
            <a:r>
              <a:rPr lang="en-US" dirty="0">
                <a:solidFill>
                  <a:srgbClr val="0070C0"/>
                </a:solidFill>
              </a:rPr>
              <a:t>In Luke’s version of the prayer, Jesus says, “and forgive us our </a:t>
            </a:r>
            <a:r>
              <a:rPr lang="en-US" i="1" dirty="0">
                <a:solidFill>
                  <a:srgbClr val="0070C0"/>
                </a:solidFill>
              </a:rPr>
              <a:t>sins</a:t>
            </a:r>
            <a:r>
              <a:rPr lang="en-US" dirty="0">
                <a:solidFill>
                  <a:srgbClr val="0070C0"/>
                </a:solidFill>
              </a:rPr>
              <a:t>, for we ourselves forgive everyone who is </a:t>
            </a:r>
            <a:r>
              <a:rPr lang="en-US" i="1" dirty="0">
                <a:solidFill>
                  <a:srgbClr val="0070C0"/>
                </a:solidFill>
              </a:rPr>
              <a:t>indebted</a:t>
            </a:r>
            <a:r>
              <a:rPr lang="en-US" dirty="0">
                <a:solidFill>
                  <a:srgbClr val="0070C0"/>
                </a:solidFill>
              </a:rPr>
              <a:t> to us” (</a:t>
            </a:r>
            <a:r>
              <a:rPr lang="en-US" dirty="0">
                <a:solidFill>
                  <a:srgbClr val="0070C0"/>
                </a:solidFill>
                <a:hlinkClick r:id="rId3">
                  <a:extLst>
                    <a:ext uri="{A12FA001-AC4F-418D-AE19-62706E023703}">
                      <ahyp:hlinkClr xmlns:ahyp="http://schemas.microsoft.com/office/drawing/2018/hyperlinkcolor" val="tx"/>
                    </a:ext>
                  </a:extLst>
                </a:hlinkClick>
              </a:rPr>
              <a:t>Luke 11:4</a:t>
            </a:r>
            <a:r>
              <a:rPr lang="en-US" dirty="0">
                <a:solidFill>
                  <a:srgbClr val="0070C0"/>
                </a:solidFill>
              </a:rPr>
              <a:t>). </a:t>
            </a:r>
          </a:p>
          <a:p>
            <a:pPr algn="just">
              <a:lnSpc>
                <a:spcPct val="150000"/>
              </a:lnSpc>
            </a:pPr>
            <a:r>
              <a:rPr lang="en-US" dirty="0">
                <a:solidFill>
                  <a:srgbClr val="0070C0"/>
                </a:solidFill>
              </a:rPr>
              <a:t>In this case, the Greek word used for “sins” is </a:t>
            </a:r>
            <a:r>
              <a:rPr lang="en-US" i="1" dirty="0">
                <a:solidFill>
                  <a:srgbClr val="0070C0"/>
                </a:solidFill>
              </a:rPr>
              <a:t>hamartia</a:t>
            </a:r>
            <a:r>
              <a:rPr lang="en-US" dirty="0">
                <a:solidFill>
                  <a:srgbClr val="0070C0"/>
                </a:solidFill>
              </a:rPr>
              <a:t>, which in general means “sins” or “guilt.” But since it’s paired with </a:t>
            </a:r>
            <a:r>
              <a:rPr lang="en-US" i="1" dirty="0" err="1">
                <a:solidFill>
                  <a:srgbClr val="0070C0"/>
                </a:solidFill>
              </a:rPr>
              <a:t>opheilonti</a:t>
            </a:r>
            <a:r>
              <a:rPr lang="en-US" dirty="0">
                <a:solidFill>
                  <a:srgbClr val="0070C0"/>
                </a:solidFill>
              </a:rPr>
              <a:t> (“indebted to us”) it’s still clear that Jesus had the sense of debt in mind when referring to sin in the prayer he taught his disciples. So, just saying “forgive us our sins” (as the modern ecumenical movement tends to do) is not inaccurate; it just loses the nuance Jesus apparently intended</a:t>
            </a: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848988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gn="just"/>
            <a:r>
              <a:rPr lang="en-US" dirty="0">
                <a:solidFill>
                  <a:srgbClr val="0070C0"/>
                </a:solidFill>
                <a:latin typeface="Arial" panose="020B0604020202020204" pitchFamily="34" charset="0"/>
                <a:cs typeface="Arial" panose="020B0604020202020204" pitchFamily="34" charset="0"/>
              </a:rPr>
              <a:t>God does not need our prayers to gain information or find out what we need.</a:t>
            </a:r>
          </a:p>
          <a:p>
            <a:pPr marL="0" indent="0">
              <a:lnSpc>
                <a:spcPct val="150000"/>
              </a:lnSpc>
              <a:buNone/>
            </a:pPr>
            <a:r>
              <a:rPr lang="en-US" dirty="0"/>
              <a:t>O LORD, you have searched me and known me! You know when I sit down and when I rise up; you discern my thoughts from afar. You search out my path and my lying down and are acquainted with all my ways.  Even before a word is on my tongue, behold, O LORD, you know it altogether. (Psalm 139:1 – 4)</a:t>
            </a:r>
          </a:p>
          <a:p>
            <a:pPr marL="0" indent="0" algn="just">
              <a:buNone/>
            </a:pPr>
            <a:endParaRPr lang="en-US" dirty="0"/>
          </a:p>
          <a:p>
            <a:pPr marL="0" indent="0" algn="just">
              <a:buNone/>
            </a:pPr>
            <a:r>
              <a:rPr lang="en-US" dirty="0"/>
              <a:t>…your Father knows what you need before you ask him. (Matthew 6:8)</a:t>
            </a:r>
          </a:p>
          <a:p>
            <a:pPr marL="0" indent="0" algn="just">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Why Does God Want Us to Pray?</a:t>
            </a:r>
            <a:endParaRPr lang="en-US" sz="2800" dirty="0"/>
          </a:p>
        </p:txBody>
      </p:sp>
    </p:spTree>
    <p:extLst>
      <p:ext uri="{BB962C8B-B14F-4D97-AF65-F5344CB8AC3E}">
        <p14:creationId xmlns:p14="http://schemas.microsoft.com/office/powerpoint/2010/main" val="2975528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gn="just"/>
            <a:r>
              <a:rPr lang="en-US" dirty="0">
                <a:solidFill>
                  <a:srgbClr val="0070C0"/>
                </a:solidFill>
                <a:latin typeface="Arial" panose="020B0604020202020204" pitchFamily="34" charset="0"/>
                <a:cs typeface="Arial" panose="020B0604020202020204" pitchFamily="34" charset="0"/>
              </a:rPr>
              <a:t>Prayer expresses our trust in God and increases our trust in him.</a:t>
            </a:r>
          </a:p>
          <a:p>
            <a:pPr lvl="1" algn="just">
              <a:lnSpc>
                <a:spcPct val="150000"/>
              </a:lnSpc>
            </a:pPr>
            <a:r>
              <a:rPr lang="en-US" sz="2800" dirty="0">
                <a:solidFill>
                  <a:srgbClr val="0070C0"/>
                </a:solidFill>
                <a:latin typeface="Arial" panose="020B0604020202020204" pitchFamily="34" charset="0"/>
                <a:cs typeface="Arial" panose="020B0604020202020204" pitchFamily="34" charset="0"/>
              </a:rPr>
              <a:t>Praying in humble dependence on God shows that we are convinced of God’s wisdom, love, goodness, power and all his other attributes.</a:t>
            </a:r>
          </a:p>
          <a:p>
            <a:pPr lvl="1">
              <a:lnSpc>
                <a:spcPct val="150000"/>
              </a:lnSpc>
            </a:pPr>
            <a:r>
              <a:rPr lang="en-US" sz="2800" dirty="0">
                <a:solidFill>
                  <a:srgbClr val="0070C0"/>
                </a:solidFill>
                <a:latin typeface="Arial" panose="020B0604020202020204" pitchFamily="34" charset="0"/>
                <a:cs typeface="Arial" panose="020B0604020202020204" pitchFamily="34" charset="0"/>
              </a:rPr>
              <a:t>When we truly pray our whole character relates to God’s whole character so that everything we think or feel about God is expressed.</a:t>
            </a:r>
          </a:p>
          <a:p>
            <a:pPr lvl="1">
              <a:lnSpc>
                <a:spcPct val="150000"/>
              </a:lnSpc>
            </a:pPr>
            <a:r>
              <a:rPr lang="en-US" sz="2800" dirty="0">
                <a:solidFill>
                  <a:srgbClr val="0070C0"/>
                </a:solidFill>
                <a:latin typeface="Arial" panose="020B0604020202020204" pitchFamily="34" charset="0"/>
                <a:cs typeface="Arial" panose="020B0604020202020204" pitchFamily="34" charset="0"/>
              </a:rPr>
              <a:t>God delights in this and it is a significant part of our relationship with him.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Why Does God Want Us to Pray?</a:t>
            </a:r>
            <a:endParaRPr lang="en-US" sz="2800" dirty="0"/>
          </a:p>
        </p:txBody>
      </p:sp>
    </p:spTree>
    <p:extLst>
      <p:ext uri="{BB962C8B-B14F-4D97-AF65-F5344CB8AC3E}">
        <p14:creationId xmlns:p14="http://schemas.microsoft.com/office/powerpoint/2010/main" val="1015020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r>
              <a:rPr lang="en-US" dirty="0">
                <a:solidFill>
                  <a:srgbClr val="0070C0"/>
                </a:solidFill>
                <a:latin typeface="Arial" panose="020B0604020202020204" pitchFamily="34" charset="0"/>
                <a:cs typeface="Arial" panose="020B0604020202020204" pitchFamily="34" charset="0"/>
              </a:rPr>
              <a:t>God expects us to look to him as our provider.</a:t>
            </a:r>
          </a:p>
          <a:p>
            <a:pPr marL="0" indent="0">
              <a:lnSpc>
                <a:spcPct val="150000"/>
              </a:lnSpc>
              <a:buNone/>
            </a:pPr>
            <a:r>
              <a:rPr lang="en-US" dirty="0"/>
              <a:t>…ask, and it will be given to you; seek, and you will find; knock, and it will be opened to you. For everyone who asks receives, and the one who seeks finds, and to the one who knocks it will be opened. What father among you, if his son asks for a fish, will instead of a fish give him a serpent; or if he asks for an egg, will give him a scorpion?  If you then, who are evil, know how to give good gifts to your children, how much more will the heavenly Father give the </a:t>
            </a:r>
            <a:r>
              <a:rPr lang="en-US" dirty="0">
                <a:solidFill>
                  <a:srgbClr val="0070C0"/>
                </a:solidFill>
              </a:rPr>
              <a:t>Holy Spirit (good things Matthew 7:11) </a:t>
            </a:r>
            <a:r>
              <a:rPr lang="en-US" dirty="0"/>
              <a:t>to those who ask him!“ (Luke 11:9 – 13)</a:t>
            </a: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Why Does God Want Us to Pray?</a:t>
            </a:r>
            <a:endParaRPr lang="en-US" sz="2800" dirty="0"/>
          </a:p>
        </p:txBody>
      </p:sp>
    </p:spTree>
    <p:extLst>
      <p:ext uri="{BB962C8B-B14F-4D97-AF65-F5344CB8AC3E}">
        <p14:creationId xmlns:p14="http://schemas.microsoft.com/office/powerpoint/2010/main" val="4269548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r>
              <a:rPr lang="en-US" dirty="0">
                <a:solidFill>
                  <a:srgbClr val="0070C0"/>
                </a:solidFill>
                <a:latin typeface="Arial" panose="020B0604020202020204" pitchFamily="34" charset="0"/>
                <a:cs typeface="Arial" panose="020B0604020202020204" pitchFamily="34" charset="0"/>
              </a:rPr>
              <a:t>We must pray with faith.</a:t>
            </a:r>
          </a:p>
          <a:p>
            <a:pPr marL="0" indent="0">
              <a:buNone/>
            </a:pPr>
            <a:r>
              <a:rPr lang="en-US" dirty="0"/>
              <a:t>And whatever you ask in prayer, you will receive, if you have faith.” (Matthew 21:22)</a:t>
            </a:r>
          </a:p>
          <a:p>
            <a:pPr marL="0" indent="0">
              <a:lnSpc>
                <a:spcPct val="150000"/>
              </a:lnSpc>
              <a:buNone/>
            </a:pPr>
            <a:r>
              <a:rPr lang="en-US" dirty="0"/>
              <a:t>But let him ask in faith, with no doubting, for the one who doubts is like a wave of the sea that is driven and tossed by the wind. For that person must not suppose that he will receive anything from the Lord; (James 1:6 – 7)</a:t>
            </a:r>
          </a:p>
          <a:p>
            <a:pPr marL="0" indent="0">
              <a:lnSpc>
                <a:spcPct val="150000"/>
              </a:lnSpc>
              <a:buNone/>
            </a:pPr>
            <a:endParaRPr lang="en-US" dirty="0"/>
          </a:p>
          <a:p>
            <a:pPr marL="0" indent="0">
              <a:buNone/>
            </a:pPr>
            <a:endParaRPr lang="en-US" dirty="0"/>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Why Does God Want Us to Pray?</a:t>
            </a:r>
            <a:endParaRPr lang="en-US" sz="2800" dirty="0"/>
          </a:p>
        </p:txBody>
      </p:sp>
    </p:spTree>
    <p:extLst>
      <p:ext uri="{BB962C8B-B14F-4D97-AF65-F5344CB8AC3E}">
        <p14:creationId xmlns:p14="http://schemas.microsoft.com/office/powerpoint/2010/main" val="3997246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There are two other reasons God wants us to pray.</a:t>
            </a:r>
          </a:p>
          <a:p>
            <a:pPr lvl="1">
              <a:lnSpc>
                <a:spcPct val="150000"/>
              </a:lnSpc>
            </a:pPr>
            <a:r>
              <a:rPr lang="en-US" sz="2800" dirty="0">
                <a:solidFill>
                  <a:srgbClr val="0070C0"/>
                </a:solidFill>
                <a:latin typeface="Arial" panose="020B0604020202020204" pitchFamily="34" charset="0"/>
                <a:cs typeface="Arial" panose="020B0604020202020204" pitchFamily="34" charset="0"/>
              </a:rPr>
              <a:t>God wants us to love him because he loves his children. Prayer brings us into deeper fellowship with God.</a:t>
            </a:r>
          </a:p>
          <a:p>
            <a:pPr lvl="1">
              <a:lnSpc>
                <a:spcPct val="150000"/>
              </a:lnSpc>
            </a:pPr>
            <a:r>
              <a:rPr lang="en-US" sz="2800" dirty="0">
                <a:solidFill>
                  <a:srgbClr val="0070C0"/>
                </a:solidFill>
                <a:latin typeface="Arial" panose="020B0604020202020204" pitchFamily="34" charset="0"/>
                <a:cs typeface="Arial" panose="020B0604020202020204" pitchFamily="34" charset="0"/>
              </a:rPr>
              <a:t>God allows his children to be involved in eternally important things and the work of the kingdom is advanced. </a:t>
            </a:r>
          </a:p>
          <a:p>
            <a:pPr marL="0" indent="0">
              <a:buNone/>
            </a:pPr>
            <a:endParaRPr lang="en-US" dirty="0"/>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Why Does God Want Us to Pray?</a:t>
            </a:r>
            <a:endParaRPr lang="en-US" sz="2800" dirty="0"/>
          </a:p>
        </p:txBody>
      </p:sp>
    </p:spTree>
    <p:extLst>
      <p:ext uri="{BB962C8B-B14F-4D97-AF65-F5344CB8AC3E}">
        <p14:creationId xmlns:p14="http://schemas.microsoft.com/office/powerpoint/2010/main" val="107430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dirty="0">
                <a:solidFill>
                  <a:srgbClr val="0070C0"/>
                </a:solidFill>
                <a:cs typeface="Arial" panose="020B0604020202020204" pitchFamily="34" charset="0"/>
              </a:rPr>
              <a:t>Matthew 6:9 - 13 versus Luke 11:1 – 4.</a:t>
            </a:r>
          </a:p>
          <a:p>
            <a:pPr marL="0" indent="0" algn="just">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graphicFrame>
        <p:nvGraphicFramePr>
          <p:cNvPr id="3" name="Table 4">
            <a:extLst>
              <a:ext uri="{FF2B5EF4-FFF2-40B4-BE49-F238E27FC236}">
                <a16:creationId xmlns:a16="http://schemas.microsoft.com/office/drawing/2014/main" id="{5875E027-C4C9-48BA-B5DB-A4696659DDFA}"/>
              </a:ext>
            </a:extLst>
          </p:cNvPr>
          <p:cNvGraphicFramePr>
            <a:graphicFrameLocks noGrp="1"/>
          </p:cNvGraphicFramePr>
          <p:nvPr/>
        </p:nvGraphicFramePr>
        <p:xfrm>
          <a:off x="513184" y="1531429"/>
          <a:ext cx="11019452" cy="5242560"/>
        </p:xfrm>
        <a:graphic>
          <a:graphicData uri="http://schemas.openxmlformats.org/drawingml/2006/table">
            <a:tbl>
              <a:tblPr firstRow="1" bandRow="1">
                <a:tableStyleId>{D7AC3CCA-C797-4891-BE02-D94E43425B78}</a:tableStyleId>
              </a:tblPr>
              <a:tblGrid>
                <a:gridCol w="5470848">
                  <a:extLst>
                    <a:ext uri="{9D8B030D-6E8A-4147-A177-3AD203B41FA5}">
                      <a16:colId xmlns:a16="http://schemas.microsoft.com/office/drawing/2014/main" val="1814318700"/>
                    </a:ext>
                  </a:extLst>
                </a:gridCol>
                <a:gridCol w="5548604">
                  <a:extLst>
                    <a:ext uri="{9D8B030D-6E8A-4147-A177-3AD203B41FA5}">
                      <a16:colId xmlns:a16="http://schemas.microsoft.com/office/drawing/2014/main" val="1035700214"/>
                    </a:ext>
                  </a:extLst>
                </a:gridCol>
              </a:tblGrid>
              <a:tr h="370840">
                <a:tc>
                  <a:txBody>
                    <a:bodyPr/>
                    <a:lstStyle/>
                    <a:p>
                      <a:r>
                        <a:rPr lang="en-US" sz="2800" dirty="0">
                          <a:latin typeface="+mn-lt"/>
                        </a:rPr>
                        <a:t>Matthew </a:t>
                      </a:r>
                    </a:p>
                  </a:txBody>
                  <a:tcPr>
                    <a:solidFill>
                      <a:schemeClr val="bg1"/>
                    </a:solidFill>
                  </a:tcPr>
                </a:tc>
                <a:tc>
                  <a:txBody>
                    <a:bodyPr/>
                    <a:lstStyle/>
                    <a:p>
                      <a:r>
                        <a:rPr lang="en-US" sz="2800" dirty="0">
                          <a:latin typeface="+mn-lt"/>
                        </a:rPr>
                        <a:t>Luke</a:t>
                      </a:r>
                    </a:p>
                  </a:txBody>
                  <a:tcPr>
                    <a:solidFill>
                      <a:schemeClr val="bg1"/>
                    </a:solidFill>
                  </a:tcPr>
                </a:tc>
                <a:extLst>
                  <a:ext uri="{0D108BD9-81ED-4DB2-BD59-A6C34878D82A}">
                    <a16:rowId xmlns:a16="http://schemas.microsoft.com/office/drawing/2014/main" val="3078080892"/>
                  </a:ext>
                </a:extLst>
              </a:tr>
              <a:tr h="370840">
                <a:tc>
                  <a:txBody>
                    <a:bodyPr/>
                    <a:lstStyle/>
                    <a:p>
                      <a:r>
                        <a:rPr lang="en-US" sz="2800" dirty="0">
                          <a:latin typeface="+mn-lt"/>
                        </a:rPr>
                        <a:t>Our Father in heaven, hallowed be your name.</a:t>
                      </a:r>
                    </a:p>
                  </a:txBody>
                  <a:tcPr>
                    <a:solidFill>
                      <a:schemeClr val="bg1"/>
                    </a:solidFill>
                  </a:tcPr>
                </a:tc>
                <a:tc>
                  <a:txBody>
                    <a:bodyPr/>
                    <a:lstStyle/>
                    <a:p>
                      <a:r>
                        <a:rPr lang="en-US" sz="2800" dirty="0">
                          <a:latin typeface="+mn-lt"/>
                        </a:rPr>
                        <a:t>Father, hallowed be your name</a:t>
                      </a:r>
                    </a:p>
                  </a:txBody>
                  <a:tcPr>
                    <a:solidFill>
                      <a:schemeClr val="bg1"/>
                    </a:solidFill>
                  </a:tcPr>
                </a:tc>
                <a:extLst>
                  <a:ext uri="{0D108BD9-81ED-4DB2-BD59-A6C34878D82A}">
                    <a16:rowId xmlns:a16="http://schemas.microsoft.com/office/drawing/2014/main" val="1151163698"/>
                  </a:ext>
                </a:extLst>
              </a:tr>
              <a:tr h="370840">
                <a:tc>
                  <a:txBody>
                    <a:bodyPr/>
                    <a:lstStyle/>
                    <a:p>
                      <a:r>
                        <a:rPr lang="en-US" sz="2800" dirty="0">
                          <a:latin typeface="+mn-lt"/>
                        </a:rPr>
                        <a:t>Your kingdom come, your will be done on earth as it is in heaven.</a:t>
                      </a:r>
                    </a:p>
                  </a:txBody>
                  <a:tcPr>
                    <a:solidFill>
                      <a:schemeClr val="bg1"/>
                    </a:solidFill>
                  </a:tcPr>
                </a:tc>
                <a:tc>
                  <a:txBody>
                    <a:bodyPr/>
                    <a:lstStyle/>
                    <a:p>
                      <a:r>
                        <a:rPr lang="en-US" sz="2800" dirty="0"/>
                        <a:t>Your kingdom come.</a:t>
                      </a:r>
                      <a:endParaRPr lang="en-US" sz="2800" dirty="0">
                        <a:latin typeface="+mn-lt"/>
                      </a:endParaRPr>
                    </a:p>
                  </a:txBody>
                  <a:tcPr>
                    <a:solidFill>
                      <a:schemeClr val="bg1"/>
                    </a:solidFill>
                  </a:tcPr>
                </a:tc>
                <a:extLst>
                  <a:ext uri="{0D108BD9-81ED-4DB2-BD59-A6C34878D82A}">
                    <a16:rowId xmlns:a16="http://schemas.microsoft.com/office/drawing/2014/main" val="3313225797"/>
                  </a:ext>
                </a:extLst>
              </a:tr>
              <a:tr h="370840">
                <a:tc>
                  <a:txBody>
                    <a:bodyPr/>
                    <a:lstStyle/>
                    <a:p>
                      <a:r>
                        <a:rPr lang="en-US" sz="2800" dirty="0">
                          <a:latin typeface="+mn-lt"/>
                        </a:rPr>
                        <a:t>Give us this day our daily bread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mn-lt"/>
                        </a:rPr>
                        <a:t>Give us each day our daily bread</a:t>
                      </a:r>
                    </a:p>
                  </a:txBody>
                  <a:tcPr>
                    <a:solidFill>
                      <a:schemeClr val="bg1"/>
                    </a:solidFill>
                  </a:tcPr>
                </a:tc>
                <a:extLst>
                  <a:ext uri="{0D108BD9-81ED-4DB2-BD59-A6C34878D82A}">
                    <a16:rowId xmlns:a16="http://schemas.microsoft.com/office/drawing/2014/main" val="23154545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cs typeface="Arial" panose="020B0604020202020204" pitchFamily="34" charset="0"/>
                        </a:rPr>
                        <a:t>and forgive us our debts (</a:t>
                      </a:r>
                      <a:r>
                        <a:rPr lang="en-US" sz="2800" i="1" dirty="0" err="1">
                          <a:solidFill>
                            <a:srgbClr val="0070C0"/>
                          </a:solidFill>
                        </a:rPr>
                        <a:t>opheilēma</a:t>
                      </a:r>
                      <a:r>
                        <a:rPr lang="en-US" sz="2800" dirty="0"/>
                        <a:t>)</a:t>
                      </a:r>
                      <a:r>
                        <a:rPr lang="en-US" sz="2800" dirty="0">
                          <a:cs typeface="Arial" panose="020B0604020202020204" pitchFamily="34" charset="0"/>
                        </a:rPr>
                        <a:t> as we have also forgiven our debtors (</a:t>
                      </a:r>
                      <a:r>
                        <a:rPr lang="en-US" sz="2800" i="1" dirty="0" err="1">
                          <a:solidFill>
                            <a:srgbClr val="0070C0"/>
                          </a:solidFill>
                        </a:rPr>
                        <a:t>opheiletēs</a:t>
                      </a:r>
                      <a:r>
                        <a:rPr lang="en-US" sz="2800" dirty="0"/>
                        <a:t>).</a:t>
                      </a:r>
                    </a:p>
                  </a:txBody>
                  <a:tcPr>
                    <a:solidFill>
                      <a:schemeClr val="bg1"/>
                    </a:solidFill>
                  </a:tcPr>
                </a:tc>
                <a:tc>
                  <a:txBody>
                    <a:bodyPr/>
                    <a:lstStyle/>
                    <a:p>
                      <a:r>
                        <a:rPr lang="en-US" sz="2800" dirty="0"/>
                        <a:t>and forgive us our sins (</a:t>
                      </a:r>
                      <a:r>
                        <a:rPr lang="en-US" sz="2800" i="1" dirty="0">
                          <a:solidFill>
                            <a:srgbClr val="0070C0"/>
                          </a:solidFill>
                        </a:rPr>
                        <a:t>hamartia</a:t>
                      </a:r>
                      <a:r>
                        <a:rPr lang="en-US" sz="2800" dirty="0"/>
                        <a:t>), for we ourselves forgive everyone who is indebted (</a:t>
                      </a:r>
                      <a:r>
                        <a:rPr lang="en-US" sz="2800" i="1" dirty="0" err="1">
                          <a:solidFill>
                            <a:srgbClr val="0070C0"/>
                          </a:solidFill>
                        </a:rPr>
                        <a:t>opheilō</a:t>
                      </a:r>
                      <a:r>
                        <a:rPr lang="en-US" sz="2800" dirty="0"/>
                        <a:t>) to us. </a:t>
                      </a:r>
                      <a:endParaRPr lang="en-US" sz="2800" dirty="0">
                        <a:latin typeface="+mn-lt"/>
                      </a:endParaRPr>
                    </a:p>
                  </a:txBody>
                  <a:tcPr>
                    <a:solidFill>
                      <a:schemeClr val="bg1"/>
                    </a:solidFill>
                  </a:tcPr>
                </a:tc>
                <a:extLst>
                  <a:ext uri="{0D108BD9-81ED-4DB2-BD59-A6C34878D82A}">
                    <a16:rowId xmlns:a16="http://schemas.microsoft.com/office/drawing/2014/main" val="29099291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cs typeface="Arial" panose="020B0604020202020204" pitchFamily="34" charset="0"/>
                        </a:rPr>
                        <a:t>And lead us not into temptation, but deliver us from evil.</a:t>
                      </a:r>
                      <a:endParaRPr lang="en-US" sz="2800">
                        <a:solidFill>
                          <a:srgbClr val="FF0000"/>
                        </a:solidFill>
                        <a:cs typeface="Arial" panose="020B0604020202020204" pitchFamily="34" charset="0"/>
                      </a:endParaRPr>
                    </a:p>
                  </a:txBody>
                  <a:tcPr>
                    <a:solidFill>
                      <a:schemeClr val="bg1"/>
                    </a:solidFill>
                  </a:tcPr>
                </a:tc>
                <a:tc>
                  <a:txBody>
                    <a:bodyPr/>
                    <a:lstStyle/>
                    <a:p>
                      <a:r>
                        <a:rPr lang="en-US" sz="2800" dirty="0"/>
                        <a:t>And lead us not into temptation.</a:t>
                      </a:r>
                      <a:endParaRPr lang="en-US" sz="2800" dirty="0">
                        <a:latin typeface="+mn-lt"/>
                      </a:endParaRPr>
                    </a:p>
                  </a:txBody>
                  <a:tcPr>
                    <a:solidFill>
                      <a:schemeClr val="bg1"/>
                    </a:solidFill>
                  </a:tcPr>
                </a:tc>
                <a:extLst>
                  <a:ext uri="{0D108BD9-81ED-4DB2-BD59-A6C34878D82A}">
                    <a16:rowId xmlns:a16="http://schemas.microsoft.com/office/drawing/2014/main" val="2326031166"/>
                  </a:ext>
                </a:extLst>
              </a:tr>
            </a:tbl>
          </a:graphicData>
        </a:graphic>
      </p:graphicFrame>
    </p:spTree>
    <p:extLst>
      <p:ext uri="{BB962C8B-B14F-4D97-AF65-F5344CB8AC3E}">
        <p14:creationId xmlns:p14="http://schemas.microsoft.com/office/powerpoint/2010/main" val="357154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sz="2800" dirty="0">
                <a:cs typeface="Arial" panose="020B0604020202020204" pitchFamily="34" charset="0"/>
              </a:rPr>
              <a:t>“For yours is the kingdom and the power and the glory forever. Amen”</a:t>
            </a:r>
          </a:p>
          <a:p>
            <a:pPr lvl="1" algn="just">
              <a:lnSpc>
                <a:spcPct val="150000"/>
              </a:lnSpc>
            </a:pPr>
            <a:r>
              <a:rPr lang="en-US" sz="2800" dirty="0">
                <a:solidFill>
                  <a:srgbClr val="0070C0"/>
                </a:solidFill>
                <a:cs typeface="Arial" panose="020B0604020202020204" pitchFamily="34" charset="0"/>
              </a:rPr>
              <a:t>This was an addition to the original text as the oldest most reliable manuscripts do not contain these words. </a:t>
            </a:r>
          </a:p>
          <a:p>
            <a:pPr lvl="1" algn="just">
              <a:lnSpc>
                <a:spcPct val="150000"/>
              </a:lnSpc>
            </a:pPr>
            <a:r>
              <a:rPr lang="en-US" sz="2800" dirty="0">
                <a:solidFill>
                  <a:srgbClr val="0070C0"/>
                </a:solidFill>
                <a:cs typeface="Arial" panose="020B0604020202020204" pitchFamily="34" charset="0"/>
              </a:rPr>
              <a:t>Most modern translations omit them. </a:t>
            </a:r>
          </a:p>
          <a:p>
            <a:pPr lvl="1" algn="just">
              <a:lnSpc>
                <a:spcPct val="150000"/>
              </a:lnSpc>
            </a:pPr>
            <a:r>
              <a:rPr lang="en-US" sz="2800" dirty="0">
                <a:solidFill>
                  <a:srgbClr val="0070C0"/>
                </a:solidFill>
                <a:cs typeface="Arial" panose="020B0604020202020204" pitchFamily="34" charset="0"/>
              </a:rPr>
              <a:t>There is nothing theologically incorrect about the wording and it is not inappropriate to add these words in public or private prayer.</a:t>
            </a:r>
          </a:p>
          <a:p>
            <a:pPr algn="just"/>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2012614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gn="just"/>
            <a:r>
              <a:rPr lang="en-US" dirty="0">
                <a:solidFill>
                  <a:srgbClr val="0070C0"/>
                </a:solidFill>
                <a:cs typeface="Arial" panose="020B0604020202020204" pitchFamily="34" charset="0"/>
              </a:rPr>
              <a:t>Should we ask for forgiveness of debts, trespasses or sins?</a:t>
            </a:r>
          </a:p>
          <a:p>
            <a:pPr algn="just">
              <a:lnSpc>
                <a:spcPct val="150000"/>
              </a:lnSpc>
            </a:pPr>
            <a:r>
              <a:rPr lang="en-US" dirty="0">
                <a:solidFill>
                  <a:srgbClr val="0070C0"/>
                </a:solidFill>
              </a:rPr>
              <a:t>Those in Presbyterian or Reformed traditions are more likely to say “debts.” </a:t>
            </a:r>
          </a:p>
          <a:p>
            <a:pPr algn="just">
              <a:lnSpc>
                <a:spcPct val="150000"/>
              </a:lnSpc>
            </a:pPr>
            <a:r>
              <a:rPr lang="en-US" dirty="0">
                <a:solidFill>
                  <a:srgbClr val="0070C0"/>
                </a:solidFill>
              </a:rPr>
              <a:t>Those who come from Anglican/Episcopal, Methodist, or Roman Catholic traditions are more likely to say “trespasses.” </a:t>
            </a:r>
          </a:p>
          <a:p>
            <a:pPr algn="just">
              <a:lnSpc>
                <a:spcPct val="150000"/>
              </a:lnSpc>
            </a:pPr>
            <a:r>
              <a:rPr lang="en-US" dirty="0">
                <a:solidFill>
                  <a:srgbClr val="0070C0"/>
                </a:solidFill>
              </a:rPr>
              <a:t>Those whose churches were influenced by ecumenical liturgical movements of the late twentieth century are more likely to say “sins.”</a:t>
            </a: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0945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nSpc>
                <a:spcPct val="150000"/>
              </a:lnSpc>
            </a:pPr>
            <a:r>
              <a:rPr lang="en-US" dirty="0">
                <a:solidFill>
                  <a:srgbClr val="0070C0"/>
                </a:solidFill>
              </a:rPr>
              <a:t>In the New Testament and the Septuagint the Greek words </a:t>
            </a:r>
            <a:r>
              <a:rPr lang="en-US" i="1" dirty="0" err="1">
                <a:solidFill>
                  <a:srgbClr val="0070C0"/>
                </a:solidFill>
              </a:rPr>
              <a:t>opheilēma</a:t>
            </a:r>
            <a:r>
              <a:rPr lang="en-US" i="1" dirty="0">
                <a:solidFill>
                  <a:srgbClr val="0070C0"/>
                </a:solidFill>
              </a:rPr>
              <a:t> </a:t>
            </a:r>
            <a:r>
              <a:rPr lang="en-US" dirty="0">
                <a:solidFill>
                  <a:srgbClr val="0070C0"/>
                </a:solidFill>
              </a:rPr>
              <a:t>(debts) and </a:t>
            </a:r>
            <a:r>
              <a:rPr lang="en-US" i="1" dirty="0" err="1">
                <a:solidFill>
                  <a:srgbClr val="0070C0"/>
                </a:solidFill>
              </a:rPr>
              <a:t>opheiletēs</a:t>
            </a:r>
            <a:r>
              <a:rPr lang="en-US" i="1" dirty="0">
                <a:solidFill>
                  <a:srgbClr val="0070C0"/>
                </a:solidFill>
              </a:rPr>
              <a:t> </a:t>
            </a:r>
            <a:r>
              <a:rPr lang="en-US" dirty="0">
                <a:solidFill>
                  <a:srgbClr val="0070C0"/>
                </a:solidFill>
              </a:rPr>
              <a:t>(debtors) usually mean owing a financial or moral debt.</a:t>
            </a:r>
          </a:p>
          <a:p>
            <a:pPr>
              <a:lnSpc>
                <a:spcPct val="150000"/>
              </a:lnSpc>
            </a:pPr>
            <a:r>
              <a:rPr lang="en-US" dirty="0">
                <a:solidFill>
                  <a:srgbClr val="0070C0"/>
                </a:solidFill>
              </a:rPr>
              <a:t>But for some reason William Tyndale (1526) preferred “trespasses” even though both the Wycliffe Bibles (1382 – 1395) and early Church Fathers like Augustine spoke of debts.</a:t>
            </a:r>
          </a:p>
          <a:p>
            <a:pPr>
              <a:lnSpc>
                <a:spcPct val="150000"/>
              </a:lnSpc>
            </a:pPr>
            <a:r>
              <a:rPr lang="en-US" dirty="0">
                <a:solidFill>
                  <a:srgbClr val="0070C0"/>
                </a:solidFill>
              </a:rPr>
              <a:t>By 1611 when the King James Bible was published debt/debtor was used and has carried through in the NASB, NIV and ESV and The New Jerusalem Bible (NJB).</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093980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nSpc>
                <a:spcPct val="150000"/>
              </a:lnSpc>
            </a:pPr>
            <a:r>
              <a:rPr lang="en-US" dirty="0">
                <a:solidFill>
                  <a:srgbClr val="0070C0"/>
                </a:solidFill>
              </a:rPr>
              <a:t>Probably the reason trespasses is used in Matthew 6:12 is Matthew 6:14 -15.</a:t>
            </a:r>
          </a:p>
          <a:p>
            <a:pPr marL="0" indent="0">
              <a:lnSpc>
                <a:spcPct val="150000"/>
              </a:lnSpc>
              <a:buNone/>
            </a:pPr>
            <a:r>
              <a:rPr lang="en-US" dirty="0"/>
              <a:t>For if you forgive others their trespasses, your heavenly Father will also forgive you,  but if you do not forgive others their trespasses, neither will your Father forgive your trespasses. (Matthew 6:14 -15) </a:t>
            </a:r>
            <a:r>
              <a:rPr lang="en-US" dirty="0">
                <a:solidFill>
                  <a:srgbClr val="0070C0"/>
                </a:solidFill>
              </a:rPr>
              <a:t>The Greek word </a:t>
            </a:r>
            <a:r>
              <a:rPr lang="en-US" i="1" dirty="0" err="1">
                <a:solidFill>
                  <a:srgbClr val="0070C0"/>
                </a:solidFill>
              </a:rPr>
              <a:t>paraptoma</a:t>
            </a:r>
            <a:r>
              <a:rPr lang="en-US" dirty="0">
                <a:solidFill>
                  <a:srgbClr val="0070C0"/>
                </a:solidFill>
              </a:rPr>
              <a:t> is translated as trespasses and  is used 23 times in the NT. It means a lapse or deviation i.e. (unintentional) error or (willful) transgression:--fall, fault, offence, sin, trespass.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4015009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980923"/>
          </a:xfrm>
          <a:solidFill>
            <a:srgbClr val="FFFFCC"/>
          </a:solidFill>
        </p:spPr>
        <p:txBody>
          <a:bodyPr numCol="1">
            <a:noAutofit/>
          </a:bodyPr>
          <a:lstStyle/>
          <a:p>
            <a:pPr>
              <a:lnSpc>
                <a:spcPct val="150000"/>
              </a:lnSpc>
            </a:pPr>
            <a:r>
              <a:rPr lang="en-US" dirty="0">
                <a:solidFill>
                  <a:srgbClr val="0070C0"/>
                </a:solidFill>
              </a:rPr>
              <a:t>Another example of </a:t>
            </a:r>
            <a:r>
              <a:rPr lang="en-US" i="1" dirty="0" err="1">
                <a:solidFill>
                  <a:srgbClr val="0070C0"/>
                </a:solidFill>
              </a:rPr>
              <a:t>paraptoma</a:t>
            </a:r>
            <a:r>
              <a:rPr lang="en-US" dirty="0">
                <a:solidFill>
                  <a:srgbClr val="0070C0"/>
                </a:solidFill>
              </a:rPr>
              <a:t> is Ephesians 2:1) </a:t>
            </a:r>
          </a:p>
          <a:p>
            <a:pPr>
              <a:lnSpc>
                <a:spcPct val="150000"/>
              </a:lnSpc>
            </a:pPr>
            <a:r>
              <a:rPr lang="en-US" dirty="0"/>
              <a:t>And you were dead in the trespasses (</a:t>
            </a:r>
            <a:r>
              <a:rPr lang="en-US" i="1" dirty="0" err="1">
                <a:solidFill>
                  <a:srgbClr val="0070C0"/>
                </a:solidFill>
              </a:rPr>
              <a:t>paraptoma</a:t>
            </a:r>
            <a:r>
              <a:rPr lang="en-US" dirty="0"/>
              <a:t>)</a:t>
            </a:r>
            <a:r>
              <a:rPr lang="en-US" i="1" dirty="0">
                <a:solidFill>
                  <a:srgbClr val="0070C0"/>
                </a:solidFill>
              </a:rPr>
              <a:t> </a:t>
            </a:r>
            <a:r>
              <a:rPr lang="en-US" dirty="0"/>
              <a:t>and sins (</a:t>
            </a:r>
            <a:r>
              <a:rPr lang="en-US" i="1" dirty="0">
                <a:solidFill>
                  <a:srgbClr val="0070C0"/>
                </a:solidFill>
              </a:rPr>
              <a:t>hamartia</a:t>
            </a:r>
            <a:r>
              <a:rPr lang="en-US" dirty="0"/>
              <a:t>) in which you once walked, following the course of this world, following the prince of the power of the air, the spirit that is now at work in the sons of disobedience among whom we all once lived in the passions of our flesh, carrying out the desires of the body and the mind, and were by nature children of wrath, like the rest of mankind. (Ephesians 2:1 – 3 ESV)</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110928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nSpc>
                <a:spcPct val="150000"/>
              </a:lnSpc>
            </a:pPr>
            <a:r>
              <a:rPr lang="en-US" dirty="0">
                <a:solidFill>
                  <a:srgbClr val="0070C0"/>
                </a:solidFill>
              </a:rPr>
              <a:t>Translations of </a:t>
            </a:r>
            <a:r>
              <a:rPr lang="en-US" i="1" dirty="0" err="1">
                <a:solidFill>
                  <a:srgbClr val="0070C0"/>
                </a:solidFill>
              </a:rPr>
              <a:t>paraptoma</a:t>
            </a:r>
            <a:endParaRPr lang="en-US" dirty="0">
              <a:solidFill>
                <a:srgbClr val="0070C0"/>
              </a:solidFill>
            </a:endParaRPr>
          </a:p>
          <a:p>
            <a:pPr marL="0" indent="0">
              <a:lnSpc>
                <a:spcPct val="15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graphicFrame>
        <p:nvGraphicFramePr>
          <p:cNvPr id="8" name="Table 9">
            <a:extLst>
              <a:ext uri="{FF2B5EF4-FFF2-40B4-BE49-F238E27FC236}">
                <a16:creationId xmlns:a16="http://schemas.microsoft.com/office/drawing/2014/main" id="{A1416336-A7E6-46CA-AC68-01659DA2C9C4}"/>
              </a:ext>
            </a:extLst>
          </p:cNvPr>
          <p:cNvGraphicFramePr>
            <a:graphicFrameLocks noGrp="1"/>
          </p:cNvGraphicFramePr>
          <p:nvPr/>
        </p:nvGraphicFramePr>
        <p:xfrm>
          <a:off x="643812" y="2151245"/>
          <a:ext cx="10534261" cy="3108960"/>
        </p:xfrm>
        <a:graphic>
          <a:graphicData uri="http://schemas.openxmlformats.org/drawingml/2006/table">
            <a:tbl>
              <a:tblPr firstRow="1" bandRow="1">
                <a:tableStyleId>{D7AC3CCA-C797-4891-BE02-D94E43425B78}</a:tableStyleId>
              </a:tblPr>
              <a:tblGrid>
                <a:gridCol w="4105470">
                  <a:extLst>
                    <a:ext uri="{9D8B030D-6E8A-4147-A177-3AD203B41FA5}">
                      <a16:colId xmlns:a16="http://schemas.microsoft.com/office/drawing/2014/main" val="520489898"/>
                    </a:ext>
                  </a:extLst>
                </a:gridCol>
                <a:gridCol w="3135085">
                  <a:extLst>
                    <a:ext uri="{9D8B030D-6E8A-4147-A177-3AD203B41FA5}">
                      <a16:colId xmlns:a16="http://schemas.microsoft.com/office/drawing/2014/main" val="2900045608"/>
                    </a:ext>
                  </a:extLst>
                </a:gridCol>
                <a:gridCol w="3293706">
                  <a:extLst>
                    <a:ext uri="{9D8B030D-6E8A-4147-A177-3AD203B41FA5}">
                      <a16:colId xmlns:a16="http://schemas.microsoft.com/office/drawing/2014/main" val="3317137265"/>
                    </a:ext>
                  </a:extLst>
                </a:gridCol>
              </a:tblGrid>
              <a:tr h="370840">
                <a:tc>
                  <a:txBody>
                    <a:bodyPr/>
                    <a:lstStyle/>
                    <a:p>
                      <a:r>
                        <a:rPr lang="en-US" sz="2800" dirty="0"/>
                        <a:t>Translation/Verse</a:t>
                      </a:r>
                    </a:p>
                  </a:txBody>
                  <a:tcPr>
                    <a:solidFill>
                      <a:schemeClr val="bg1"/>
                    </a:solidFill>
                  </a:tcPr>
                </a:tc>
                <a:tc>
                  <a:txBody>
                    <a:bodyPr/>
                    <a:lstStyle/>
                    <a:p>
                      <a:r>
                        <a:rPr lang="en-US" sz="2800" dirty="0"/>
                        <a:t>Matthew 6:14 - 15</a:t>
                      </a:r>
                    </a:p>
                  </a:txBody>
                  <a:tcPr>
                    <a:solidFill>
                      <a:schemeClr val="bg1"/>
                    </a:solidFill>
                  </a:tcPr>
                </a:tc>
                <a:tc>
                  <a:txBody>
                    <a:bodyPr/>
                    <a:lstStyle/>
                    <a:p>
                      <a:r>
                        <a:rPr lang="en-US" sz="2800" dirty="0"/>
                        <a:t>Ephesians 2:1</a:t>
                      </a:r>
                    </a:p>
                  </a:txBody>
                  <a:tcPr>
                    <a:solidFill>
                      <a:schemeClr val="bg1"/>
                    </a:solidFill>
                  </a:tcPr>
                </a:tc>
                <a:extLst>
                  <a:ext uri="{0D108BD9-81ED-4DB2-BD59-A6C34878D82A}">
                    <a16:rowId xmlns:a16="http://schemas.microsoft.com/office/drawing/2014/main" val="2436962572"/>
                  </a:ext>
                </a:extLst>
              </a:tr>
              <a:tr h="370840">
                <a:tc>
                  <a:txBody>
                    <a:bodyPr/>
                    <a:lstStyle/>
                    <a:p>
                      <a:r>
                        <a:rPr lang="en-US" sz="2800" dirty="0"/>
                        <a:t>King James</a:t>
                      </a:r>
                    </a:p>
                  </a:txBody>
                  <a:tcPr>
                    <a:solidFill>
                      <a:schemeClr val="bg1"/>
                    </a:solidFill>
                  </a:tcPr>
                </a:tc>
                <a:tc>
                  <a:txBody>
                    <a:bodyPr/>
                    <a:lstStyle/>
                    <a:p>
                      <a:r>
                        <a:rPr lang="en-US" sz="2800" dirty="0"/>
                        <a:t>Trespasses</a:t>
                      </a:r>
                    </a:p>
                  </a:txBody>
                  <a:tcPr>
                    <a:solidFill>
                      <a:schemeClr val="bg1"/>
                    </a:solidFill>
                  </a:tcPr>
                </a:tc>
                <a:tc>
                  <a:txBody>
                    <a:bodyPr/>
                    <a:lstStyle/>
                    <a:p>
                      <a:r>
                        <a:rPr lang="en-US" sz="2800" dirty="0"/>
                        <a:t>Trespasses</a:t>
                      </a:r>
                    </a:p>
                  </a:txBody>
                  <a:tcPr>
                    <a:solidFill>
                      <a:schemeClr val="bg1"/>
                    </a:solidFill>
                  </a:tcPr>
                </a:tc>
                <a:extLst>
                  <a:ext uri="{0D108BD9-81ED-4DB2-BD59-A6C34878D82A}">
                    <a16:rowId xmlns:a16="http://schemas.microsoft.com/office/drawing/2014/main" val="4197309254"/>
                  </a:ext>
                </a:extLst>
              </a:tr>
              <a:tr h="370840">
                <a:tc>
                  <a:txBody>
                    <a:bodyPr/>
                    <a:lstStyle/>
                    <a:p>
                      <a:r>
                        <a:rPr lang="en-US" sz="2800" dirty="0"/>
                        <a:t>ESV </a:t>
                      </a:r>
                    </a:p>
                  </a:txBody>
                  <a:tcPr>
                    <a:solidFill>
                      <a:schemeClr val="bg1"/>
                    </a:solidFill>
                  </a:tcPr>
                </a:tc>
                <a:tc>
                  <a:txBody>
                    <a:bodyPr/>
                    <a:lstStyle/>
                    <a:p>
                      <a:r>
                        <a:rPr lang="en-US" sz="2800" dirty="0"/>
                        <a:t>Trespasses</a:t>
                      </a:r>
                    </a:p>
                  </a:txBody>
                  <a:tcPr>
                    <a:solidFill>
                      <a:schemeClr val="bg1"/>
                    </a:solidFill>
                  </a:tcPr>
                </a:tc>
                <a:tc>
                  <a:txBody>
                    <a:bodyPr/>
                    <a:lstStyle/>
                    <a:p>
                      <a:r>
                        <a:rPr lang="en-US" sz="2800" dirty="0"/>
                        <a:t>Trespasses</a:t>
                      </a:r>
                    </a:p>
                  </a:txBody>
                  <a:tcPr>
                    <a:solidFill>
                      <a:schemeClr val="bg1"/>
                    </a:solidFill>
                  </a:tcPr>
                </a:tc>
                <a:extLst>
                  <a:ext uri="{0D108BD9-81ED-4DB2-BD59-A6C34878D82A}">
                    <a16:rowId xmlns:a16="http://schemas.microsoft.com/office/drawing/2014/main" val="3932637244"/>
                  </a:ext>
                </a:extLst>
              </a:tr>
              <a:tr h="370840">
                <a:tc>
                  <a:txBody>
                    <a:bodyPr/>
                    <a:lstStyle/>
                    <a:p>
                      <a:r>
                        <a:rPr lang="en-US" sz="2800" dirty="0"/>
                        <a:t>New American Standard</a:t>
                      </a:r>
                    </a:p>
                  </a:txBody>
                  <a:tcPr>
                    <a:solidFill>
                      <a:schemeClr val="bg1"/>
                    </a:solidFill>
                  </a:tcPr>
                </a:tc>
                <a:tc>
                  <a:txBody>
                    <a:bodyPr/>
                    <a:lstStyle/>
                    <a:p>
                      <a:r>
                        <a:rPr lang="en-US" sz="2800" dirty="0"/>
                        <a:t>Transgressions</a:t>
                      </a:r>
                    </a:p>
                  </a:txBody>
                  <a:tcPr>
                    <a:solidFill>
                      <a:schemeClr val="bg1"/>
                    </a:solidFill>
                  </a:tcPr>
                </a:tc>
                <a:tc>
                  <a:txBody>
                    <a:bodyPr/>
                    <a:lstStyle/>
                    <a:p>
                      <a:r>
                        <a:rPr lang="en-US" sz="2800" dirty="0"/>
                        <a:t>Trespasses</a:t>
                      </a:r>
                    </a:p>
                  </a:txBody>
                  <a:tcPr>
                    <a:solidFill>
                      <a:schemeClr val="bg1"/>
                    </a:solidFill>
                  </a:tcPr>
                </a:tc>
                <a:extLst>
                  <a:ext uri="{0D108BD9-81ED-4DB2-BD59-A6C34878D82A}">
                    <a16:rowId xmlns:a16="http://schemas.microsoft.com/office/drawing/2014/main" val="893529238"/>
                  </a:ext>
                </a:extLst>
              </a:tr>
              <a:tr h="370840">
                <a:tc>
                  <a:txBody>
                    <a:bodyPr/>
                    <a:lstStyle/>
                    <a:p>
                      <a:r>
                        <a:rPr lang="en-US" sz="2800" dirty="0"/>
                        <a:t>NIV</a:t>
                      </a:r>
                    </a:p>
                  </a:txBody>
                  <a:tcPr>
                    <a:solidFill>
                      <a:schemeClr val="bg1"/>
                    </a:solidFill>
                  </a:tcPr>
                </a:tc>
                <a:tc>
                  <a:txBody>
                    <a:bodyPr/>
                    <a:lstStyle/>
                    <a:p>
                      <a:r>
                        <a:rPr lang="en-US" sz="2800" dirty="0"/>
                        <a:t>Sins</a:t>
                      </a:r>
                    </a:p>
                  </a:txBody>
                  <a:tcPr>
                    <a:solidFill>
                      <a:schemeClr val="bg1"/>
                    </a:solidFill>
                  </a:tcPr>
                </a:tc>
                <a:tc>
                  <a:txBody>
                    <a:bodyPr/>
                    <a:lstStyle/>
                    <a:p>
                      <a:r>
                        <a:rPr lang="en-US" sz="2800" dirty="0"/>
                        <a:t>Transgressions</a:t>
                      </a:r>
                    </a:p>
                  </a:txBody>
                  <a:tcPr>
                    <a:solidFill>
                      <a:schemeClr val="bg1"/>
                    </a:solidFill>
                  </a:tcPr>
                </a:tc>
                <a:extLst>
                  <a:ext uri="{0D108BD9-81ED-4DB2-BD59-A6C34878D82A}">
                    <a16:rowId xmlns:a16="http://schemas.microsoft.com/office/drawing/2014/main" val="3749853092"/>
                  </a:ext>
                </a:extLst>
              </a:tr>
              <a:tr h="370840">
                <a:tc>
                  <a:txBody>
                    <a:bodyPr/>
                    <a:lstStyle/>
                    <a:p>
                      <a:r>
                        <a:rPr lang="en-US" sz="2800" dirty="0"/>
                        <a:t>New Jerusalem Bible</a:t>
                      </a:r>
                    </a:p>
                  </a:txBody>
                  <a:tcPr>
                    <a:solidFill>
                      <a:schemeClr val="bg1"/>
                    </a:solidFill>
                  </a:tcPr>
                </a:tc>
                <a:tc>
                  <a:txBody>
                    <a:bodyPr/>
                    <a:lstStyle/>
                    <a:p>
                      <a:r>
                        <a:rPr lang="en-US" sz="2800" dirty="0"/>
                        <a:t>Failings</a:t>
                      </a:r>
                    </a:p>
                  </a:txBody>
                  <a:tcPr>
                    <a:solidFill>
                      <a:schemeClr val="bg1"/>
                    </a:solidFill>
                  </a:tcPr>
                </a:tc>
                <a:tc>
                  <a:txBody>
                    <a:bodyPr/>
                    <a:lstStyle/>
                    <a:p>
                      <a:r>
                        <a:rPr lang="en-US" sz="2800" dirty="0"/>
                        <a:t>Crimes</a:t>
                      </a:r>
                    </a:p>
                  </a:txBody>
                  <a:tcPr>
                    <a:solidFill>
                      <a:schemeClr val="bg1"/>
                    </a:solidFill>
                  </a:tcPr>
                </a:tc>
                <a:extLst>
                  <a:ext uri="{0D108BD9-81ED-4DB2-BD59-A6C34878D82A}">
                    <a16:rowId xmlns:a16="http://schemas.microsoft.com/office/drawing/2014/main" val="3366599448"/>
                  </a:ext>
                </a:extLst>
              </a:tr>
            </a:tbl>
          </a:graphicData>
        </a:graphic>
      </p:graphicFrame>
    </p:spTree>
    <p:extLst>
      <p:ext uri="{BB962C8B-B14F-4D97-AF65-F5344CB8AC3E}">
        <p14:creationId xmlns:p14="http://schemas.microsoft.com/office/powerpoint/2010/main" val="119500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877077"/>
            <a:ext cx="11784563" cy="5896947"/>
          </a:xfrm>
          <a:solidFill>
            <a:srgbClr val="FFFFCC"/>
          </a:solidFill>
        </p:spPr>
        <p:txBody>
          <a:bodyPr numCol="1">
            <a:noAutofit/>
          </a:bodyPr>
          <a:lstStyle/>
          <a:p>
            <a:pPr>
              <a:lnSpc>
                <a:spcPct val="150000"/>
              </a:lnSpc>
            </a:pPr>
            <a:r>
              <a:rPr lang="en-US" dirty="0">
                <a:solidFill>
                  <a:srgbClr val="0070C0"/>
                </a:solidFill>
              </a:rPr>
              <a:t>Debtors’ prisons are an archaic thing of the unenlightened past, and we don’t have kings throwing us into them </a:t>
            </a:r>
            <a:r>
              <a:rPr lang="en-US" dirty="0"/>
              <a:t>(Matthew 18:23–35). </a:t>
            </a:r>
            <a:r>
              <a:rPr lang="en-US" dirty="0">
                <a:solidFill>
                  <a:srgbClr val="0070C0"/>
                </a:solidFill>
              </a:rPr>
              <a:t>We have merciful bankruptcy laws that protect us in ways inconceivable to past generations. So “debt” might not carry for us the sense of threat it did for them.</a:t>
            </a:r>
          </a:p>
          <a:p>
            <a:pPr>
              <a:lnSpc>
                <a:spcPct val="150000"/>
              </a:lnSpc>
            </a:pPr>
            <a:r>
              <a:rPr lang="en-US" dirty="0">
                <a:solidFill>
                  <a:srgbClr val="0070C0"/>
                </a:solidFill>
              </a:rPr>
              <a:t>On the other hand in our modern context a trespasser occupies a realm or exercises a right that rightfully belongs to someone else. A trespasser violates another person.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Jesus’ teaching on how to pray: The Lord’s Prayer</a:t>
            </a:r>
            <a:endParaRPr lang="en-US" sz="2800" dirty="0"/>
          </a:p>
        </p:txBody>
      </p:sp>
    </p:spTree>
    <p:extLst>
      <p:ext uri="{BB962C8B-B14F-4D97-AF65-F5344CB8AC3E}">
        <p14:creationId xmlns:p14="http://schemas.microsoft.com/office/powerpoint/2010/main" val="2383503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1021</Words>
  <Application>Microsoft Office PowerPoint</Application>
  <PresentationFormat>Widescreen</PresentationFormat>
  <Paragraphs>104</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2019-09-22T20:00:18Z</dcterms:created>
  <dcterms:modified xsi:type="dcterms:W3CDTF">2019-09-22T20:02:32Z</dcterms:modified>
</cp:coreProperties>
</file>