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340" r:id="rId2"/>
    <p:sldId id="1202" r:id="rId3"/>
    <p:sldId id="1203" r:id="rId4"/>
    <p:sldId id="1204" r:id="rId5"/>
    <p:sldId id="1205" r:id="rId6"/>
    <p:sldId id="1207" r:id="rId7"/>
    <p:sldId id="1208" r:id="rId8"/>
    <p:sldId id="1209" r:id="rId9"/>
    <p:sldId id="1210" r:id="rId10"/>
    <p:sldId id="1211" r:id="rId11"/>
    <p:sldId id="1212" r:id="rId12"/>
    <p:sldId id="1213" r:id="rId13"/>
    <p:sldId id="1214" r:id="rId14"/>
    <p:sldId id="121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E0C95F-10F7-4FE1-9BAA-416E46AFD9B5}" type="datetimeFigureOut">
              <a:rPr lang="en-US" smtClean="0"/>
              <a:t>9/30/2019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48861-E048-4EA7-9233-12DECB478F99}" type="slidenum">
              <a:rPr lang="en-US" smtClean="0"/>
              <a:t>‹#›</a:t>
            </a:fld>
            <a:endParaRPr lang="en-US"/>
          </a:p>
        </p:txBody>
      </p:sp>
    </p:spTree>
    <p:extLst>
      <p:ext uri="{BB962C8B-B14F-4D97-AF65-F5344CB8AC3E}">
        <p14:creationId xmlns:p14="http://schemas.microsoft.com/office/powerpoint/2010/main" val="460923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1154413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3311957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2030462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3960923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644135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894702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2700333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2233039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037005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499543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1477629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2822022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869930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180827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C721E-F5E9-4EC8-B1DC-8324122549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44A9DB-F16E-409E-9F04-613EF21788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EFC747-4E62-4E84-A9B3-A43A392D4409}"/>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5" name="Footer Placeholder 4">
            <a:extLst>
              <a:ext uri="{FF2B5EF4-FFF2-40B4-BE49-F238E27FC236}">
                <a16:creationId xmlns:a16="http://schemas.microsoft.com/office/drawing/2014/main" id="{79540B4D-7CD5-41AB-BFC5-E3BC9454CA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309AC3-F0DA-4A27-B158-DD7131F53E12}"/>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396838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EC778-F3EC-486D-AB33-8E0CA7205A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09E90C-5F04-4F4A-ABFC-E688041455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3C71DA-CB7B-473C-AC84-4E7798591705}"/>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5" name="Footer Placeholder 4">
            <a:extLst>
              <a:ext uri="{FF2B5EF4-FFF2-40B4-BE49-F238E27FC236}">
                <a16:creationId xmlns:a16="http://schemas.microsoft.com/office/drawing/2014/main" id="{4A1E7D77-5853-4399-9208-248067F6A0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27173-9479-40DC-9F3C-DCCC894DE055}"/>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1555169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CA7C-C215-4319-9E2A-CACEFC64AD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37EABD-F914-4754-AB2B-AB45A97E95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94DE1A-B977-4271-A765-4DDF91FEE806}"/>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5" name="Footer Placeholder 4">
            <a:extLst>
              <a:ext uri="{FF2B5EF4-FFF2-40B4-BE49-F238E27FC236}">
                <a16:creationId xmlns:a16="http://schemas.microsoft.com/office/drawing/2014/main" id="{E5D749C7-A418-45BC-BFA0-BD709BDC4F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A76788-16AC-4363-8651-C415CDEBF78B}"/>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40083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448-279C-467A-9A74-B9CB6B5BF8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94CE5-833C-4BAC-98CF-B4FCC73C59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2762B7-0345-4846-B79A-BFD8A0C5EAA8}"/>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5" name="Footer Placeholder 4">
            <a:extLst>
              <a:ext uri="{FF2B5EF4-FFF2-40B4-BE49-F238E27FC236}">
                <a16:creationId xmlns:a16="http://schemas.microsoft.com/office/drawing/2014/main" id="{A90550DF-05BD-42C9-86E5-20CA3C9EC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2BBE2-8A0B-471E-9AB4-B3D86AC0E58D}"/>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12015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CDF81-EE8F-42E4-BF50-1FCD93803F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E61B7D-9A41-422F-BB2D-8ABFFFD1F3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7C580-DCF9-4948-BEE5-52773C5E5BD1}"/>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5" name="Footer Placeholder 4">
            <a:extLst>
              <a:ext uri="{FF2B5EF4-FFF2-40B4-BE49-F238E27FC236}">
                <a16:creationId xmlns:a16="http://schemas.microsoft.com/office/drawing/2014/main" id="{5473F086-ED75-4721-894C-39684D42D1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08FC9-E75C-4351-BCA6-B1900B75C048}"/>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232143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DA862-1AA7-48CC-9B1B-51BD4739FC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6AB4BB-1B61-4CCB-9F02-09091FF51D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79F055-FDA1-4CCD-A10C-351F404570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392948-4FB4-40D8-BDD0-9CBD358EEB12}"/>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6" name="Footer Placeholder 5">
            <a:extLst>
              <a:ext uri="{FF2B5EF4-FFF2-40B4-BE49-F238E27FC236}">
                <a16:creationId xmlns:a16="http://schemas.microsoft.com/office/drawing/2014/main" id="{24F32483-D032-4943-92C1-C4E1972338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D2565C-DF5D-4C2E-9A89-A602B1A1C33B}"/>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2551242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E9138-6C1C-4DC0-9B2A-722026D837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99099A-2D43-4E4E-AE0E-EF49D263DB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E720B8-EC99-4DCC-89E0-0C405AF681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AAEFCE-8FBD-4F5C-9DD2-331BF0445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6A4D0E-20A4-4A14-BEFD-E122B1EB1A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DBAF82-548B-4B2C-9866-C4BE9701ED85}"/>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8" name="Footer Placeholder 7">
            <a:extLst>
              <a:ext uri="{FF2B5EF4-FFF2-40B4-BE49-F238E27FC236}">
                <a16:creationId xmlns:a16="http://schemas.microsoft.com/office/drawing/2014/main" id="{622FFA8E-002A-4C37-A773-687C27D608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3E5783-E54B-4BA3-A288-D19E2C7E4574}"/>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173424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FF1F2-F47D-46F2-84D1-AD16EAF752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9E0C6D-89DA-408A-B4F3-BB06CB54B03C}"/>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4" name="Footer Placeholder 3">
            <a:extLst>
              <a:ext uri="{FF2B5EF4-FFF2-40B4-BE49-F238E27FC236}">
                <a16:creationId xmlns:a16="http://schemas.microsoft.com/office/drawing/2014/main" id="{C3AD6CB6-3C3E-41B1-9B8B-6D3898554F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673A01-36DC-4B83-884F-75703500F018}"/>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1673041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421232-F416-47C7-850C-688A0BF96D42}"/>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3" name="Footer Placeholder 2">
            <a:extLst>
              <a:ext uri="{FF2B5EF4-FFF2-40B4-BE49-F238E27FC236}">
                <a16:creationId xmlns:a16="http://schemas.microsoft.com/office/drawing/2014/main" id="{D98954F7-85B3-4D23-90F4-408BB2CA17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EF77C8-FA7E-41C9-A755-3435CF9AA267}"/>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435545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A9248-9130-4A72-8736-1AAC6AF98E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5383C9-5525-4BDB-B933-AA894C990D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9EA1E0-802F-4993-8465-CEA724C0B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1D7A11-A6F5-44CA-A84E-4A97617512C3}"/>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6" name="Footer Placeholder 5">
            <a:extLst>
              <a:ext uri="{FF2B5EF4-FFF2-40B4-BE49-F238E27FC236}">
                <a16:creationId xmlns:a16="http://schemas.microsoft.com/office/drawing/2014/main" id="{918B2CF7-274E-4942-BA5F-15394C73C5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3A7FDB-0D8F-41AD-A3D0-DAE48A1E71A4}"/>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169899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39335-0ACE-4D9A-BCD4-BDD6713D2E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694E8D-D168-4803-8E5C-BADC99778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A0C4DB-4B98-4E76-8784-D7ADEF29C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154F4A-99C5-4B34-858C-33FE131E8BAC}"/>
              </a:ext>
            </a:extLst>
          </p:cNvPr>
          <p:cNvSpPr>
            <a:spLocks noGrp="1"/>
          </p:cNvSpPr>
          <p:nvPr>
            <p:ph type="dt" sz="half" idx="10"/>
          </p:nvPr>
        </p:nvSpPr>
        <p:spPr/>
        <p:txBody>
          <a:bodyPr/>
          <a:lstStyle/>
          <a:p>
            <a:fld id="{C5EEA87E-D2D7-4EFA-8D55-C069329B433E}" type="datetimeFigureOut">
              <a:rPr lang="en-US" smtClean="0"/>
              <a:t>9/30/2019</a:t>
            </a:fld>
            <a:endParaRPr lang="en-US"/>
          </a:p>
        </p:txBody>
      </p:sp>
      <p:sp>
        <p:nvSpPr>
          <p:cNvPr id="6" name="Footer Placeholder 5">
            <a:extLst>
              <a:ext uri="{FF2B5EF4-FFF2-40B4-BE49-F238E27FC236}">
                <a16:creationId xmlns:a16="http://schemas.microsoft.com/office/drawing/2014/main" id="{2D5CEC89-1F9E-46BC-9EA6-27FD16AF50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B19551-FFBC-47DA-9FC1-5D28EDCC82A3}"/>
              </a:ext>
            </a:extLst>
          </p:cNvPr>
          <p:cNvSpPr>
            <a:spLocks noGrp="1"/>
          </p:cNvSpPr>
          <p:nvPr>
            <p:ph type="sldNum" sz="quarter" idx="12"/>
          </p:nvPr>
        </p:nvSpPr>
        <p:spPr/>
        <p:txBody>
          <a:bodyPr/>
          <a:lstStyle/>
          <a:p>
            <a:fld id="{C9BB8AFD-5C0F-4E46-84DC-2B00A8E7607D}" type="slidenum">
              <a:rPr lang="en-US" smtClean="0"/>
              <a:t>‹#›</a:t>
            </a:fld>
            <a:endParaRPr lang="en-US"/>
          </a:p>
        </p:txBody>
      </p:sp>
    </p:spTree>
    <p:extLst>
      <p:ext uri="{BB962C8B-B14F-4D97-AF65-F5344CB8AC3E}">
        <p14:creationId xmlns:p14="http://schemas.microsoft.com/office/powerpoint/2010/main" val="3802421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0DC586-9D05-44E6-BE87-8AF9CF5507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488330-AC23-44EE-99DC-8A99F5B896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A75F5-7914-477E-952A-C2CE6F03E8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EA87E-D2D7-4EFA-8D55-C069329B433E}" type="datetimeFigureOut">
              <a:rPr lang="en-US" smtClean="0"/>
              <a:t>9/30/2019</a:t>
            </a:fld>
            <a:endParaRPr lang="en-US"/>
          </a:p>
        </p:txBody>
      </p:sp>
      <p:sp>
        <p:nvSpPr>
          <p:cNvPr id="5" name="Footer Placeholder 4">
            <a:extLst>
              <a:ext uri="{FF2B5EF4-FFF2-40B4-BE49-F238E27FC236}">
                <a16:creationId xmlns:a16="http://schemas.microsoft.com/office/drawing/2014/main" id="{B0138877-6C9B-4521-B3E6-D30F649FD3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C8C619-8E65-4CD1-87EB-812DF158D4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B8AFD-5C0F-4E46-84DC-2B00A8E7607D}" type="slidenum">
              <a:rPr lang="en-US" smtClean="0"/>
              <a:t>‹#›</a:t>
            </a:fld>
            <a:endParaRPr lang="en-US"/>
          </a:p>
        </p:txBody>
      </p:sp>
    </p:spTree>
    <p:extLst>
      <p:ext uri="{BB962C8B-B14F-4D97-AF65-F5344CB8AC3E}">
        <p14:creationId xmlns:p14="http://schemas.microsoft.com/office/powerpoint/2010/main" val="1164301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a:t>
            </a:r>
            <a:r>
              <a:rPr lang="en-US" sz="2800" b="1">
                <a:solidFill>
                  <a:srgbClr val="0070C0"/>
                </a:solidFill>
                <a:latin typeface="Arial" panose="020B0604020202020204" pitchFamily="34" charset="0"/>
                <a:cs typeface="Arial" panose="020B0604020202020204" pitchFamily="34" charset="0"/>
              </a:rPr>
              <a:t>September 29, </a:t>
            </a:r>
            <a:r>
              <a:rPr lang="en-US" sz="2800" b="1" dirty="0">
                <a:solidFill>
                  <a:srgbClr val="0070C0"/>
                </a:solidFill>
                <a:latin typeface="Arial" panose="020B0604020202020204" pitchFamily="34" charset="0"/>
                <a:cs typeface="Arial" panose="020B0604020202020204" pitchFamily="34" charset="0"/>
              </a:rPr>
              <a:t>2019</a:t>
            </a:r>
          </a:p>
        </p:txBody>
      </p:sp>
    </p:spTree>
    <p:extLst>
      <p:ext uri="{BB962C8B-B14F-4D97-AF65-F5344CB8AC3E}">
        <p14:creationId xmlns:p14="http://schemas.microsoft.com/office/powerpoint/2010/main" val="295708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a:lnSpc>
                <a:spcPct val="150000"/>
              </a:lnSpc>
            </a:pPr>
            <a:r>
              <a:rPr lang="en-US" dirty="0">
                <a:solidFill>
                  <a:srgbClr val="0070C0"/>
                </a:solidFill>
                <a:cs typeface="Arial" panose="020B0604020202020204" pitchFamily="34" charset="0"/>
              </a:rPr>
              <a:t>According to the NT the Holy Spirit relates to us in the following ways:</a:t>
            </a:r>
          </a:p>
          <a:p>
            <a:pPr lvl="1">
              <a:lnSpc>
                <a:spcPct val="100000"/>
              </a:lnSpc>
            </a:pPr>
            <a:r>
              <a:rPr lang="en-US" sz="2800" dirty="0">
                <a:solidFill>
                  <a:srgbClr val="0070C0"/>
                </a:solidFill>
              </a:rPr>
              <a:t>Comforter/Counselor            </a:t>
            </a:r>
            <a:r>
              <a:rPr lang="en-US" sz="2800" dirty="0"/>
              <a:t>John 14:16</a:t>
            </a:r>
          </a:p>
          <a:p>
            <a:pPr lvl="1">
              <a:lnSpc>
                <a:spcPct val="100000"/>
              </a:lnSpc>
            </a:pPr>
            <a:r>
              <a:rPr lang="en-US" sz="2800" dirty="0">
                <a:solidFill>
                  <a:srgbClr val="0070C0"/>
                </a:solidFill>
              </a:rPr>
              <a:t>Believers know Him              </a:t>
            </a:r>
            <a:r>
              <a:rPr lang="en-US" sz="2800" dirty="0"/>
              <a:t>John14:17  </a:t>
            </a:r>
          </a:p>
          <a:p>
            <a:pPr lvl="1">
              <a:lnSpc>
                <a:spcPct val="100000"/>
              </a:lnSpc>
            </a:pPr>
            <a:r>
              <a:rPr lang="en-US" sz="2800" dirty="0">
                <a:solidFill>
                  <a:srgbClr val="0070C0"/>
                </a:solidFill>
              </a:rPr>
              <a:t>Teacher                                   </a:t>
            </a:r>
            <a:r>
              <a:rPr lang="en-US" sz="2800" dirty="0"/>
              <a:t>John 14:26</a:t>
            </a:r>
          </a:p>
          <a:p>
            <a:pPr lvl="1">
              <a:lnSpc>
                <a:spcPct val="100000"/>
              </a:lnSpc>
            </a:pPr>
            <a:r>
              <a:rPr lang="en-US" sz="2800" dirty="0">
                <a:solidFill>
                  <a:srgbClr val="0070C0"/>
                </a:solidFill>
              </a:rPr>
              <a:t>Is grieved by our sin              </a:t>
            </a:r>
            <a:r>
              <a:rPr lang="en-US" sz="2800" dirty="0"/>
              <a:t>Ephesians 4:30</a:t>
            </a:r>
          </a:p>
          <a:p>
            <a:pPr lvl="1">
              <a:lnSpc>
                <a:spcPct val="100000"/>
              </a:lnSpc>
            </a:pPr>
            <a:r>
              <a:rPr lang="en-US" sz="2800" dirty="0">
                <a:solidFill>
                  <a:srgbClr val="0070C0"/>
                </a:solidFill>
              </a:rPr>
              <a:t>Distributes Spiritual Gifts     </a:t>
            </a:r>
            <a:r>
              <a:rPr lang="en-US" sz="2800" dirty="0"/>
              <a:t>1 Corinthians 12:11</a:t>
            </a:r>
          </a:p>
          <a:p>
            <a:pPr>
              <a:lnSpc>
                <a:spcPct val="100000"/>
              </a:lnSpc>
            </a:pPr>
            <a:r>
              <a:rPr lang="en-US" dirty="0">
                <a:solidFill>
                  <a:srgbClr val="0070C0"/>
                </a:solidFill>
              </a:rPr>
              <a:t>It is not wrong to pray to the Holy Spirit, especially regarding his special areas of ministry or responsibility, but it should not become the dominate pattern of our prayers.  </a:t>
            </a:r>
          </a:p>
          <a:p>
            <a:pPr>
              <a:lnSpc>
                <a:spcPct val="100000"/>
              </a:lnSpc>
            </a:pPr>
            <a:r>
              <a:rPr lang="en-US" dirty="0">
                <a:solidFill>
                  <a:srgbClr val="0070C0"/>
                </a:solidFill>
              </a:rPr>
              <a:t>The normal form of our prayers should be to the Father in the name of Jesus by the power of the Holy Spirit. </a:t>
            </a:r>
          </a:p>
          <a:p>
            <a:pPr marL="0" indent="0">
              <a:lnSpc>
                <a:spcPct val="10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pray to Jesus and/or to the Holy Spirit?</a:t>
            </a:r>
            <a:endParaRPr lang="en-US" sz="2800" dirty="0"/>
          </a:p>
        </p:txBody>
      </p:sp>
    </p:spTree>
    <p:extLst>
      <p:ext uri="{BB962C8B-B14F-4D97-AF65-F5344CB8AC3E}">
        <p14:creationId xmlns:p14="http://schemas.microsoft.com/office/powerpoint/2010/main" val="334841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marL="0" indent="0">
              <a:lnSpc>
                <a:spcPct val="150000"/>
              </a:lnSpc>
              <a:buNone/>
            </a:pPr>
            <a:r>
              <a:rPr lang="en-US" dirty="0"/>
              <a:t>Likewise the Spirit </a:t>
            </a:r>
            <a:r>
              <a:rPr lang="en-US" dirty="0">
                <a:solidFill>
                  <a:srgbClr val="FF0000"/>
                </a:solidFill>
              </a:rPr>
              <a:t>helps</a:t>
            </a:r>
            <a:r>
              <a:rPr lang="en-US" dirty="0"/>
              <a:t> us in our weakness. For we do not know what to pray for as we ought, but the Spirit himself intercedes for us with groanings too deep for words.  And he who searches hearts knows what is the mind of the Spirit, because the Spirit intercedes for the saints according to the will of God. (Romans 8:26 – 27)</a:t>
            </a:r>
          </a:p>
          <a:p>
            <a:pPr>
              <a:lnSpc>
                <a:spcPct val="150000"/>
              </a:lnSpc>
            </a:pPr>
            <a:r>
              <a:rPr lang="en-US" dirty="0">
                <a:solidFill>
                  <a:srgbClr val="0070C0"/>
                </a:solidFill>
              </a:rPr>
              <a:t>Interpreters differ on whether the “groanings too deep for words” are the Holy Spirit’s or ours.</a:t>
            </a:r>
          </a:p>
          <a:p>
            <a:pPr marL="0" indent="0">
              <a:lnSpc>
                <a:spcPct val="150000"/>
              </a:lnSpc>
              <a:buNone/>
            </a:pPr>
            <a:endParaRPr lang="en-US" dirty="0">
              <a:solidFill>
                <a:srgbClr val="0070C0"/>
              </a:solidFill>
            </a:endParaRPr>
          </a:p>
          <a:p>
            <a:pPr marL="0" indent="0">
              <a:lnSpc>
                <a:spcPct val="10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What is the role of the Holy Spirit in prayer?</a:t>
            </a:r>
            <a:endParaRPr lang="en-US" sz="2800" dirty="0"/>
          </a:p>
        </p:txBody>
      </p:sp>
    </p:spTree>
    <p:extLst>
      <p:ext uri="{BB962C8B-B14F-4D97-AF65-F5344CB8AC3E}">
        <p14:creationId xmlns:p14="http://schemas.microsoft.com/office/powerpoint/2010/main" val="3435570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a:lnSpc>
                <a:spcPct val="150000"/>
              </a:lnSpc>
            </a:pPr>
            <a:r>
              <a:rPr lang="en-US" dirty="0">
                <a:solidFill>
                  <a:srgbClr val="0070C0"/>
                </a:solidFill>
              </a:rPr>
              <a:t>The Greek word translated as helps in Romans 8:26 is the same Greek word translated as help in Luke 10:40.</a:t>
            </a:r>
          </a:p>
          <a:p>
            <a:pPr marL="0" indent="0">
              <a:lnSpc>
                <a:spcPct val="150000"/>
              </a:lnSpc>
              <a:buNone/>
            </a:pPr>
            <a:r>
              <a:rPr lang="en-US" dirty="0"/>
              <a:t> But Martha was distracted with much serving. And she went up to him and said, "Lord, do you not care that my sister has left me to serve alone? Tell her then to help me.“</a:t>
            </a:r>
          </a:p>
          <a:p>
            <a:pPr marL="0" indent="0">
              <a:lnSpc>
                <a:spcPct val="150000"/>
              </a:lnSpc>
              <a:buNone/>
            </a:pPr>
            <a:r>
              <a:rPr lang="en-US" dirty="0">
                <a:solidFill>
                  <a:srgbClr val="0070C0"/>
                </a:solidFill>
              </a:rPr>
              <a:t>Therefore, it seems the most reasonable understanding of this passage is that the Holy Spirit takes our expressions of our heart-felt (groanings) desires and intercedes to make them into effective prayers.</a:t>
            </a:r>
          </a:p>
          <a:p>
            <a:pPr marL="0" indent="0">
              <a:lnSpc>
                <a:spcPct val="150000"/>
              </a:lnSpc>
              <a:buNone/>
            </a:pPr>
            <a:endParaRPr lang="en-US" dirty="0">
              <a:solidFill>
                <a:srgbClr val="0070C0"/>
              </a:solidFill>
            </a:endParaRPr>
          </a:p>
          <a:p>
            <a:pPr marL="0" indent="0">
              <a:lnSpc>
                <a:spcPct val="10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What is the role of the Holy Spirit in prayer?</a:t>
            </a:r>
            <a:endParaRPr lang="en-US" sz="2800" dirty="0"/>
          </a:p>
        </p:txBody>
      </p:sp>
    </p:spTree>
    <p:extLst>
      <p:ext uri="{BB962C8B-B14F-4D97-AF65-F5344CB8AC3E}">
        <p14:creationId xmlns:p14="http://schemas.microsoft.com/office/powerpoint/2010/main" val="1329496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marL="0" indent="0">
              <a:lnSpc>
                <a:spcPct val="150000"/>
              </a:lnSpc>
              <a:buNone/>
            </a:pPr>
            <a:r>
              <a:rPr lang="en-US" dirty="0"/>
              <a:t>and take the helmet of salvation, and the sword of the Spirit, which is the word of God, </a:t>
            </a:r>
            <a:r>
              <a:rPr lang="en-US" dirty="0">
                <a:solidFill>
                  <a:srgbClr val="FF0000"/>
                </a:solidFill>
              </a:rPr>
              <a:t>praying at all times in the Spirit</a:t>
            </a:r>
            <a:r>
              <a:rPr lang="en-US" dirty="0"/>
              <a:t>, with all prayer and supplication. (Ephesians 6:17 – 18)</a:t>
            </a:r>
          </a:p>
          <a:p>
            <a:pPr marL="0" indent="0">
              <a:lnSpc>
                <a:spcPct val="150000"/>
              </a:lnSpc>
              <a:buNone/>
            </a:pPr>
            <a:r>
              <a:rPr lang="en-US" dirty="0"/>
              <a:t>But you, beloved, building yourselves up in your most holy faith and </a:t>
            </a:r>
            <a:r>
              <a:rPr lang="en-US" dirty="0">
                <a:solidFill>
                  <a:srgbClr val="FF0000"/>
                </a:solidFill>
              </a:rPr>
              <a:t>praying in the Holy Spirit</a:t>
            </a:r>
            <a:r>
              <a:rPr lang="en-US" dirty="0"/>
              <a:t>, keep yourselves in the love of God, waiting for the mercy of our Lord Jesus Christ that leads to eternal life. (Jude 20 – 21)</a:t>
            </a:r>
          </a:p>
          <a:p>
            <a:pPr marL="0" indent="0">
              <a:lnSpc>
                <a:spcPct val="150000"/>
              </a:lnSpc>
              <a:buNone/>
            </a:pPr>
            <a:endParaRPr lang="en-US" dirty="0"/>
          </a:p>
          <a:p>
            <a:pPr marL="0" indent="0">
              <a:lnSpc>
                <a:spcPct val="150000"/>
              </a:lnSpc>
              <a:buNone/>
            </a:pPr>
            <a:endParaRPr lang="en-US" dirty="0">
              <a:solidFill>
                <a:srgbClr val="0070C0"/>
              </a:solidFill>
            </a:endParaRPr>
          </a:p>
          <a:p>
            <a:pPr marL="0" indent="0">
              <a:lnSpc>
                <a:spcPct val="10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What does it mean to pray in the Spirit or Holy Spirit?</a:t>
            </a:r>
            <a:endParaRPr lang="en-US" sz="2800" dirty="0"/>
          </a:p>
        </p:txBody>
      </p:sp>
    </p:spTree>
    <p:extLst>
      <p:ext uri="{BB962C8B-B14F-4D97-AF65-F5344CB8AC3E}">
        <p14:creationId xmlns:p14="http://schemas.microsoft.com/office/powerpoint/2010/main" val="1583976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a:lnSpc>
                <a:spcPct val="150000"/>
              </a:lnSpc>
            </a:pPr>
            <a:r>
              <a:rPr lang="en-US" dirty="0">
                <a:solidFill>
                  <a:srgbClr val="0070C0"/>
                </a:solidFill>
              </a:rPr>
              <a:t>There are many activities that the NT says can be done in the Holy Spirit.</a:t>
            </a:r>
          </a:p>
          <a:p>
            <a:pPr lvl="1">
              <a:lnSpc>
                <a:spcPct val="100000"/>
              </a:lnSpc>
            </a:pPr>
            <a:r>
              <a:rPr lang="en-US" sz="2800" dirty="0">
                <a:solidFill>
                  <a:srgbClr val="0070C0"/>
                </a:solidFill>
              </a:rPr>
              <a:t>rejoice in the Spirit      </a:t>
            </a:r>
            <a:r>
              <a:rPr lang="en-US" sz="2800" dirty="0"/>
              <a:t>Luke 10:21</a:t>
            </a:r>
          </a:p>
          <a:p>
            <a:pPr lvl="1">
              <a:lnSpc>
                <a:spcPct val="100000"/>
              </a:lnSpc>
            </a:pPr>
            <a:r>
              <a:rPr lang="en-US" sz="2800" dirty="0">
                <a:solidFill>
                  <a:srgbClr val="0070C0"/>
                </a:solidFill>
              </a:rPr>
              <a:t>Decide/resolved/purposed something in the Spirit     </a:t>
            </a:r>
            <a:r>
              <a:rPr lang="en-US" sz="2800" dirty="0"/>
              <a:t>Acts 19:21</a:t>
            </a:r>
          </a:p>
          <a:p>
            <a:pPr lvl="1">
              <a:lnSpc>
                <a:spcPct val="100000"/>
              </a:lnSpc>
            </a:pPr>
            <a:r>
              <a:rPr lang="en-US" sz="2800" dirty="0">
                <a:solidFill>
                  <a:srgbClr val="0070C0"/>
                </a:solidFill>
              </a:rPr>
              <a:t>be in the Spirit              </a:t>
            </a:r>
            <a:r>
              <a:rPr lang="en-US" sz="2800" dirty="0"/>
              <a:t>Revelation 1:10</a:t>
            </a:r>
          </a:p>
          <a:p>
            <a:pPr lvl="1">
              <a:lnSpc>
                <a:spcPct val="100000"/>
              </a:lnSpc>
            </a:pPr>
            <a:r>
              <a:rPr lang="en-US" sz="2800" dirty="0">
                <a:solidFill>
                  <a:srgbClr val="0070C0"/>
                </a:solidFill>
              </a:rPr>
              <a:t>bear witness in the Holy Spirit      </a:t>
            </a:r>
            <a:r>
              <a:rPr lang="en-US" sz="2800" dirty="0"/>
              <a:t>Romans 9:1</a:t>
            </a:r>
          </a:p>
          <a:p>
            <a:pPr lvl="1">
              <a:lnSpc>
                <a:spcPct val="100000"/>
              </a:lnSpc>
            </a:pPr>
            <a:r>
              <a:rPr lang="en-US" sz="2800" dirty="0">
                <a:solidFill>
                  <a:srgbClr val="0070C0"/>
                </a:solidFill>
              </a:rPr>
              <a:t>have access to God in the Holy Spirit       </a:t>
            </a:r>
            <a:r>
              <a:rPr lang="en-US" sz="2800" dirty="0"/>
              <a:t>Ephesians 2:18</a:t>
            </a:r>
          </a:p>
          <a:p>
            <a:pPr lvl="1">
              <a:lnSpc>
                <a:spcPct val="100000"/>
              </a:lnSpc>
            </a:pPr>
            <a:r>
              <a:rPr lang="en-US" sz="2800" dirty="0">
                <a:solidFill>
                  <a:srgbClr val="0070C0"/>
                </a:solidFill>
              </a:rPr>
              <a:t>love in the Holy Spirit       </a:t>
            </a:r>
            <a:r>
              <a:rPr lang="en-US" sz="2800" dirty="0"/>
              <a:t>Colossians 1:8</a:t>
            </a:r>
          </a:p>
          <a:p>
            <a:pPr>
              <a:lnSpc>
                <a:spcPct val="150000"/>
              </a:lnSpc>
            </a:pPr>
            <a:r>
              <a:rPr lang="en-US" dirty="0">
                <a:solidFill>
                  <a:srgbClr val="0070C0"/>
                </a:solidFill>
              </a:rPr>
              <a:t>Therefore, to pray in the Spirit or Holy Spirit is best understood as praying with a conscious awareness of God’s presence surrounding us as we pray.</a:t>
            </a:r>
          </a:p>
          <a:p>
            <a:pPr marL="0" indent="0">
              <a:lnSpc>
                <a:spcPct val="150000"/>
              </a:lnSpc>
              <a:buNone/>
            </a:pPr>
            <a:endParaRPr lang="en-US" dirty="0">
              <a:solidFill>
                <a:srgbClr val="0070C0"/>
              </a:solidFill>
            </a:endParaRPr>
          </a:p>
          <a:p>
            <a:pPr marL="0" indent="0">
              <a:lnSpc>
                <a:spcPct val="10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What does it mean to pray in the Spirit or Holy Spirit?</a:t>
            </a:r>
            <a:endParaRPr lang="en-US" sz="2800" dirty="0"/>
          </a:p>
        </p:txBody>
      </p:sp>
    </p:spTree>
    <p:extLst>
      <p:ext uri="{BB962C8B-B14F-4D97-AF65-F5344CB8AC3E}">
        <p14:creationId xmlns:p14="http://schemas.microsoft.com/office/powerpoint/2010/main" val="467748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i="1" dirty="0">
                <a:solidFill>
                  <a:srgbClr val="0070C0"/>
                </a:solidFill>
              </a:rPr>
              <a:t>“In Jesus’ name” </a:t>
            </a:r>
            <a:r>
              <a:rPr lang="en-US" dirty="0">
                <a:solidFill>
                  <a:srgbClr val="0070C0"/>
                </a:solidFill>
              </a:rPr>
              <a:t>is not a magic phrase that guarantees success in prayer. Jesus did not say, If you ask anything in prayer and add the words </a:t>
            </a:r>
            <a:r>
              <a:rPr lang="en-US" i="1" dirty="0">
                <a:solidFill>
                  <a:srgbClr val="0070C0"/>
                </a:solidFill>
              </a:rPr>
              <a:t>in Jesus’ name </a:t>
            </a:r>
            <a:r>
              <a:rPr lang="en-US" dirty="0">
                <a:solidFill>
                  <a:srgbClr val="0070C0"/>
                </a:solidFill>
              </a:rPr>
              <a:t>after your prayer, I will do it.</a:t>
            </a:r>
          </a:p>
          <a:p>
            <a:pPr>
              <a:lnSpc>
                <a:spcPct val="100000"/>
              </a:lnSpc>
            </a:pPr>
            <a:r>
              <a:rPr lang="en-US" dirty="0">
                <a:solidFill>
                  <a:srgbClr val="0070C0"/>
                </a:solidFill>
              </a:rPr>
              <a:t>There are not any NT prayers that end with the phrase </a:t>
            </a:r>
            <a:r>
              <a:rPr lang="en-US" i="1" dirty="0">
                <a:solidFill>
                  <a:srgbClr val="0070C0"/>
                </a:solidFill>
              </a:rPr>
              <a:t>in Jesus’ name.</a:t>
            </a:r>
          </a:p>
          <a:p>
            <a:pPr>
              <a:lnSpc>
                <a:spcPct val="100000"/>
              </a:lnSpc>
            </a:pPr>
            <a:r>
              <a:rPr lang="en-US" dirty="0">
                <a:solidFill>
                  <a:srgbClr val="0070C0"/>
                </a:solidFill>
              </a:rPr>
              <a:t>BUT Jesus did say to ask </a:t>
            </a:r>
            <a:r>
              <a:rPr lang="en-US" i="1" dirty="0">
                <a:solidFill>
                  <a:srgbClr val="0070C0"/>
                </a:solidFill>
              </a:rPr>
              <a:t>“in my name.”</a:t>
            </a:r>
          </a:p>
          <a:p>
            <a:pPr marL="0" indent="0">
              <a:lnSpc>
                <a:spcPct val="150000"/>
              </a:lnSpc>
              <a:buNone/>
            </a:pPr>
            <a:r>
              <a:rPr lang="en-US" dirty="0"/>
              <a:t>Whatever you ask in my name, this I will do, that the Father may be glorified in the Son. If you ask me anything in my name, I will do it. (John 14:13 – 14)</a:t>
            </a:r>
          </a:p>
          <a:p>
            <a:pPr marL="0" indent="0">
              <a:lnSpc>
                <a:spcPct val="150000"/>
              </a:lnSpc>
              <a:buNone/>
            </a:pPr>
            <a:r>
              <a:rPr lang="en-US" dirty="0"/>
              <a:t>You did not choose me, but I chose you and appointed you that you should go and bear fruit and that your fruit should abide, so that whatever you ask the Father in my name, he may give it to you. (John 15:16)</a:t>
            </a:r>
          </a:p>
          <a:p>
            <a:pPr marL="0" indent="0">
              <a:lnSpc>
                <a:spcPct val="100000"/>
              </a:lnSpc>
              <a:buNone/>
            </a:pPr>
            <a:endParaRPr lang="en-US" dirty="0"/>
          </a:p>
          <a:p>
            <a:pPr>
              <a:lnSpc>
                <a:spcPct val="150000"/>
              </a:lnSpc>
            </a:pP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end our prayers in Jesus’ name?</a:t>
            </a:r>
            <a:endParaRPr lang="en-US" sz="2800" dirty="0"/>
          </a:p>
        </p:txBody>
      </p:sp>
    </p:spTree>
    <p:extLst>
      <p:ext uri="{BB962C8B-B14F-4D97-AF65-F5344CB8AC3E}">
        <p14:creationId xmlns:p14="http://schemas.microsoft.com/office/powerpoint/2010/main" val="3808225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0" indent="0">
              <a:lnSpc>
                <a:spcPct val="150000"/>
              </a:lnSpc>
              <a:buNone/>
            </a:pPr>
            <a:r>
              <a:rPr lang="en-US" dirty="0"/>
              <a:t>In that day you will ask nothing of me. Truly, truly, I say to you, whatever you ask of the Father in my name, he will give it to you. Until now you have asked nothing in my name. Ask, and you will receive, that your joy may be full. (John 16:23 – 24)</a:t>
            </a:r>
          </a:p>
          <a:p>
            <a:pPr marL="0" indent="0">
              <a:lnSpc>
                <a:spcPct val="150000"/>
              </a:lnSpc>
              <a:buNone/>
            </a:pPr>
            <a:endParaRPr lang="en-US" dirty="0"/>
          </a:p>
          <a:p>
            <a:pPr marL="0" indent="0">
              <a:lnSpc>
                <a:spcPct val="100000"/>
              </a:lnSpc>
              <a:buNone/>
            </a:pPr>
            <a:endParaRPr lang="en-US" dirty="0"/>
          </a:p>
          <a:p>
            <a:pPr>
              <a:lnSpc>
                <a:spcPct val="150000"/>
              </a:lnSpc>
            </a:pP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end our prayers in Jesus’ name?</a:t>
            </a:r>
            <a:endParaRPr lang="en-US" sz="2800" dirty="0"/>
          </a:p>
        </p:txBody>
      </p:sp>
    </p:spTree>
    <p:extLst>
      <p:ext uri="{BB962C8B-B14F-4D97-AF65-F5344CB8AC3E}">
        <p14:creationId xmlns:p14="http://schemas.microsoft.com/office/powerpoint/2010/main" val="1391612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In the ancient world the name of a person represented the person and their character. To come in the name of someone means they have authorized you to come in their authority. Therefore, praying in Jesus’ name is equivalent to praying in his authority and character. This would be close to praying according to his will.</a:t>
            </a:r>
          </a:p>
          <a:p>
            <a:pPr marL="0" indent="0">
              <a:lnSpc>
                <a:spcPct val="150000"/>
              </a:lnSpc>
              <a:buNone/>
            </a:pPr>
            <a:r>
              <a:rPr lang="en-US" dirty="0"/>
              <a:t>And this is the confidence that we have toward him, that if we ask anything </a:t>
            </a:r>
            <a:r>
              <a:rPr lang="en-US" dirty="0">
                <a:solidFill>
                  <a:srgbClr val="FF0000"/>
                </a:solidFill>
              </a:rPr>
              <a:t>according to his will </a:t>
            </a:r>
            <a:r>
              <a:rPr lang="en-US" dirty="0"/>
              <a:t>he hears us. And if we know that he hears us in whatever we ask, we know that we have the requests that we have asked of him. (1 John 5:14 – 15)</a:t>
            </a:r>
          </a:p>
          <a:p>
            <a:pPr marL="0" indent="0">
              <a:lnSpc>
                <a:spcPct val="150000"/>
              </a:lnSpc>
              <a:buNone/>
            </a:pPr>
            <a:endParaRPr lang="en-US" dirty="0">
              <a:solidFill>
                <a:srgbClr val="0070C0"/>
              </a:solidFill>
            </a:endParaRPr>
          </a:p>
          <a:p>
            <a:pPr marL="0" indent="0">
              <a:lnSpc>
                <a:spcPct val="100000"/>
              </a:lnSpc>
              <a:buNone/>
            </a:pPr>
            <a:endParaRPr lang="en-US" dirty="0"/>
          </a:p>
          <a:p>
            <a:pPr>
              <a:lnSpc>
                <a:spcPct val="150000"/>
              </a:lnSpc>
            </a:pP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end our prayers in Jesus’ name?</a:t>
            </a:r>
            <a:endParaRPr lang="en-US" sz="2800" dirty="0"/>
          </a:p>
        </p:txBody>
      </p:sp>
    </p:spTree>
    <p:extLst>
      <p:ext uri="{BB962C8B-B14F-4D97-AF65-F5344CB8AC3E}">
        <p14:creationId xmlns:p14="http://schemas.microsoft.com/office/powerpoint/2010/main" val="50386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marL="514350" indent="-514350">
              <a:lnSpc>
                <a:spcPct val="150000"/>
              </a:lnSpc>
              <a:buFont typeface="+mj-lt"/>
              <a:buAutoNum type="arabicPeriod"/>
            </a:pPr>
            <a:r>
              <a:rPr lang="en-US" dirty="0">
                <a:solidFill>
                  <a:srgbClr val="0070C0"/>
                </a:solidFill>
              </a:rPr>
              <a:t>It is not wrong to add in Jesus’ name if we know what we mean. </a:t>
            </a:r>
          </a:p>
          <a:p>
            <a:pPr marL="514350" indent="-514350">
              <a:lnSpc>
                <a:spcPct val="150000"/>
              </a:lnSpc>
              <a:buFont typeface="+mj-lt"/>
              <a:buAutoNum type="arabicPeriod"/>
            </a:pPr>
            <a:r>
              <a:rPr lang="en-US" dirty="0">
                <a:solidFill>
                  <a:srgbClr val="0070C0"/>
                </a:solidFill>
              </a:rPr>
              <a:t>There is a danger to add it to every public and private prayer we make because it looses it’s meaning and may look to some as a magic formula.</a:t>
            </a:r>
          </a:p>
          <a:p>
            <a:pPr marL="514350" indent="-514350">
              <a:lnSpc>
                <a:spcPct val="150000"/>
              </a:lnSpc>
              <a:buFont typeface="+mj-lt"/>
              <a:buAutoNum type="arabicPeriod"/>
            </a:pPr>
            <a:r>
              <a:rPr lang="en-US" dirty="0">
                <a:solidFill>
                  <a:srgbClr val="0070C0"/>
                </a:solidFill>
              </a:rPr>
              <a:t>In our hearts we must continually realize that it is our Savior who enables us to pray to the Father. </a:t>
            </a:r>
          </a:p>
          <a:p>
            <a:pPr marL="514350" indent="-514350">
              <a:lnSpc>
                <a:spcPct val="150000"/>
              </a:lnSpc>
              <a:buFont typeface="+mj-lt"/>
              <a:buAutoNum type="arabicPeriod"/>
            </a:pPr>
            <a:r>
              <a:rPr lang="en-US" dirty="0">
                <a:solidFill>
                  <a:srgbClr val="0070C0"/>
                </a:solidFill>
              </a:rPr>
              <a:t>Genuine prayer is a conversation with a person we know well and who knows us. It does not require specific words or formulas but sincerity in our speech, attitudes and heart.</a:t>
            </a:r>
          </a:p>
          <a:p>
            <a:pPr marL="0" indent="0">
              <a:lnSpc>
                <a:spcPct val="100000"/>
              </a:lnSpc>
              <a:buNone/>
            </a:pPr>
            <a:r>
              <a:rPr lang="en-US" sz="2400" dirty="0"/>
              <a:t>* Points raised by Wayne Grudem in his Systematic Theology </a:t>
            </a:r>
            <a:r>
              <a:rPr lang="en-US" sz="2400"/>
              <a:t>on page 380.</a:t>
            </a:r>
            <a:endParaRPr lang="en-US" sz="2400" dirty="0"/>
          </a:p>
          <a:p>
            <a:pPr>
              <a:lnSpc>
                <a:spcPct val="150000"/>
              </a:lnSpc>
            </a:pP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end our prayers in Jesus’ name?*</a:t>
            </a:r>
            <a:endParaRPr lang="en-US" sz="2800" dirty="0"/>
          </a:p>
        </p:txBody>
      </p:sp>
    </p:spTree>
    <p:extLst>
      <p:ext uri="{BB962C8B-B14F-4D97-AF65-F5344CB8AC3E}">
        <p14:creationId xmlns:p14="http://schemas.microsoft.com/office/powerpoint/2010/main" val="205799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a:lnSpc>
                <a:spcPct val="150000"/>
              </a:lnSpc>
            </a:pPr>
            <a:r>
              <a:rPr lang="en-US" dirty="0">
                <a:solidFill>
                  <a:srgbClr val="0070C0"/>
                </a:solidFill>
                <a:cs typeface="Arial" panose="020B0604020202020204" pitchFamily="34" charset="0"/>
              </a:rPr>
              <a:t>The majority of the prayers in the NT are prayed by Jesus so we cannot rely upon a simple counting of the prayers.</a:t>
            </a:r>
          </a:p>
          <a:p>
            <a:pPr>
              <a:lnSpc>
                <a:spcPct val="150000"/>
              </a:lnSpc>
            </a:pPr>
            <a:r>
              <a:rPr lang="en-US" dirty="0">
                <a:solidFill>
                  <a:srgbClr val="0070C0"/>
                </a:solidFill>
                <a:cs typeface="Arial" panose="020B0604020202020204" pitchFamily="34" charset="0"/>
              </a:rPr>
              <a:t>There is a clear pattern of addressing prayers to God the Father in the NT.</a:t>
            </a:r>
          </a:p>
          <a:p>
            <a:pPr>
              <a:lnSpc>
                <a:spcPct val="100000"/>
              </a:lnSpc>
            </a:pPr>
            <a:r>
              <a:rPr lang="en-US" dirty="0"/>
              <a:t>Pray then like this: "Our Father in heaven, hallowed be your name. (Matthew 6:9)</a:t>
            </a:r>
          </a:p>
          <a:p>
            <a:pPr>
              <a:lnSpc>
                <a:spcPct val="150000"/>
              </a:lnSpc>
            </a:pPr>
            <a:r>
              <a:rPr lang="en-US" dirty="0"/>
              <a:t>In that day you will ask nothing of me. Truly, truly, I say to you, whatever you ask of the Father in my name, he will give it to you. (John 16:23)</a:t>
            </a:r>
            <a:endParaRPr lang="en-US" dirty="0">
              <a:solidFill>
                <a:srgbClr val="0070C0"/>
              </a:solidFill>
              <a:cs typeface="Arial" panose="020B0604020202020204" pitchFamily="34" charset="0"/>
            </a:endParaRPr>
          </a:p>
          <a:p>
            <a:pPr>
              <a:lnSpc>
                <a:spcPct val="150000"/>
              </a:lnSpc>
            </a:pPr>
            <a:r>
              <a:rPr lang="en-US" dirty="0"/>
              <a:t>giving thanks always and for everything to God the Father in the name of our Lord Jesus Christ, (Ephesians 5:20)</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pray to Jesus and/or to the Holy Spirit?</a:t>
            </a:r>
            <a:endParaRPr lang="en-US" sz="2800" dirty="0"/>
          </a:p>
        </p:txBody>
      </p:sp>
    </p:spTree>
    <p:extLst>
      <p:ext uri="{BB962C8B-B14F-4D97-AF65-F5344CB8AC3E}">
        <p14:creationId xmlns:p14="http://schemas.microsoft.com/office/powerpoint/2010/main" val="206113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a:lnSpc>
                <a:spcPct val="150000"/>
              </a:lnSpc>
            </a:pPr>
            <a:r>
              <a:rPr lang="en-US" dirty="0">
                <a:solidFill>
                  <a:srgbClr val="0070C0"/>
                </a:solidFill>
                <a:cs typeface="Arial" panose="020B0604020202020204" pitchFamily="34" charset="0"/>
              </a:rPr>
              <a:t>There are times where prayers are addressed to Jesus.</a:t>
            </a:r>
          </a:p>
          <a:p>
            <a:pPr marL="457200" lvl="1" indent="0">
              <a:lnSpc>
                <a:spcPct val="100000"/>
              </a:lnSpc>
              <a:buNone/>
            </a:pPr>
            <a:r>
              <a:rPr lang="en-US" sz="2800" dirty="0"/>
              <a:t>And as they were stoning Stephen, he called out, "</a:t>
            </a:r>
            <a:r>
              <a:rPr lang="en-US" sz="2800" dirty="0">
                <a:solidFill>
                  <a:srgbClr val="FF0000"/>
                </a:solidFill>
              </a:rPr>
              <a:t>Lord Jesus</a:t>
            </a:r>
            <a:r>
              <a:rPr lang="en-US" sz="2800" dirty="0"/>
              <a:t>, receive my spirit." (Acts 7:59)</a:t>
            </a:r>
          </a:p>
          <a:p>
            <a:pPr marL="457200" lvl="1" indent="0">
              <a:lnSpc>
                <a:spcPct val="150000"/>
              </a:lnSpc>
              <a:buNone/>
            </a:pPr>
            <a:r>
              <a:rPr lang="en-US" sz="2800" dirty="0"/>
              <a:t>But Ananias answered, </a:t>
            </a:r>
            <a:r>
              <a:rPr lang="en-US" sz="2800" dirty="0">
                <a:solidFill>
                  <a:srgbClr val="FF0000"/>
                </a:solidFill>
              </a:rPr>
              <a:t>"Lord, </a:t>
            </a:r>
            <a:r>
              <a:rPr lang="en-US" sz="2800" dirty="0"/>
              <a:t>I have heard from many about this man, how much evil he has done to your saints at Jerusalem.  And here he has authority from the chief priests to bind all who call on your name." (Acts 9:13 – 14)</a:t>
            </a:r>
          </a:p>
          <a:p>
            <a:pPr marL="457200" lvl="1" indent="0">
              <a:lnSpc>
                <a:spcPct val="100000"/>
              </a:lnSpc>
              <a:buNone/>
            </a:pPr>
            <a:r>
              <a:rPr lang="en-US" sz="2800" dirty="0"/>
              <a:t>If anyone has no love for the Lord, let him be accursed. </a:t>
            </a:r>
            <a:r>
              <a:rPr lang="en-US" sz="2800" dirty="0">
                <a:solidFill>
                  <a:srgbClr val="FF0000"/>
                </a:solidFill>
              </a:rPr>
              <a:t>Our Lord, come!</a:t>
            </a:r>
            <a:r>
              <a:rPr lang="en-US" sz="2800" dirty="0"/>
              <a:t> (1 Corinthians 16:22)</a:t>
            </a: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pray to Jesus and/or to the Holy Spirit?</a:t>
            </a:r>
            <a:endParaRPr lang="en-US" sz="2800" dirty="0"/>
          </a:p>
        </p:txBody>
      </p:sp>
    </p:spTree>
    <p:extLst>
      <p:ext uri="{BB962C8B-B14F-4D97-AF65-F5344CB8AC3E}">
        <p14:creationId xmlns:p14="http://schemas.microsoft.com/office/powerpoint/2010/main" val="1317590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a:lnSpc>
                <a:spcPct val="150000"/>
              </a:lnSpc>
            </a:pPr>
            <a:r>
              <a:rPr lang="en-US" dirty="0">
                <a:solidFill>
                  <a:srgbClr val="0070C0"/>
                </a:solidFill>
                <a:cs typeface="Arial" panose="020B0604020202020204" pitchFamily="34" charset="0"/>
              </a:rPr>
              <a:t>There are times where prayers are addressed to Jesus.</a:t>
            </a:r>
          </a:p>
          <a:p>
            <a:pPr marL="457200" lvl="1" indent="0">
              <a:lnSpc>
                <a:spcPct val="100000"/>
              </a:lnSpc>
              <a:buNone/>
            </a:pPr>
            <a:r>
              <a:rPr lang="en-US" sz="2800" dirty="0"/>
              <a:t>Three times I pleaded with the </a:t>
            </a:r>
            <a:r>
              <a:rPr lang="en-US" sz="2800" dirty="0">
                <a:solidFill>
                  <a:srgbClr val="FF0000"/>
                </a:solidFill>
              </a:rPr>
              <a:t>Lord</a:t>
            </a:r>
            <a:r>
              <a:rPr lang="en-US" sz="2800" dirty="0"/>
              <a:t> about this, that it should leave me. (2 Corinthians 12:8)</a:t>
            </a:r>
          </a:p>
          <a:p>
            <a:pPr marL="457200" lvl="1" indent="0">
              <a:lnSpc>
                <a:spcPct val="100000"/>
              </a:lnSpc>
              <a:buNone/>
            </a:pPr>
            <a:endParaRPr lang="en-US" sz="2800" dirty="0">
              <a:solidFill>
                <a:srgbClr val="0070C0"/>
              </a:solidFill>
              <a:cs typeface="Arial" panose="020B0604020202020204" pitchFamily="34" charset="0"/>
            </a:endParaRPr>
          </a:p>
          <a:p>
            <a:pPr marL="457200" lvl="1" indent="0">
              <a:lnSpc>
                <a:spcPct val="100000"/>
              </a:lnSpc>
              <a:buNone/>
            </a:pPr>
            <a:r>
              <a:rPr lang="en-US" sz="2800" dirty="0"/>
              <a:t>He who testifies to these things says, "Surely I am coming soon." Amen. Come, Lord Jesus! (Revelation 22:20)</a:t>
            </a:r>
          </a:p>
          <a:p>
            <a:pPr>
              <a:lnSpc>
                <a:spcPct val="100000"/>
              </a:lnSpc>
            </a:pPr>
            <a:r>
              <a:rPr lang="en-US" dirty="0">
                <a:solidFill>
                  <a:srgbClr val="0070C0"/>
                </a:solidFill>
                <a:cs typeface="Arial" panose="020B0604020202020204" pitchFamily="34" charset="0"/>
              </a:rPr>
              <a:t>Conclusion: The normal pattern is to pray to the Father but it is not wrong to sometimes pray to the Son.</a:t>
            </a:r>
          </a:p>
          <a:p>
            <a:pPr marL="0" indent="0">
              <a:lnSpc>
                <a:spcPct val="10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pray to Jesus and/or to the Holy Spirit?</a:t>
            </a:r>
            <a:endParaRPr lang="en-US" sz="2800" dirty="0"/>
          </a:p>
        </p:txBody>
      </p:sp>
    </p:spTree>
    <p:extLst>
      <p:ext uri="{BB962C8B-B14F-4D97-AF65-F5344CB8AC3E}">
        <p14:creationId xmlns:p14="http://schemas.microsoft.com/office/powerpoint/2010/main" val="4021069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0" y="830424"/>
            <a:ext cx="11784563" cy="6027576"/>
          </a:xfrm>
          <a:solidFill>
            <a:srgbClr val="FFFFCC"/>
          </a:solidFill>
        </p:spPr>
        <p:txBody>
          <a:bodyPr numCol="1">
            <a:noAutofit/>
          </a:bodyPr>
          <a:lstStyle/>
          <a:p>
            <a:pPr>
              <a:lnSpc>
                <a:spcPct val="150000"/>
              </a:lnSpc>
            </a:pPr>
            <a:r>
              <a:rPr lang="en-US" dirty="0">
                <a:solidFill>
                  <a:srgbClr val="0070C0"/>
                </a:solidFill>
                <a:cs typeface="Arial" panose="020B0604020202020204" pitchFamily="34" charset="0"/>
              </a:rPr>
              <a:t>There are no examples in the NT of a prayer addressed to the Holy Spirit. BUT there is nothing in the NT that strictly forbids praying to the Holy Spirit because the Holy Spirit is fully God just as Jesus and the Father are fully God.</a:t>
            </a:r>
          </a:p>
          <a:p>
            <a:pPr marL="0" indent="0">
              <a:lnSpc>
                <a:spcPct val="10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Should we pray to Jesus and/or to the Holy Spirit?</a:t>
            </a:r>
            <a:endParaRPr lang="en-US" sz="2800" dirty="0"/>
          </a:p>
        </p:txBody>
      </p:sp>
    </p:spTree>
    <p:extLst>
      <p:ext uri="{BB962C8B-B14F-4D97-AF65-F5344CB8AC3E}">
        <p14:creationId xmlns:p14="http://schemas.microsoft.com/office/powerpoint/2010/main" val="2299893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837</Words>
  <Application>Microsoft Office PowerPoint</Application>
  <PresentationFormat>Widescreen</PresentationFormat>
  <Paragraphs>87</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2</cp:revision>
  <dcterms:created xsi:type="dcterms:W3CDTF">2019-09-30T13:22:05Z</dcterms:created>
  <dcterms:modified xsi:type="dcterms:W3CDTF">2019-09-30T13:25:49Z</dcterms:modified>
</cp:coreProperties>
</file>