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1589" r:id="rId2"/>
    <p:sldId id="1630" r:id="rId3"/>
    <p:sldId id="1357" r:id="rId4"/>
    <p:sldId id="1629" r:id="rId5"/>
    <p:sldId id="1296" r:id="rId6"/>
    <p:sldId id="1295" r:id="rId7"/>
    <p:sldId id="1297" r:id="rId8"/>
    <p:sldId id="1298" r:id="rId9"/>
    <p:sldId id="1299" r:id="rId10"/>
    <p:sldId id="1300" r:id="rId11"/>
    <p:sldId id="1301" r:id="rId12"/>
    <p:sldId id="1309" r:id="rId13"/>
    <p:sldId id="1631" r:id="rId14"/>
    <p:sldId id="1632" r:id="rId15"/>
    <p:sldId id="1633" r:id="rId16"/>
    <p:sldId id="1634" r:id="rId17"/>
    <p:sldId id="1635" r:id="rId18"/>
    <p:sldId id="1636" r:id="rId19"/>
    <p:sldId id="1316" r:id="rId20"/>
    <p:sldId id="1315" r:id="rId21"/>
    <p:sldId id="131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60"/>
  </p:normalViewPr>
  <p:slideViewPr>
    <p:cSldViewPr snapToGrid="0">
      <p:cViewPr varScale="1">
        <p:scale>
          <a:sx n="87" d="100"/>
          <a:sy n="87" d="100"/>
        </p:scale>
        <p:origin x="32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2D718F-86DB-45CB-9B01-B96E5EA60499}" type="datetimeFigureOut">
              <a:rPr lang="en-US" smtClean="0"/>
              <a:t>3/8/2020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76F853-C1AF-4115-A67A-A7375613E554}" type="slidenum">
              <a:rPr lang="en-US" smtClean="0"/>
              <a:t>‹#›</a:t>
            </a:fld>
            <a:endParaRPr lang="en-US"/>
          </a:p>
        </p:txBody>
      </p:sp>
    </p:spTree>
    <p:extLst>
      <p:ext uri="{BB962C8B-B14F-4D97-AF65-F5344CB8AC3E}">
        <p14:creationId xmlns:p14="http://schemas.microsoft.com/office/powerpoint/2010/main" val="270439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920037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1017526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127292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3164295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2920508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3650204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1328745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3581024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p>
        </p:txBody>
      </p:sp>
      <p:sp>
        <p:nvSpPr>
          <p:cNvPr id="4" name="Slide Number Placeholder 3"/>
          <p:cNvSpPr>
            <a:spLocks noGrp="1"/>
          </p:cNvSpPr>
          <p:nvPr>
            <p:ph type="sldNum" sz="quarter" idx="5"/>
          </p:nvPr>
        </p:nvSpPr>
        <p:spPr/>
        <p:txBody>
          <a:bodyPr/>
          <a:lstStyle/>
          <a:p>
            <a:fld id="{1F80C582-6487-4790-89B7-F49A4183323A}" type="slidenum">
              <a:rPr lang="en-US" smtClean="0"/>
              <a:t>18</a:t>
            </a:fld>
            <a:endParaRPr lang="en-US"/>
          </a:p>
        </p:txBody>
      </p:sp>
    </p:spTree>
    <p:extLst>
      <p:ext uri="{BB962C8B-B14F-4D97-AF65-F5344CB8AC3E}">
        <p14:creationId xmlns:p14="http://schemas.microsoft.com/office/powerpoint/2010/main" val="1481757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19</a:t>
            </a:fld>
            <a:endParaRPr lang="en-US"/>
          </a:p>
        </p:txBody>
      </p:sp>
    </p:spTree>
    <p:extLst>
      <p:ext uri="{BB962C8B-B14F-4D97-AF65-F5344CB8AC3E}">
        <p14:creationId xmlns:p14="http://schemas.microsoft.com/office/powerpoint/2010/main" val="2345838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20</a:t>
            </a:fld>
            <a:endParaRPr lang="en-US"/>
          </a:p>
        </p:txBody>
      </p:sp>
    </p:spTree>
    <p:extLst>
      <p:ext uri="{BB962C8B-B14F-4D97-AF65-F5344CB8AC3E}">
        <p14:creationId xmlns:p14="http://schemas.microsoft.com/office/powerpoint/2010/main" val="1302766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485223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21</a:t>
            </a:fld>
            <a:endParaRPr lang="en-US"/>
          </a:p>
        </p:txBody>
      </p:sp>
    </p:spTree>
    <p:extLst>
      <p:ext uri="{BB962C8B-B14F-4D97-AF65-F5344CB8AC3E}">
        <p14:creationId xmlns:p14="http://schemas.microsoft.com/office/powerpoint/2010/main" val="344637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394966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3265063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713631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1930212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186767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1065785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3624597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4C54E-5D32-4A68-B97B-D364F32B83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2CBE27-8121-46A4-B3C5-A7C81489AE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09C51F-B429-4CB6-B842-955E4CDA2E3E}"/>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5" name="Footer Placeholder 4">
            <a:extLst>
              <a:ext uri="{FF2B5EF4-FFF2-40B4-BE49-F238E27FC236}">
                <a16:creationId xmlns:a16="http://schemas.microsoft.com/office/drawing/2014/main" id="{AF70F46F-C1D1-4AAA-A3AF-8A9C377D0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EF85F2-6BCB-4B85-8F95-54AD618CE3E1}"/>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412466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B1EE0-FD8E-4DEE-97A0-297D3C3D0D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76BA45-8648-41A2-A1F1-8A7DB295B1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F6F802-86A2-4EAE-B042-25CC5E729665}"/>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5" name="Footer Placeholder 4">
            <a:extLst>
              <a:ext uri="{FF2B5EF4-FFF2-40B4-BE49-F238E27FC236}">
                <a16:creationId xmlns:a16="http://schemas.microsoft.com/office/drawing/2014/main" id="{48890486-4D6B-4639-942C-291CC5F74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684B40-E1EA-46D2-AC37-8CB1039A1DDE}"/>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321173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9409FF-A126-4092-8A61-2C040588C4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09EC4F-D2EA-443B-A128-F49B8E1B91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3BEFB-3049-4362-8F9B-6BB58971E8A2}"/>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5" name="Footer Placeholder 4">
            <a:extLst>
              <a:ext uri="{FF2B5EF4-FFF2-40B4-BE49-F238E27FC236}">
                <a16:creationId xmlns:a16="http://schemas.microsoft.com/office/drawing/2014/main" id="{812FCF3C-3ADB-4ECE-9FFF-A0AAB0316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CB9508-7E1E-4705-AE00-869B78D52665}"/>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253768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3B45C-0341-4599-8710-F5BAE47A95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211F5F-A950-492A-8C1A-DEF1D75C01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064C68-D11D-42C9-9115-D9EB5B214B02}"/>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5" name="Footer Placeholder 4">
            <a:extLst>
              <a:ext uri="{FF2B5EF4-FFF2-40B4-BE49-F238E27FC236}">
                <a16:creationId xmlns:a16="http://schemas.microsoft.com/office/drawing/2014/main" id="{7A5A862A-D76C-4BD4-BCF9-11DA38D0BC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05C983-5A57-428F-8C09-B6EBDF8A2D41}"/>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198982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6231-5B8C-4D1E-8D5A-D140C936FC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7ED2FB-03C4-471D-A288-A77C4D176A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46E0C2-C530-4ABB-BB2A-4D0042506867}"/>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5" name="Footer Placeholder 4">
            <a:extLst>
              <a:ext uri="{FF2B5EF4-FFF2-40B4-BE49-F238E27FC236}">
                <a16:creationId xmlns:a16="http://schemas.microsoft.com/office/drawing/2014/main" id="{77488D2B-813B-4F39-96ED-D390D4F3E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3CACD-2F19-42E0-BC28-A9826DBAF572}"/>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3425610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238B9-C362-4521-8C8C-B898209FCE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0EA177-27D1-4D14-83A7-1EDFB99A22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5BC8A2-4CBA-4D96-9D47-28D7C52E48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D14ABD-640B-452F-8271-912F92C97823}"/>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6" name="Footer Placeholder 5">
            <a:extLst>
              <a:ext uri="{FF2B5EF4-FFF2-40B4-BE49-F238E27FC236}">
                <a16:creationId xmlns:a16="http://schemas.microsoft.com/office/drawing/2014/main" id="{0314A939-E583-46A1-B13A-E4B0F19851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531328-D016-4624-8204-05E5D6676755}"/>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3739376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4247A-72C9-49D5-8A72-24D05FA3A2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B9103B-E941-45FA-A24D-E984C0DD35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C558CD-B23D-4654-B06A-0443B50416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B78FD4-EE34-4CA5-BD26-1EA17D40AD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337A4E-200B-4D29-9B36-C696DA677C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E20828-EF45-4C3B-A170-836BE7840749}"/>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8" name="Footer Placeholder 7">
            <a:extLst>
              <a:ext uri="{FF2B5EF4-FFF2-40B4-BE49-F238E27FC236}">
                <a16:creationId xmlns:a16="http://schemas.microsoft.com/office/drawing/2014/main" id="{3A55E6A0-E8F9-4296-A785-BC3FD01735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2D88F1-5198-46C6-8F5A-8CF261A018FF}"/>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1705278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75F29-233D-48CF-8336-52C7FF49E7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21F2C1-78AF-42B3-997D-35DBA84E4CAB}"/>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4" name="Footer Placeholder 3">
            <a:extLst>
              <a:ext uri="{FF2B5EF4-FFF2-40B4-BE49-F238E27FC236}">
                <a16:creationId xmlns:a16="http://schemas.microsoft.com/office/drawing/2014/main" id="{AECE7B30-A90D-4EAC-8892-86A309A9BB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7828DA-DF8B-44C7-854D-2EBEDBBD1015}"/>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93297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F21CB8-BE62-4E83-9E40-4DC16CCAAF11}"/>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3" name="Footer Placeholder 2">
            <a:extLst>
              <a:ext uri="{FF2B5EF4-FFF2-40B4-BE49-F238E27FC236}">
                <a16:creationId xmlns:a16="http://schemas.microsoft.com/office/drawing/2014/main" id="{389C6F4C-E69C-4D22-BBE6-A739D0E220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38AE04-C7D0-42CA-999F-725F49CE0240}"/>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401596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E70AF-FE9D-412F-A84D-393CCDB1C1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8416EA-C380-4F95-8B3F-342CE774CA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AF841D-8A08-4084-9193-2DB439C07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21A194-F0C1-4A2D-B9E9-B0B3D36605CA}"/>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6" name="Footer Placeholder 5">
            <a:extLst>
              <a:ext uri="{FF2B5EF4-FFF2-40B4-BE49-F238E27FC236}">
                <a16:creationId xmlns:a16="http://schemas.microsoft.com/office/drawing/2014/main" id="{3FA94CFF-B5C9-45D1-AEA6-85C5AF44F7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3E713B-82A2-4133-A88E-4C621C50CF4D}"/>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321158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D913-973D-4775-B577-16F3CB9D5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2B34A0-2F58-4263-84BC-04A40D0B7B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A794FB-85A9-4335-B78A-3793C06C8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ACF1F7-5B07-4A40-89EF-EDB133C4A0DB}"/>
              </a:ext>
            </a:extLst>
          </p:cNvPr>
          <p:cNvSpPr>
            <a:spLocks noGrp="1"/>
          </p:cNvSpPr>
          <p:nvPr>
            <p:ph type="dt" sz="half" idx="10"/>
          </p:nvPr>
        </p:nvSpPr>
        <p:spPr/>
        <p:txBody>
          <a:bodyPr/>
          <a:lstStyle/>
          <a:p>
            <a:fld id="{064B8675-A533-401C-85F6-434842B9E564}" type="datetimeFigureOut">
              <a:rPr lang="en-US" smtClean="0"/>
              <a:t>3/8/2020</a:t>
            </a:fld>
            <a:endParaRPr lang="en-US"/>
          </a:p>
        </p:txBody>
      </p:sp>
      <p:sp>
        <p:nvSpPr>
          <p:cNvPr id="6" name="Footer Placeholder 5">
            <a:extLst>
              <a:ext uri="{FF2B5EF4-FFF2-40B4-BE49-F238E27FC236}">
                <a16:creationId xmlns:a16="http://schemas.microsoft.com/office/drawing/2014/main" id="{5E47C116-5331-4B1B-9DCE-182F67294F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1F4CD0-8141-4495-A8C9-DCB2FDD569BD}"/>
              </a:ext>
            </a:extLst>
          </p:cNvPr>
          <p:cNvSpPr>
            <a:spLocks noGrp="1"/>
          </p:cNvSpPr>
          <p:nvPr>
            <p:ph type="sldNum" sz="quarter" idx="12"/>
          </p:nvPr>
        </p:nvSpPr>
        <p:spPr/>
        <p:txBody>
          <a:bodyPr/>
          <a:lstStyle/>
          <a:p>
            <a:fld id="{6CAFC7AC-7251-4ADD-88A7-D3825048158B}" type="slidenum">
              <a:rPr lang="en-US" smtClean="0"/>
              <a:t>‹#›</a:t>
            </a:fld>
            <a:endParaRPr lang="en-US"/>
          </a:p>
        </p:txBody>
      </p:sp>
    </p:spTree>
    <p:extLst>
      <p:ext uri="{BB962C8B-B14F-4D97-AF65-F5344CB8AC3E}">
        <p14:creationId xmlns:p14="http://schemas.microsoft.com/office/powerpoint/2010/main" val="3524900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335CFF-AA5A-4871-A20A-3F99289ED4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43C0BD-A51D-45F2-802C-02B440568A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AE0F84-A685-4CC9-9CB7-A05D5E4DEC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B8675-A533-401C-85F6-434842B9E564}" type="datetimeFigureOut">
              <a:rPr lang="en-US" smtClean="0"/>
              <a:t>3/8/2020</a:t>
            </a:fld>
            <a:endParaRPr lang="en-US"/>
          </a:p>
        </p:txBody>
      </p:sp>
      <p:sp>
        <p:nvSpPr>
          <p:cNvPr id="5" name="Footer Placeholder 4">
            <a:extLst>
              <a:ext uri="{FF2B5EF4-FFF2-40B4-BE49-F238E27FC236}">
                <a16:creationId xmlns:a16="http://schemas.microsoft.com/office/drawing/2014/main" id="{EC3F040A-6CCF-41F7-836C-53E599BA27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331F61-082F-46BF-BE95-1E92C7080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FC7AC-7251-4ADD-88A7-D3825048158B}" type="slidenum">
              <a:rPr lang="en-US" smtClean="0"/>
              <a:t>‹#›</a:t>
            </a:fld>
            <a:endParaRPr lang="en-US"/>
          </a:p>
        </p:txBody>
      </p:sp>
    </p:spTree>
    <p:extLst>
      <p:ext uri="{BB962C8B-B14F-4D97-AF65-F5344CB8AC3E}">
        <p14:creationId xmlns:p14="http://schemas.microsoft.com/office/powerpoint/2010/main" val="180554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March 8, 2020</a:t>
            </a:r>
          </a:p>
        </p:txBody>
      </p:sp>
    </p:spTree>
    <p:extLst>
      <p:ext uri="{BB962C8B-B14F-4D97-AF65-F5344CB8AC3E}">
        <p14:creationId xmlns:p14="http://schemas.microsoft.com/office/powerpoint/2010/main" val="3237991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lvl="1">
              <a:lnSpc>
                <a:spcPct val="150000"/>
              </a:lnSpc>
            </a:pPr>
            <a:r>
              <a:rPr lang="en-US" sz="2800" dirty="0">
                <a:solidFill>
                  <a:srgbClr val="0070C0"/>
                </a:solidFill>
              </a:rPr>
              <a:t>God the Father:</a:t>
            </a:r>
          </a:p>
          <a:p>
            <a:pPr marL="457200" lvl="1" indent="0">
              <a:lnSpc>
                <a:spcPct val="150000"/>
              </a:lnSpc>
              <a:buNone/>
            </a:pPr>
            <a:r>
              <a:rPr lang="en-US" sz="2800" dirty="0"/>
              <a:t>Blessed be the God and Father of our Lord Jesus Christ! According to his great mercy, he has caused us to be </a:t>
            </a:r>
            <a:r>
              <a:rPr lang="en-US" sz="2800" dirty="0">
                <a:solidFill>
                  <a:srgbClr val="FF0000"/>
                </a:solidFill>
              </a:rPr>
              <a:t>born again </a:t>
            </a:r>
            <a:r>
              <a:rPr lang="en-US" sz="2800" dirty="0"/>
              <a:t>to a living hope through the resurrection of Jesus Christ from the dead (1 Peter 1:3)</a:t>
            </a:r>
          </a:p>
          <a:p>
            <a:pPr marL="457200" lvl="1" indent="0">
              <a:lnSpc>
                <a:spcPct val="150000"/>
              </a:lnSpc>
              <a:buNone/>
            </a:pPr>
            <a:endParaRPr lang="en-US" sz="2800"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a:latin typeface="Arial" panose="020B0604020202020204" pitchFamily="34" charset="0"/>
                <a:cs typeface="Arial" panose="020B0604020202020204" pitchFamily="34" charset="0"/>
              </a:rPr>
              <a:t>Regeneration: Is totally a work of God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197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50000"/>
              </a:lnSpc>
            </a:pPr>
            <a:r>
              <a:rPr lang="en-US" dirty="0">
                <a:solidFill>
                  <a:srgbClr val="0070C0"/>
                </a:solidFill>
              </a:rPr>
              <a:t>The logical sequence of events is: the effective call precedes regeneration which must precede saving faith.</a:t>
            </a:r>
          </a:p>
          <a:p>
            <a:pPr>
              <a:lnSpc>
                <a:spcPct val="150000"/>
              </a:lnSpc>
            </a:pPr>
            <a:r>
              <a:rPr lang="en-US" dirty="0">
                <a:solidFill>
                  <a:srgbClr val="0070C0"/>
                </a:solidFill>
              </a:rPr>
              <a:t>In the time domain, regeneration the effective call and saving faith happen simultaneously.</a:t>
            </a:r>
          </a:p>
          <a:p>
            <a:pPr marL="0" indent="0">
              <a:lnSpc>
                <a:spcPct val="150000"/>
              </a:lnSpc>
              <a:buNone/>
            </a:pPr>
            <a:r>
              <a:rPr lang="en-US" dirty="0"/>
              <a:t>since you have been </a:t>
            </a:r>
            <a:r>
              <a:rPr lang="en-US" dirty="0">
                <a:solidFill>
                  <a:srgbClr val="FF0000"/>
                </a:solidFill>
              </a:rPr>
              <a:t>born again</a:t>
            </a:r>
            <a:r>
              <a:rPr lang="en-US" dirty="0"/>
              <a:t>, not of perishable seed but of imperishable, through the living and abiding word of God; for "All flesh is like grass and all its glory like the flower of grass. The grass withers, and the flower falls, but the word of the Lord remains forever. "And this word is the good news that was preached to you. (1 Peter 1:23 – 25)</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3708020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00000"/>
              </a:lnSpc>
            </a:pPr>
            <a:r>
              <a:rPr lang="en-US" dirty="0">
                <a:solidFill>
                  <a:srgbClr val="0070C0"/>
                </a:solidFill>
              </a:rPr>
              <a:t>Regeneration precedes faith</a:t>
            </a:r>
          </a:p>
          <a:p>
            <a:pPr marL="0" indent="0">
              <a:lnSpc>
                <a:spcPct val="150000"/>
              </a:lnSpc>
              <a:buNone/>
            </a:pPr>
            <a:r>
              <a:rPr lang="en-US" dirty="0"/>
              <a:t>Jesus answered, "Truly, truly, I say to you, unless one is born of water and the Spirit, he cannot enter the kingdom of God.</a:t>
            </a:r>
            <a:r>
              <a:rPr lang="en-US" dirty="0">
                <a:solidFill>
                  <a:srgbClr val="0070C0"/>
                </a:solidFill>
              </a:rPr>
              <a:t> </a:t>
            </a:r>
            <a:r>
              <a:rPr lang="en-US" dirty="0"/>
              <a:t>(John 3:5)</a:t>
            </a:r>
          </a:p>
          <a:p>
            <a:pPr marL="0" indent="0">
              <a:lnSpc>
                <a:spcPct val="150000"/>
              </a:lnSpc>
              <a:buNone/>
            </a:pPr>
            <a:r>
              <a:rPr lang="en-US" dirty="0"/>
              <a:t>No one can come to me unless the Father who sent me draws him. And I will raise him up on the last day. (John 6:44)</a:t>
            </a:r>
          </a:p>
          <a:p>
            <a:pPr marL="0" indent="0">
              <a:lnSpc>
                <a:spcPct val="150000"/>
              </a:lnSpc>
              <a:buNone/>
            </a:pPr>
            <a:r>
              <a:rPr lang="en-US" dirty="0"/>
              <a:t>And he said, "This is why I told you that no one can come to me unless it is granted him by the Father." (John 6:65)</a:t>
            </a:r>
          </a:p>
          <a:p>
            <a:pPr marL="0" indent="0">
              <a:lnSpc>
                <a:spcPct val="150000"/>
              </a:lnSpc>
              <a:buNone/>
            </a:pPr>
            <a:endParaRPr lang="en-US"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3748145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50000"/>
              </a:lnSpc>
            </a:pPr>
            <a:r>
              <a:rPr lang="en-US" dirty="0">
                <a:solidFill>
                  <a:srgbClr val="0070C0"/>
                </a:solidFill>
              </a:rPr>
              <a:t>What does it mean to be born of water and the Spirit?</a:t>
            </a:r>
          </a:p>
          <a:p>
            <a:pPr lvl="1">
              <a:lnSpc>
                <a:spcPct val="150000"/>
              </a:lnSpc>
            </a:pPr>
            <a:r>
              <a:rPr lang="en-US" sz="2800" dirty="0">
                <a:solidFill>
                  <a:srgbClr val="0070C0"/>
                </a:solidFill>
              </a:rPr>
              <a:t>Linguistically water and Spirit point to a single spiritual birth. </a:t>
            </a:r>
          </a:p>
          <a:p>
            <a:pPr lvl="1">
              <a:lnSpc>
                <a:spcPct val="150000"/>
              </a:lnSpc>
            </a:pPr>
            <a:r>
              <a:rPr lang="en-US" sz="2800" dirty="0">
                <a:solidFill>
                  <a:srgbClr val="0070C0"/>
                </a:solidFill>
              </a:rPr>
              <a:t>John 3:6 does speak of physical birth and Spiritual birth. There are no ancient writings that picture physical birth as from water. </a:t>
            </a:r>
          </a:p>
          <a:p>
            <a:pPr lvl="1">
              <a:lnSpc>
                <a:spcPct val="150000"/>
              </a:lnSpc>
            </a:pPr>
            <a:r>
              <a:rPr lang="en-US" sz="2800" dirty="0">
                <a:solidFill>
                  <a:srgbClr val="0070C0"/>
                </a:solidFill>
              </a:rPr>
              <a:t>Nicodemus would not have been helped if it referred to Christian water baptism.</a:t>
            </a:r>
          </a:p>
          <a:p>
            <a:pPr lvl="1">
              <a:lnSpc>
                <a:spcPct val="150000"/>
              </a:lnSpc>
            </a:pPr>
            <a:r>
              <a:rPr lang="en-US" sz="2800" dirty="0">
                <a:solidFill>
                  <a:srgbClr val="0070C0"/>
                </a:solidFill>
              </a:rPr>
              <a:t>No where does the NT make John’s baptism a requirement for salvation.</a:t>
            </a:r>
          </a:p>
          <a:p>
            <a:pPr lvl="1">
              <a:lnSpc>
                <a:spcPct val="150000"/>
              </a:lnSpc>
            </a:pPr>
            <a:endParaRPr lang="en-US" sz="2800" dirty="0">
              <a:solidFill>
                <a:srgbClr val="0070C0"/>
              </a:solidFill>
            </a:endParaRPr>
          </a:p>
          <a:p>
            <a:pPr marL="0" indent="0">
              <a:lnSpc>
                <a:spcPct val="150000"/>
              </a:lnSpc>
              <a:buNone/>
            </a:pPr>
            <a:endParaRPr lang="en-US"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265799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lvl="1">
              <a:lnSpc>
                <a:spcPct val="150000"/>
              </a:lnSpc>
            </a:pPr>
            <a:r>
              <a:rPr lang="en-US" sz="2800" dirty="0">
                <a:solidFill>
                  <a:srgbClr val="0070C0"/>
                </a:solidFill>
              </a:rPr>
              <a:t>Most likely it refers to OT passages where water and Spirit are linked to pouring out God’s Spirit in end times and purification and new life that flow from His arrival. This supported by Jesus rebuking Nicodemus in John 3: 9 -10.</a:t>
            </a:r>
          </a:p>
          <a:p>
            <a:pPr marL="457200" lvl="1" indent="0">
              <a:lnSpc>
                <a:spcPct val="150000"/>
              </a:lnSpc>
              <a:buNone/>
            </a:pPr>
            <a:r>
              <a:rPr lang="en-US" sz="2800" b="1" baseline="30000" dirty="0"/>
              <a:t>9 </a:t>
            </a:r>
            <a:r>
              <a:rPr lang="en-US" sz="2800" dirty="0"/>
              <a:t>Nicodemus said to him, “How can these things be?”</a:t>
            </a:r>
            <a:r>
              <a:rPr lang="en-US" sz="2800" b="1" baseline="30000" dirty="0"/>
              <a:t>10 </a:t>
            </a:r>
            <a:r>
              <a:rPr lang="en-US" sz="2800" dirty="0"/>
              <a:t>Jesus answered him, “Are you the teacher of Israel and yet you do not understand these things? </a:t>
            </a:r>
            <a:endParaRPr lang="en-US" sz="2800" dirty="0">
              <a:solidFill>
                <a:srgbClr val="0070C0"/>
              </a:solidFill>
            </a:endParaRPr>
          </a:p>
          <a:p>
            <a:pPr marL="0" indent="0">
              <a:lnSpc>
                <a:spcPct val="150000"/>
              </a:lnSpc>
              <a:buNone/>
            </a:pPr>
            <a:endParaRPr lang="en-US"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724881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lvl="1">
              <a:lnSpc>
                <a:spcPct val="150000"/>
              </a:lnSpc>
            </a:pPr>
            <a:r>
              <a:rPr lang="en-US" sz="2800" dirty="0">
                <a:solidFill>
                  <a:srgbClr val="0070C0"/>
                </a:solidFill>
              </a:rPr>
              <a:t>Most likely it refers to OT passages where water and Spirit are linked to pouring out God’s Spirit in end times and purification and new life that flow from His arrival. This is supported by Jesus rebuking Nicodemus in John 3: 9 -10.</a:t>
            </a:r>
          </a:p>
          <a:p>
            <a:pPr marL="457200" lvl="1" indent="0">
              <a:lnSpc>
                <a:spcPct val="150000"/>
              </a:lnSpc>
              <a:buNone/>
            </a:pPr>
            <a:r>
              <a:rPr lang="en-US" sz="2800" b="1" baseline="30000" dirty="0"/>
              <a:t>9 </a:t>
            </a:r>
            <a:r>
              <a:rPr lang="en-US" sz="2800" dirty="0"/>
              <a:t>Nicodemus said to him, “How can these things be?”</a:t>
            </a:r>
            <a:r>
              <a:rPr lang="en-US" sz="2800" b="1" baseline="30000" dirty="0"/>
              <a:t>10 </a:t>
            </a:r>
            <a:r>
              <a:rPr lang="en-US" sz="2800" dirty="0"/>
              <a:t>Jesus answered him, “Are you the teacher of Israel and yet you do not understand these things? </a:t>
            </a:r>
            <a:endParaRPr lang="en-US" sz="2800" dirty="0">
              <a:solidFill>
                <a:srgbClr val="0070C0"/>
              </a:solidFill>
            </a:endParaRPr>
          </a:p>
          <a:p>
            <a:pPr marL="0" indent="0">
              <a:lnSpc>
                <a:spcPct val="150000"/>
              </a:lnSpc>
              <a:buNone/>
            </a:pPr>
            <a:endParaRPr lang="en-US"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184936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50000"/>
              </a:lnSpc>
            </a:pPr>
            <a:r>
              <a:rPr lang="en-US" sz="2600" dirty="0">
                <a:solidFill>
                  <a:srgbClr val="0070C0"/>
                </a:solidFill>
              </a:rPr>
              <a:t>Some examples of OT passages linking water and Spirit to pouring out God’s Spirit in end times and purification and new life that flow from His arrival. </a:t>
            </a:r>
          </a:p>
          <a:p>
            <a:pPr marL="0" indent="0">
              <a:lnSpc>
                <a:spcPct val="150000"/>
              </a:lnSpc>
              <a:buNone/>
            </a:pPr>
            <a:r>
              <a:rPr lang="en-US" sz="2600" b="1" baseline="30000" dirty="0"/>
              <a:t>14 </a:t>
            </a:r>
            <a:r>
              <a:rPr lang="en-US" sz="2600" dirty="0"/>
              <a:t>For the palace is forsaken, the populous city deserted; the hill and the watchtower will become dens forever, a joy of wild donkeys, a pasture of flocks;</a:t>
            </a:r>
            <a:br>
              <a:rPr lang="en-US" sz="2600" dirty="0"/>
            </a:br>
            <a:r>
              <a:rPr lang="en-US" sz="2600" b="1" baseline="30000" dirty="0"/>
              <a:t>15 </a:t>
            </a:r>
            <a:r>
              <a:rPr lang="en-US" sz="2600" dirty="0">
                <a:solidFill>
                  <a:srgbClr val="FF0000"/>
                </a:solidFill>
              </a:rPr>
              <a:t>until the Spirit is poured upon us from on high, and the wilderness becomes a fruitful field, and the fruitful field is deemed a forest. </a:t>
            </a:r>
            <a:r>
              <a:rPr lang="en-US" sz="2600" b="1" baseline="30000" dirty="0">
                <a:solidFill>
                  <a:srgbClr val="FF0000"/>
                </a:solidFill>
              </a:rPr>
              <a:t>16 </a:t>
            </a:r>
            <a:r>
              <a:rPr lang="en-US" sz="2600" dirty="0">
                <a:solidFill>
                  <a:srgbClr val="FF0000"/>
                </a:solidFill>
              </a:rPr>
              <a:t>Then justice will dwell in the wilderness, and righteousness abide in the fruitful field. </a:t>
            </a:r>
            <a:r>
              <a:rPr lang="en-US" sz="2600" b="1" baseline="30000" dirty="0">
                <a:solidFill>
                  <a:srgbClr val="FF0000"/>
                </a:solidFill>
              </a:rPr>
              <a:t>17 </a:t>
            </a:r>
            <a:r>
              <a:rPr lang="en-US" sz="2600" dirty="0">
                <a:solidFill>
                  <a:srgbClr val="FF0000"/>
                </a:solidFill>
              </a:rPr>
              <a:t>And the effect of righteousness will be peace, and the result of righteousness, quietness and trust forever. </a:t>
            </a:r>
            <a:r>
              <a:rPr lang="en-US" sz="2600" b="1" baseline="30000" dirty="0">
                <a:solidFill>
                  <a:srgbClr val="FF0000"/>
                </a:solidFill>
              </a:rPr>
              <a:t>18 </a:t>
            </a:r>
            <a:r>
              <a:rPr lang="en-US" sz="2600" dirty="0">
                <a:solidFill>
                  <a:srgbClr val="FF0000"/>
                </a:solidFill>
              </a:rPr>
              <a:t>My people will abide in a peaceful habitation,</a:t>
            </a:r>
            <a:br>
              <a:rPr lang="en-US" sz="2600" dirty="0">
                <a:solidFill>
                  <a:srgbClr val="FF0000"/>
                </a:solidFill>
              </a:rPr>
            </a:br>
            <a:r>
              <a:rPr lang="en-US" sz="2600" dirty="0">
                <a:solidFill>
                  <a:srgbClr val="FF0000"/>
                </a:solidFill>
              </a:rPr>
              <a:t>in secure dwellings, and in quiet resting places.</a:t>
            </a:r>
            <a:r>
              <a:rPr lang="en-US" sz="2600" dirty="0"/>
              <a:t> Isaiah 32:14 - 18</a:t>
            </a:r>
            <a:endParaRPr lang="en-US" sz="2600"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2682580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50000"/>
              </a:lnSpc>
            </a:pPr>
            <a:r>
              <a:rPr lang="en-US" sz="2600" dirty="0">
                <a:solidFill>
                  <a:srgbClr val="0070C0"/>
                </a:solidFill>
              </a:rPr>
              <a:t>Some examples of OT passages linking water and Spirit to pouring out God’s Spirit in end times and purification and new life that flow from His arrival. </a:t>
            </a:r>
          </a:p>
          <a:p>
            <a:pPr marL="0" indent="0">
              <a:lnSpc>
                <a:spcPct val="150000"/>
              </a:lnSpc>
              <a:buNone/>
            </a:pPr>
            <a:r>
              <a:rPr lang="en-US" dirty="0"/>
              <a:t>“But now hear, O Jacob my servant,</a:t>
            </a:r>
            <a:r>
              <a:rPr lang="en-US" sz="2400" dirty="0"/>
              <a:t> </a:t>
            </a:r>
            <a:r>
              <a:rPr lang="en-US" dirty="0"/>
              <a:t>Israel whom I have chosen!</a:t>
            </a:r>
            <a:r>
              <a:rPr lang="en-US" sz="2400" dirty="0"/>
              <a:t> </a:t>
            </a:r>
            <a:r>
              <a:rPr lang="en-US" b="1" baseline="30000" dirty="0"/>
              <a:t>2 </a:t>
            </a:r>
            <a:r>
              <a:rPr lang="en-US" dirty="0"/>
              <a:t>Thus says the </a:t>
            </a:r>
            <a:r>
              <a:rPr lang="en-US" cap="small" dirty="0"/>
              <a:t>Lord</a:t>
            </a:r>
            <a:r>
              <a:rPr lang="en-US" dirty="0"/>
              <a:t> who made you,</a:t>
            </a:r>
            <a:r>
              <a:rPr lang="en-US" sz="2400" dirty="0"/>
              <a:t> </a:t>
            </a:r>
            <a:r>
              <a:rPr lang="en-US" dirty="0"/>
              <a:t>who formed you from the womb and will help you:</a:t>
            </a:r>
            <a:br>
              <a:rPr lang="en-US" sz="2400" dirty="0"/>
            </a:br>
            <a:r>
              <a:rPr lang="en-US" dirty="0"/>
              <a:t>Fear not, O Jacob my servant,</a:t>
            </a:r>
            <a:r>
              <a:rPr lang="en-US" sz="2400" dirty="0"/>
              <a:t> </a:t>
            </a:r>
            <a:r>
              <a:rPr lang="en-US" dirty="0">
                <a:solidFill>
                  <a:srgbClr val="0070C0"/>
                </a:solidFill>
              </a:rPr>
              <a:t>Jeshurun*</a:t>
            </a:r>
            <a:r>
              <a:rPr lang="en-US" dirty="0"/>
              <a:t> whom I have chosen.</a:t>
            </a:r>
            <a:r>
              <a:rPr lang="en-US" sz="2400" dirty="0"/>
              <a:t> </a:t>
            </a:r>
            <a:r>
              <a:rPr lang="en-US" b="1" baseline="30000" dirty="0"/>
              <a:t>3 </a:t>
            </a:r>
            <a:r>
              <a:rPr lang="en-US" dirty="0"/>
              <a:t>For I will pour water on the thirsty land,</a:t>
            </a:r>
            <a:r>
              <a:rPr lang="en-US" sz="2400" dirty="0"/>
              <a:t> </a:t>
            </a:r>
            <a:r>
              <a:rPr lang="en-US" dirty="0"/>
              <a:t>and streams on the dry ground;</a:t>
            </a:r>
            <a:r>
              <a:rPr lang="en-US" sz="2400" dirty="0"/>
              <a:t> </a:t>
            </a:r>
            <a:r>
              <a:rPr lang="en-US" dirty="0">
                <a:solidFill>
                  <a:srgbClr val="FF0000"/>
                </a:solidFill>
              </a:rPr>
              <a:t>I will pour my Spirit upon your offspring,</a:t>
            </a:r>
            <a:r>
              <a:rPr lang="en-US" sz="2400" dirty="0">
                <a:solidFill>
                  <a:srgbClr val="FF0000"/>
                </a:solidFill>
              </a:rPr>
              <a:t> </a:t>
            </a:r>
            <a:r>
              <a:rPr lang="en-US" dirty="0">
                <a:solidFill>
                  <a:srgbClr val="FF0000"/>
                </a:solidFill>
              </a:rPr>
              <a:t>and my blessing on your descendants.</a:t>
            </a:r>
            <a:r>
              <a:rPr lang="en-US" dirty="0"/>
              <a:t> </a:t>
            </a:r>
            <a:r>
              <a:rPr lang="en-US" sz="2600" dirty="0"/>
              <a:t>Isaiah 44:1 – 3)</a:t>
            </a:r>
            <a:endParaRPr lang="en-US" sz="2600" dirty="0">
              <a:solidFill>
                <a:srgbClr val="0070C0"/>
              </a:solidFill>
            </a:endParaRPr>
          </a:p>
          <a:p>
            <a:pPr marL="0" indent="0">
              <a:lnSpc>
                <a:spcPct val="150000"/>
              </a:lnSpc>
              <a:buNone/>
            </a:pPr>
            <a:r>
              <a:rPr lang="en-US" dirty="0">
                <a:solidFill>
                  <a:srgbClr val="0070C0"/>
                </a:solidFill>
              </a:rPr>
              <a:t>* Poetic name for Israel meaning “upright one” (Deuteronomy 32:15)</a:t>
            </a: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2460277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marL="0" indent="0">
              <a:lnSpc>
                <a:spcPct val="150000"/>
              </a:lnSpc>
              <a:buNone/>
            </a:pPr>
            <a:r>
              <a:rPr lang="en-US" dirty="0">
                <a:solidFill>
                  <a:srgbClr val="0070C0"/>
                </a:solidFill>
              </a:rPr>
              <a:t>Some examples of OT passages linking water and Spirit to pouring out God’s Spirit in end times and purification and new life that flow from His arrival. </a:t>
            </a:r>
            <a:endParaRPr lang="en-US" b="1" baseline="30000" dirty="0"/>
          </a:p>
          <a:p>
            <a:pPr marL="0" indent="0">
              <a:lnSpc>
                <a:spcPct val="150000"/>
              </a:lnSpc>
              <a:buNone/>
            </a:pPr>
            <a:r>
              <a:rPr lang="en-US" sz="2600" b="1" baseline="30000" dirty="0"/>
              <a:t>25</a:t>
            </a:r>
            <a:r>
              <a:rPr lang="en-US" sz="2600" b="1" baseline="30000" dirty="0">
                <a:solidFill>
                  <a:srgbClr val="FF0000"/>
                </a:solidFill>
              </a:rPr>
              <a:t> </a:t>
            </a:r>
            <a:r>
              <a:rPr lang="en-US" sz="2600" dirty="0">
                <a:solidFill>
                  <a:srgbClr val="FF0000"/>
                </a:solidFill>
              </a:rPr>
              <a:t>I will sprinkle clean water on you</a:t>
            </a:r>
            <a:r>
              <a:rPr lang="en-US" sz="2600" dirty="0"/>
              <a:t>, and </a:t>
            </a:r>
            <a:r>
              <a:rPr lang="en-US" sz="2600" dirty="0">
                <a:solidFill>
                  <a:srgbClr val="FF0000"/>
                </a:solidFill>
              </a:rPr>
              <a:t>you shall be clean from all your </a:t>
            </a:r>
            <a:r>
              <a:rPr lang="en-US" sz="2600" dirty="0" err="1">
                <a:solidFill>
                  <a:srgbClr val="FF0000"/>
                </a:solidFill>
              </a:rPr>
              <a:t>uncleannesses</a:t>
            </a:r>
            <a:r>
              <a:rPr lang="en-US" sz="2600" dirty="0"/>
              <a:t>, and </a:t>
            </a:r>
            <a:r>
              <a:rPr lang="en-US" sz="2600" dirty="0">
                <a:solidFill>
                  <a:srgbClr val="FF0000"/>
                </a:solidFill>
              </a:rPr>
              <a:t>from all your idols I will cleanse you</a:t>
            </a:r>
            <a:r>
              <a:rPr lang="en-US" sz="2600" dirty="0"/>
              <a:t>. </a:t>
            </a:r>
            <a:r>
              <a:rPr lang="en-US" sz="2600" b="1" baseline="30000" dirty="0"/>
              <a:t>26 </a:t>
            </a:r>
            <a:r>
              <a:rPr lang="en-US" sz="2600" dirty="0"/>
              <a:t>And </a:t>
            </a:r>
            <a:r>
              <a:rPr lang="en-US" sz="2600" dirty="0">
                <a:solidFill>
                  <a:srgbClr val="FF0000"/>
                </a:solidFill>
              </a:rPr>
              <a:t>I will give you a new heart, and a new spirit </a:t>
            </a:r>
            <a:r>
              <a:rPr lang="en-US" sz="2600" dirty="0"/>
              <a:t>I will put within you. And I will remove the heart of stone from your flesh and give you a heart of flesh. </a:t>
            </a:r>
            <a:r>
              <a:rPr lang="en-US" sz="2600" b="1" baseline="30000" dirty="0"/>
              <a:t>27 </a:t>
            </a:r>
            <a:r>
              <a:rPr lang="en-US" sz="2600" dirty="0">
                <a:solidFill>
                  <a:srgbClr val="FF0000"/>
                </a:solidFill>
              </a:rPr>
              <a:t>And I will put my Spirit within you, and cause you to walk in my statutes and be careful to obey my rules. </a:t>
            </a:r>
            <a:r>
              <a:rPr lang="en-US" sz="2600" b="1" baseline="30000" dirty="0"/>
              <a:t>28 </a:t>
            </a:r>
            <a:r>
              <a:rPr lang="en-US" sz="2600" dirty="0"/>
              <a:t>You shall dwell in the land that I gave to your fathers, and you shall be my people, and I will be your God. </a:t>
            </a:r>
            <a:r>
              <a:rPr lang="en-US" sz="2600" b="1" baseline="30000" dirty="0"/>
              <a:t>29 </a:t>
            </a:r>
            <a:r>
              <a:rPr lang="en-US" sz="2600" dirty="0"/>
              <a:t>And I will deliver you from all your </a:t>
            </a:r>
            <a:r>
              <a:rPr lang="en-US" sz="2600" dirty="0" err="1"/>
              <a:t>uncleannesses</a:t>
            </a:r>
            <a:r>
              <a:rPr lang="en-US" sz="2600" dirty="0"/>
              <a:t>.  (Ezekiel 36:25 – 29)</a:t>
            </a:r>
            <a:endParaRPr lang="en-US" sz="26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2088100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00000"/>
              </a:lnSpc>
            </a:pPr>
            <a:r>
              <a:rPr lang="en-US" dirty="0">
                <a:solidFill>
                  <a:srgbClr val="0070C0"/>
                </a:solidFill>
              </a:rPr>
              <a:t>Regeneration precedes faith</a:t>
            </a:r>
          </a:p>
          <a:p>
            <a:pPr marL="0" indent="0">
              <a:lnSpc>
                <a:spcPct val="150000"/>
              </a:lnSpc>
              <a:buNone/>
            </a:pPr>
            <a:r>
              <a:rPr lang="en-US" dirty="0"/>
              <a:t> One who heard us was a woman named Lydia, from the city of Thyatira, a seller of purple goods, who was a worshiper of God. The Lord opened her heart to pay attention to what was said by Paul. (Acts 16:14)</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3378699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0" y="605070"/>
            <a:ext cx="11784563" cy="6242178"/>
          </a:xfrm>
          <a:solidFill>
            <a:srgbClr val="FFFFCC"/>
          </a:solidFill>
        </p:spPr>
        <p:txBody>
          <a:bodyPr numCol="1">
            <a:noAutofit/>
          </a:bodyPr>
          <a:lstStyle/>
          <a:p>
            <a:pPr marL="0" indent="0">
              <a:lnSpc>
                <a:spcPct val="150000"/>
              </a:lnSpc>
              <a:buNone/>
            </a:pPr>
            <a:r>
              <a:rPr lang="en-US" dirty="0"/>
              <a:t>            </a:t>
            </a:r>
          </a:p>
          <a:p>
            <a:pPr marL="0" indent="0">
              <a:lnSpc>
                <a:spcPct val="150000"/>
              </a:lnSpc>
              <a:buNone/>
            </a:pPr>
            <a:r>
              <a:rPr lang="en-US" dirty="0"/>
              <a:t>                                   </a:t>
            </a:r>
            <a:endParaRPr lang="en-US" b="1" dirty="0"/>
          </a:p>
          <a:p>
            <a:pPr marL="0" indent="0">
              <a:lnSpc>
                <a:spcPct val="150000"/>
              </a:lnSpc>
              <a:buNone/>
            </a:pPr>
            <a:r>
              <a:rPr lang="en-US" dirty="0">
                <a:solidFill>
                  <a:srgbClr val="008000"/>
                </a:solidFill>
              </a:rPr>
              <a:t>                                                   </a:t>
            </a:r>
            <a:r>
              <a:rPr lang="en-US" b="1" dirty="0">
                <a:solidFill>
                  <a:srgbClr val="008000"/>
                </a:solidFill>
              </a:rPr>
              <a:t> </a:t>
            </a:r>
            <a:r>
              <a:rPr lang="en-US" dirty="0">
                <a:solidFill>
                  <a:srgbClr val="008000"/>
                </a:solidFill>
              </a:rPr>
              <a:t> </a:t>
            </a:r>
            <a:r>
              <a:rPr lang="en-US" dirty="0"/>
              <a:t>                                     </a:t>
            </a: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Sequence of Salvation </a:t>
            </a:r>
            <a:r>
              <a:rPr lang="en-US" sz="2800" dirty="0">
                <a:latin typeface="Arial" panose="020B0604020202020204" pitchFamily="34" charset="0"/>
                <a:cs typeface="Arial" panose="020B0604020202020204" pitchFamily="34" charset="0"/>
              </a:rPr>
              <a:t>(Review)</a:t>
            </a:r>
            <a:r>
              <a:rPr lang="en-US"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Left Brace 4">
            <a:extLst>
              <a:ext uri="{FF2B5EF4-FFF2-40B4-BE49-F238E27FC236}">
                <a16:creationId xmlns:a16="http://schemas.microsoft.com/office/drawing/2014/main" id="{8F414AAD-DA68-41D5-8E6C-E06DD4DCBAC1}"/>
              </a:ext>
            </a:extLst>
          </p:cNvPr>
          <p:cNvSpPr/>
          <p:nvPr/>
        </p:nvSpPr>
        <p:spPr>
          <a:xfrm>
            <a:off x="3207359" y="2065252"/>
            <a:ext cx="911228" cy="1283616"/>
          </a:xfrm>
          <a:prstGeom prst="leftBrace">
            <a:avLst>
              <a:gd name="adj1" fmla="val 1971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2D105D37-AD1E-43FA-8284-1D5BC7DA85A8}"/>
              </a:ext>
            </a:extLst>
          </p:cNvPr>
          <p:cNvSpPr/>
          <p:nvPr/>
        </p:nvSpPr>
        <p:spPr>
          <a:xfrm>
            <a:off x="5885166" y="3787905"/>
            <a:ext cx="631371" cy="1139757"/>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cxnSp>
        <p:nvCxnSpPr>
          <p:cNvPr id="11" name="Straight Arrow Connector 10">
            <a:extLst>
              <a:ext uri="{FF2B5EF4-FFF2-40B4-BE49-F238E27FC236}">
                <a16:creationId xmlns:a16="http://schemas.microsoft.com/office/drawing/2014/main" id="{7EB18F56-5591-45BB-8A23-94047674D8BA}"/>
              </a:ext>
            </a:extLst>
          </p:cNvPr>
          <p:cNvCxnSpPr>
            <a:cxnSpLocks/>
          </p:cNvCxnSpPr>
          <p:nvPr/>
        </p:nvCxnSpPr>
        <p:spPr>
          <a:xfrm>
            <a:off x="5086530" y="986697"/>
            <a:ext cx="0" cy="3224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E5FC-306E-4EA9-B7A5-F2BF281020C3}"/>
              </a:ext>
            </a:extLst>
          </p:cNvPr>
          <p:cNvCxnSpPr/>
          <p:nvPr/>
        </p:nvCxnSpPr>
        <p:spPr>
          <a:xfrm>
            <a:off x="5086530" y="159349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34C5-FE5D-44EF-BE56-951B2507119E}"/>
              </a:ext>
            </a:extLst>
          </p:cNvPr>
          <p:cNvCxnSpPr/>
          <p:nvPr/>
        </p:nvCxnSpPr>
        <p:spPr>
          <a:xfrm>
            <a:off x="5086530" y="2424766"/>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34AE9C5-AF9C-4C1D-BF26-D3655B300065}"/>
              </a:ext>
            </a:extLst>
          </p:cNvPr>
          <p:cNvCxnSpPr/>
          <p:nvPr/>
        </p:nvCxnSpPr>
        <p:spPr>
          <a:xfrm>
            <a:off x="5086530" y="325013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99C6AAE-2AA0-45A7-ACFB-FF0502170824}"/>
              </a:ext>
            </a:extLst>
          </p:cNvPr>
          <p:cNvSpPr txBox="1"/>
          <p:nvPr/>
        </p:nvSpPr>
        <p:spPr>
          <a:xfrm>
            <a:off x="820835" y="2230006"/>
            <a:ext cx="2080727" cy="954107"/>
          </a:xfrm>
          <a:prstGeom prst="rect">
            <a:avLst/>
          </a:prstGeom>
          <a:noFill/>
        </p:spPr>
        <p:txBody>
          <a:bodyPr wrap="square" rtlCol="0">
            <a:spAutoFit/>
          </a:bodyPr>
          <a:lstStyle/>
          <a:p>
            <a:r>
              <a:rPr lang="en-US" sz="2800" b="1" dirty="0"/>
              <a:t>I</a:t>
            </a:r>
            <a:r>
              <a:rPr lang="en-US" sz="2800" dirty="0"/>
              <a:t>rresistible Grace</a:t>
            </a:r>
          </a:p>
        </p:txBody>
      </p:sp>
      <p:sp>
        <p:nvSpPr>
          <p:cNvPr id="22" name="TextBox 21">
            <a:extLst>
              <a:ext uri="{FF2B5EF4-FFF2-40B4-BE49-F238E27FC236}">
                <a16:creationId xmlns:a16="http://schemas.microsoft.com/office/drawing/2014/main" id="{18AADF14-8E46-43B3-94B8-6798A99884C4}"/>
              </a:ext>
            </a:extLst>
          </p:cNvPr>
          <p:cNvSpPr txBox="1"/>
          <p:nvPr/>
        </p:nvSpPr>
        <p:spPr>
          <a:xfrm flipH="1">
            <a:off x="4137492" y="2003849"/>
            <a:ext cx="2108462" cy="523220"/>
          </a:xfrm>
          <a:prstGeom prst="rect">
            <a:avLst/>
          </a:prstGeom>
          <a:noFill/>
        </p:spPr>
        <p:txBody>
          <a:bodyPr wrap="square" rtlCol="0">
            <a:spAutoFit/>
          </a:bodyPr>
          <a:lstStyle/>
          <a:p>
            <a:r>
              <a:rPr lang="en-US" sz="2800" b="1" dirty="0"/>
              <a:t>Effective Call</a:t>
            </a:r>
          </a:p>
        </p:txBody>
      </p:sp>
      <p:sp>
        <p:nvSpPr>
          <p:cNvPr id="23" name="Right Brace 22">
            <a:extLst>
              <a:ext uri="{FF2B5EF4-FFF2-40B4-BE49-F238E27FC236}">
                <a16:creationId xmlns:a16="http://schemas.microsoft.com/office/drawing/2014/main" id="{B8B3FD1B-A209-469E-A295-B8FD0C2AACFC}"/>
              </a:ext>
            </a:extLst>
          </p:cNvPr>
          <p:cNvSpPr/>
          <p:nvPr/>
        </p:nvSpPr>
        <p:spPr>
          <a:xfrm>
            <a:off x="7051453" y="2052373"/>
            <a:ext cx="2616934" cy="4702627"/>
          </a:xfrm>
          <a:prstGeom prst="rightBrace">
            <a:avLst>
              <a:gd name="adj1" fmla="val 8333"/>
              <a:gd name="adj2" fmla="val 49198"/>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A5EF89D-9907-4FF4-A2B9-48DA2E91A761}"/>
              </a:ext>
            </a:extLst>
          </p:cNvPr>
          <p:cNvSpPr txBox="1"/>
          <p:nvPr/>
        </p:nvSpPr>
        <p:spPr>
          <a:xfrm>
            <a:off x="9927239" y="3630353"/>
            <a:ext cx="1857324" cy="1384995"/>
          </a:xfrm>
          <a:prstGeom prst="rect">
            <a:avLst/>
          </a:prstGeom>
          <a:noFill/>
        </p:spPr>
        <p:txBody>
          <a:bodyPr wrap="square" rtlCol="0">
            <a:spAutoFit/>
          </a:bodyPr>
          <a:lstStyle/>
          <a:p>
            <a:r>
              <a:rPr lang="en-US" sz="2800" b="1" dirty="0"/>
              <a:t>Elapsed Time is Zero</a:t>
            </a:r>
          </a:p>
        </p:txBody>
      </p:sp>
      <p:sp>
        <p:nvSpPr>
          <p:cNvPr id="15" name="TextBox 14">
            <a:extLst>
              <a:ext uri="{FF2B5EF4-FFF2-40B4-BE49-F238E27FC236}">
                <a16:creationId xmlns:a16="http://schemas.microsoft.com/office/drawing/2014/main" id="{E61B27AF-5BB2-463D-8604-3DF747CBCDD4}"/>
              </a:ext>
            </a:extLst>
          </p:cNvPr>
          <p:cNvSpPr txBox="1"/>
          <p:nvPr/>
        </p:nvSpPr>
        <p:spPr>
          <a:xfrm flipH="1">
            <a:off x="4381357" y="1199716"/>
            <a:ext cx="1965013" cy="523220"/>
          </a:xfrm>
          <a:prstGeom prst="rect">
            <a:avLst/>
          </a:prstGeom>
          <a:noFill/>
        </p:spPr>
        <p:txBody>
          <a:bodyPr wrap="square" rtlCol="0">
            <a:spAutoFit/>
          </a:bodyPr>
          <a:lstStyle/>
          <a:p>
            <a:r>
              <a:rPr lang="en-US" sz="2800" b="1" dirty="0"/>
              <a:t>The Fall</a:t>
            </a:r>
          </a:p>
        </p:txBody>
      </p:sp>
      <p:sp>
        <p:nvSpPr>
          <p:cNvPr id="17" name="TextBox 16">
            <a:extLst>
              <a:ext uri="{FF2B5EF4-FFF2-40B4-BE49-F238E27FC236}">
                <a16:creationId xmlns:a16="http://schemas.microsoft.com/office/drawing/2014/main" id="{90F880D0-94B5-41A1-908B-93AC20CBE73E}"/>
              </a:ext>
            </a:extLst>
          </p:cNvPr>
          <p:cNvSpPr txBox="1"/>
          <p:nvPr/>
        </p:nvSpPr>
        <p:spPr>
          <a:xfrm flipH="1">
            <a:off x="4381358" y="564017"/>
            <a:ext cx="1965013" cy="523220"/>
          </a:xfrm>
          <a:prstGeom prst="rect">
            <a:avLst/>
          </a:prstGeom>
          <a:noFill/>
        </p:spPr>
        <p:txBody>
          <a:bodyPr wrap="square" rtlCol="0">
            <a:spAutoFit/>
          </a:bodyPr>
          <a:lstStyle/>
          <a:p>
            <a:r>
              <a:rPr lang="en-US" sz="2800" b="1" dirty="0"/>
              <a:t>Election </a:t>
            </a:r>
          </a:p>
        </p:txBody>
      </p:sp>
      <p:sp>
        <p:nvSpPr>
          <p:cNvPr id="19" name="TextBox 18">
            <a:extLst>
              <a:ext uri="{FF2B5EF4-FFF2-40B4-BE49-F238E27FC236}">
                <a16:creationId xmlns:a16="http://schemas.microsoft.com/office/drawing/2014/main" id="{02DB0351-5816-4C3A-BEFE-709CF2A0170F}"/>
              </a:ext>
            </a:extLst>
          </p:cNvPr>
          <p:cNvSpPr txBox="1"/>
          <p:nvPr/>
        </p:nvSpPr>
        <p:spPr>
          <a:xfrm flipH="1">
            <a:off x="6627800" y="4061241"/>
            <a:ext cx="1965013" cy="523220"/>
          </a:xfrm>
          <a:prstGeom prst="rect">
            <a:avLst/>
          </a:prstGeom>
          <a:noFill/>
        </p:spPr>
        <p:txBody>
          <a:bodyPr wrap="square" rtlCol="0">
            <a:spAutoFit/>
          </a:bodyPr>
          <a:lstStyle/>
          <a:p>
            <a:r>
              <a:rPr lang="en-US" sz="2800" b="1" dirty="0">
                <a:solidFill>
                  <a:srgbClr val="0070C0"/>
                </a:solidFill>
              </a:rPr>
              <a:t>Conversion</a:t>
            </a:r>
          </a:p>
        </p:txBody>
      </p:sp>
      <p:sp>
        <p:nvSpPr>
          <p:cNvPr id="25" name="TextBox 24">
            <a:extLst>
              <a:ext uri="{FF2B5EF4-FFF2-40B4-BE49-F238E27FC236}">
                <a16:creationId xmlns:a16="http://schemas.microsoft.com/office/drawing/2014/main" id="{695EAF3D-1D66-4BFA-8F3D-DAC2674ADFD8}"/>
              </a:ext>
            </a:extLst>
          </p:cNvPr>
          <p:cNvSpPr txBox="1"/>
          <p:nvPr/>
        </p:nvSpPr>
        <p:spPr>
          <a:xfrm flipH="1">
            <a:off x="4096727" y="2825653"/>
            <a:ext cx="2318849" cy="523220"/>
          </a:xfrm>
          <a:prstGeom prst="rect">
            <a:avLst/>
          </a:prstGeom>
          <a:noFill/>
        </p:spPr>
        <p:txBody>
          <a:bodyPr wrap="square" rtlCol="0">
            <a:spAutoFit/>
          </a:bodyPr>
          <a:lstStyle/>
          <a:p>
            <a:r>
              <a:rPr lang="en-US" sz="2800" b="1" dirty="0"/>
              <a:t>Regeneration</a:t>
            </a:r>
          </a:p>
        </p:txBody>
      </p:sp>
      <p:sp>
        <p:nvSpPr>
          <p:cNvPr id="26" name="TextBox 25">
            <a:extLst>
              <a:ext uri="{FF2B5EF4-FFF2-40B4-BE49-F238E27FC236}">
                <a16:creationId xmlns:a16="http://schemas.microsoft.com/office/drawing/2014/main" id="{63FCBA26-62CE-4A17-A40B-B7D1C1C17B8C}"/>
              </a:ext>
            </a:extLst>
          </p:cNvPr>
          <p:cNvSpPr txBox="1"/>
          <p:nvPr/>
        </p:nvSpPr>
        <p:spPr>
          <a:xfrm flipH="1">
            <a:off x="4613811" y="3695670"/>
            <a:ext cx="1951605" cy="523220"/>
          </a:xfrm>
          <a:prstGeom prst="rect">
            <a:avLst/>
          </a:prstGeom>
          <a:noFill/>
        </p:spPr>
        <p:txBody>
          <a:bodyPr wrap="square" rtlCol="0">
            <a:spAutoFit/>
          </a:bodyPr>
          <a:lstStyle/>
          <a:p>
            <a:r>
              <a:rPr lang="en-US" sz="2800" b="1" dirty="0">
                <a:solidFill>
                  <a:srgbClr val="0070C0"/>
                </a:solidFill>
              </a:rPr>
              <a:t>Faith</a:t>
            </a:r>
          </a:p>
        </p:txBody>
      </p:sp>
      <p:sp>
        <p:nvSpPr>
          <p:cNvPr id="27" name="TextBox 26">
            <a:extLst>
              <a:ext uri="{FF2B5EF4-FFF2-40B4-BE49-F238E27FC236}">
                <a16:creationId xmlns:a16="http://schemas.microsoft.com/office/drawing/2014/main" id="{AEE1A48F-C554-4324-ADC9-1B1840CB5544}"/>
              </a:ext>
            </a:extLst>
          </p:cNvPr>
          <p:cNvSpPr txBox="1"/>
          <p:nvPr/>
        </p:nvSpPr>
        <p:spPr>
          <a:xfrm flipH="1">
            <a:off x="4170577" y="4414181"/>
            <a:ext cx="1965013" cy="523220"/>
          </a:xfrm>
          <a:prstGeom prst="rect">
            <a:avLst/>
          </a:prstGeom>
          <a:noFill/>
        </p:spPr>
        <p:txBody>
          <a:bodyPr wrap="square" rtlCol="0">
            <a:spAutoFit/>
          </a:bodyPr>
          <a:lstStyle/>
          <a:p>
            <a:r>
              <a:rPr lang="en-US" sz="2800" b="1" dirty="0">
                <a:solidFill>
                  <a:srgbClr val="0070C0"/>
                </a:solidFill>
              </a:rPr>
              <a:t>Repentance</a:t>
            </a:r>
          </a:p>
        </p:txBody>
      </p:sp>
      <p:sp>
        <p:nvSpPr>
          <p:cNvPr id="28" name="TextBox 27">
            <a:extLst>
              <a:ext uri="{FF2B5EF4-FFF2-40B4-BE49-F238E27FC236}">
                <a16:creationId xmlns:a16="http://schemas.microsoft.com/office/drawing/2014/main" id="{75E2E6AD-B273-4148-8660-15CD2EE24077}"/>
              </a:ext>
            </a:extLst>
          </p:cNvPr>
          <p:cNvSpPr txBox="1"/>
          <p:nvPr/>
        </p:nvSpPr>
        <p:spPr>
          <a:xfrm flipH="1">
            <a:off x="4175745" y="5307846"/>
            <a:ext cx="1965013" cy="523220"/>
          </a:xfrm>
          <a:prstGeom prst="rect">
            <a:avLst/>
          </a:prstGeom>
          <a:noFill/>
        </p:spPr>
        <p:txBody>
          <a:bodyPr wrap="square" rtlCol="0">
            <a:spAutoFit/>
          </a:bodyPr>
          <a:lstStyle/>
          <a:p>
            <a:r>
              <a:rPr lang="en-US" sz="2800" b="1" dirty="0">
                <a:solidFill>
                  <a:srgbClr val="FF0000"/>
                </a:solidFill>
              </a:rPr>
              <a:t>Justification</a:t>
            </a:r>
          </a:p>
        </p:txBody>
      </p:sp>
      <p:sp>
        <p:nvSpPr>
          <p:cNvPr id="29" name="TextBox 28">
            <a:extLst>
              <a:ext uri="{FF2B5EF4-FFF2-40B4-BE49-F238E27FC236}">
                <a16:creationId xmlns:a16="http://schemas.microsoft.com/office/drawing/2014/main" id="{1CD96491-C2A9-4F74-8197-E0B865AB2F5E}"/>
              </a:ext>
            </a:extLst>
          </p:cNvPr>
          <p:cNvSpPr txBox="1"/>
          <p:nvPr/>
        </p:nvSpPr>
        <p:spPr>
          <a:xfrm flipH="1">
            <a:off x="4273644" y="6114512"/>
            <a:ext cx="1965013" cy="523220"/>
          </a:xfrm>
          <a:prstGeom prst="rect">
            <a:avLst/>
          </a:prstGeom>
          <a:noFill/>
        </p:spPr>
        <p:txBody>
          <a:bodyPr wrap="square" rtlCol="0">
            <a:spAutoFit/>
          </a:bodyPr>
          <a:lstStyle/>
          <a:p>
            <a:r>
              <a:rPr lang="en-US" sz="2800" b="1" dirty="0">
                <a:solidFill>
                  <a:srgbClr val="008000"/>
                </a:solidFill>
              </a:rPr>
              <a:t>Adoption</a:t>
            </a:r>
          </a:p>
        </p:txBody>
      </p:sp>
      <p:cxnSp>
        <p:nvCxnSpPr>
          <p:cNvPr id="30" name="Straight Arrow Connector 29">
            <a:extLst>
              <a:ext uri="{FF2B5EF4-FFF2-40B4-BE49-F238E27FC236}">
                <a16:creationId xmlns:a16="http://schemas.microsoft.com/office/drawing/2014/main" id="{6D7A2291-5DD3-40DF-874D-1102636EA3EF}"/>
              </a:ext>
            </a:extLst>
          </p:cNvPr>
          <p:cNvCxnSpPr/>
          <p:nvPr/>
        </p:nvCxnSpPr>
        <p:spPr>
          <a:xfrm>
            <a:off x="5074730" y="4112914"/>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89587EC-F2FE-4371-A983-A242D34E65FF}"/>
              </a:ext>
            </a:extLst>
          </p:cNvPr>
          <p:cNvCxnSpPr/>
          <p:nvPr/>
        </p:nvCxnSpPr>
        <p:spPr>
          <a:xfrm>
            <a:off x="5086530" y="4867289"/>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9FBA782-FB7A-4E9D-B94A-74455A8C2EA9}"/>
              </a:ext>
            </a:extLst>
          </p:cNvPr>
          <p:cNvCxnSpPr/>
          <p:nvPr/>
        </p:nvCxnSpPr>
        <p:spPr>
          <a:xfrm>
            <a:off x="5086530" y="5822301"/>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079939E-EBB2-456C-9064-4C8947945891}"/>
              </a:ext>
            </a:extLst>
          </p:cNvPr>
          <p:cNvSpPr txBox="1"/>
          <p:nvPr/>
        </p:nvSpPr>
        <p:spPr>
          <a:xfrm flipH="1">
            <a:off x="169682" y="605070"/>
            <a:ext cx="3657007" cy="523220"/>
          </a:xfrm>
          <a:prstGeom prst="rect">
            <a:avLst/>
          </a:prstGeom>
          <a:noFill/>
        </p:spPr>
        <p:txBody>
          <a:bodyPr wrap="square" rtlCol="0">
            <a:spAutoFit/>
          </a:bodyPr>
          <a:lstStyle/>
          <a:p>
            <a:r>
              <a:rPr lang="en-US" sz="2800" b="1" dirty="0"/>
              <a:t>U</a:t>
            </a:r>
            <a:r>
              <a:rPr lang="en-US" sz="2800" dirty="0"/>
              <a:t>nconditional  Election </a:t>
            </a:r>
          </a:p>
        </p:txBody>
      </p:sp>
      <p:sp>
        <p:nvSpPr>
          <p:cNvPr id="34" name="TextBox 33">
            <a:extLst>
              <a:ext uri="{FF2B5EF4-FFF2-40B4-BE49-F238E27FC236}">
                <a16:creationId xmlns:a16="http://schemas.microsoft.com/office/drawing/2014/main" id="{89DF7C32-78E3-4636-8A88-7586ADCBA8BD}"/>
              </a:ext>
            </a:extLst>
          </p:cNvPr>
          <p:cNvSpPr txBox="1"/>
          <p:nvPr/>
        </p:nvSpPr>
        <p:spPr>
          <a:xfrm flipH="1">
            <a:off x="841255" y="1135528"/>
            <a:ext cx="2545239" cy="523220"/>
          </a:xfrm>
          <a:prstGeom prst="rect">
            <a:avLst/>
          </a:prstGeom>
          <a:noFill/>
        </p:spPr>
        <p:txBody>
          <a:bodyPr wrap="square" rtlCol="0">
            <a:spAutoFit/>
          </a:bodyPr>
          <a:lstStyle/>
          <a:p>
            <a:r>
              <a:rPr lang="en-US" sz="2800" b="1" dirty="0"/>
              <a:t>T</a:t>
            </a:r>
            <a:r>
              <a:rPr lang="en-US" sz="2800" dirty="0"/>
              <a:t>otal Depravity</a:t>
            </a:r>
            <a:endParaRPr lang="en-US" sz="2800" b="1" dirty="0"/>
          </a:p>
        </p:txBody>
      </p:sp>
      <p:cxnSp>
        <p:nvCxnSpPr>
          <p:cNvPr id="7" name="Straight Arrow Connector 6">
            <a:extLst>
              <a:ext uri="{FF2B5EF4-FFF2-40B4-BE49-F238E27FC236}">
                <a16:creationId xmlns:a16="http://schemas.microsoft.com/office/drawing/2014/main" id="{D63488EE-B9AF-484C-B26E-B4BB4FBBC634}"/>
              </a:ext>
            </a:extLst>
          </p:cNvPr>
          <p:cNvCxnSpPr>
            <a:cxnSpLocks/>
          </p:cNvCxnSpPr>
          <p:nvPr/>
        </p:nvCxnSpPr>
        <p:spPr>
          <a:xfrm flipH="1">
            <a:off x="3207359" y="1456569"/>
            <a:ext cx="11739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324960-65B6-4333-A884-0552F99E44D5}"/>
              </a:ext>
            </a:extLst>
          </p:cNvPr>
          <p:cNvCxnSpPr>
            <a:cxnSpLocks/>
          </p:cNvCxnSpPr>
          <p:nvPr/>
        </p:nvCxnSpPr>
        <p:spPr>
          <a:xfrm flipH="1">
            <a:off x="3662973" y="866680"/>
            <a:ext cx="66876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9594FE-F101-49AE-9869-7DA31CEBFF3B}"/>
              </a:ext>
            </a:extLst>
          </p:cNvPr>
          <p:cNvSpPr txBox="1"/>
          <p:nvPr/>
        </p:nvSpPr>
        <p:spPr>
          <a:xfrm>
            <a:off x="854034" y="3368743"/>
            <a:ext cx="2080727" cy="954107"/>
          </a:xfrm>
          <a:prstGeom prst="rect">
            <a:avLst/>
          </a:prstGeom>
          <a:noFill/>
        </p:spPr>
        <p:txBody>
          <a:bodyPr wrap="square" rtlCol="0">
            <a:spAutoFit/>
          </a:bodyPr>
          <a:lstStyle/>
          <a:p>
            <a:r>
              <a:rPr lang="en-US" sz="2800" b="1" dirty="0">
                <a:solidFill>
                  <a:schemeClr val="bg1">
                    <a:lumMod val="50000"/>
                  </a:schemeClr>
                </a:solidFill>
              </a:rPr>
              <a:t>L</a:t>
            </a:r>
            <a:r>
              <a:rPr lang="en-US" sz="2800" dirty="0">
                <a:solidFill>
                  <a:schemeClr val="bg1">
                    <a:lumMod val="50000"/>
                  </a:schemeClr>
                </a:solidFill>
              </a:rPr>
              <a:t>imited</a:t>
            </a:r>
            <a:r>
              <a:rPr lang="en-US" sz="2800" b="1" dirty="0">
                <a:solidFill>
                  <a:schemeClr val="bg1">
                    <a:lumMod val="50000"/>
                  </a:schemeClr>
                </a:solidFill>
              </a:rPr>
              <a:t> </a:t>
            </a:r>
            <a:r>
              <a:rPr lang="en-US" sz="2800" dirty="0">
                <a:solidFill>
                  <a:schemeClr val="bg1">
                    <a:lumMod val="50000"/>
                  </a:schemeClr>
                </a:solidFill>
              </a:rPr>
              <a:t>Atonement</a:t>
            </a:r>
          </a:p>
        </p:txBody>
      </p:sp>
      <p:sp>
        <p:nvSpPr>
          <p:cNvPr id="37" name="TextBox 36">
            <a:extLst>
              <a:ext uri="{FF2B5EF4-FFF2-40B4-BE49-F238E27FC236}">
                <a16:creationId xmlns:a16="http://schemas.microsoft.com/office/drawing/2014/main" id="{D92C3B06-F366-4E3F-82BB-6C9314AEEBF3}"/>
              </a:ext>
            </a:extLst>
          </p:cNvPr>
          <p:cNvSpPr txBox="1"/>
          <p:nvPr/>
        </p:nvSpPr>
        <p:spPr>
          <a:xfrm>
            <a:off x="820834" y="4876958"/>
            <a:ext cx="2080727" cy="1384995"/>
          </a:xfrm>
          <a:prstGeom prst="rect">
            <a:avLst/>
          </a:prstGeom>
          <a:noFill/>
        </p:spPr>
        <p:txBody>
          <a:bodyPr wrap="square" rtlCol="0">
            <a:spAutoFit/>
          </a:bodyPr>
          <a:lstStyle/>
          <a:p>
            <a:r>
              <a:rPr lang="en-US" sz="2800" b="1" dirty="0">
                <a:solidFill>
                  <a:schemeClr val="bg1">
                    <a:lumMod val="50000"/>
                  </a:schemeClr>
                </a:solidFill>
              </a:rPr>
              <a:t>P</a:t>
            </a:r>
            <a:r>
              <a:rPr lang="en-US" sz="2800" dirty="0">
                <a:solidFill>
                  <a:schemeClr val="bg1">
                    <a:lumMod val="50000"/>
                  </a:schemeClr>
                </a:solidFill>
              </a:rPr>
              <a:t>reservation</a:t>
            </a:r>
          </a:p>
          <a:p>
            <a:r>
              <a:rPr lang="en-US" sz="2800" dirty="0">
                <a:solidFill>
                  <a:schemeClr val="bg1">
                    <a:lumMod val="50000"/>
                  </a:schemeClr>
                </a:solidFill>
              </a:rPr>
              <a:t>of the </a:t>
            </a:r>
          </a:p>
          <a:p>
            <a:r>
              <a:rPr lang="en-US" sz="2800" dirty="0">
                <a:solidFill>
                  <a:schemeClr val="bg1">
                    <a:lumMod val="50000"/>
                  </a:schemeClr>
                </a:solidFill>
              </a:rPr>
              <a:t>saints</a:t>
            </a:r>
          </a:p>
        </p:txBody>
      </p:sp>
      <p:sp>
        <p:nvSpPr>
          <p:cNvPr id="2" name="Left Brace 1">
            <a:extLst>
              <a:ext uri="{FF2B5EF4-FFF2-40B4-BE49-F238E27FC236}">
                <a16:creationId xmlns:a16="http://schemas.microsoft.com/office/drawing/2014/main" id="{911EF31F-20B4-4776-B547-AFC087D43520}"/>
              </a:ext>
            </a:extLst>
          </p:cNvPr>
          <p:cNvSpPr/>
          <p:nvPr/>
        </p:nvSpPr>
        <p:spPr>
          <a:xfrm>
            <a:off x="3635661" y="2065250"/>
            <a:ext cx="875963" cy="2910391"/>
          </a:xfrm>
          <a:prstGeom prst="leftBrace">
            <a:avLst>
              <a:gd name="adj1" fmla="val 8333"/>
              <a:gd name="adj2" fmla="val 21172"/>
            </a:avLst>
          </a:prstGeom>
          <a:ln w="28575">
            <a:solidFill>
              <a:srgbClr val="C0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Tree>
    <p:extLst>
      <p:ext uri="{BB962C8B-B14F-4D97-AF65-F5344CB8AC3E}">
        <p14:creationId xmlns:p14="http://schemas.microsoft.com/office/powerpoint/2010/main" val="1182260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00000"/>
              </a:lnSpc>
            </a:pPr>
            <a:r>
              <a:rPr lang="en-US" sz="2600" dirty="0">
                <a:solidFill>
                  <a:srgbClr val="0070C0"/>
                </a:solidFill>
              </a:rPr>
              <a:t>We are Spiritually Dead before regeneration:</a:t>
            </a:r>
          </a:p>
          <a:p>
            <a:pPr marL="0" indent="0">
              <a:lnSpc>
                <a:spcPct val="150000"/>
              </a:lnSpc>
              <a:buNone/>
            </a:pPr>
            <a:r>
              <a:rPr lang="en-US" sz="2600" dirty="0"/>
              <a:t>no one understands; no one seeks for God. (Romans 3:11)</a:t>
            </a:r>
          </a:p>
          <a:p>
            <a:pPr marL="0" indent="0">
              <a:lnSpc>
                <a:spcPct val="150000"/>
              </a:lnSpc>
              <a:buNone/>
            </a:pPr>
            <a:r>
              <a:rPr lang="en-US" sz="2600" dirty="0"/>
              <a:t>And you were </a:t>
            </a:r>
            <a:r>
              <a:rPr lang="en-US" sz="2600" dirty="0">
                <a:solidFill>
                  <a:srgbClr val="FF0000"/>
                </a:solidFill>
              </a:rPr>
              <a:t>dead in the trespasses and sins </a:t>
            </a:r>
            <a:r>
              <a:rPr lang="en-US" sz="2600" b="1" baseline="30000" dirty="0"/>
              <a:t>2 </a:t>
            </a:r>
            <a:r>
              <a:rPr lang="en-US" sz="2600" dirty="0"/>
              <a:t>in which you </a:t>
            </a:r>
            <a:r>
              <a:rPr lang="en-US" sz="2600" dirty="0">
                <a:solidFill>
                  <a:srgbClr val="FF0000"/>
                </a:solidFill>
              </a:rPr>
              <a:t>once walked</a:t>
            </a:r>
            <a:r>
              <a:rPr lang="en-US" sz="2600" dirty="0"/>
              <a:t>, following the course of this world, following the prince of the power of the air, the spirit that is now at work in the sons of disobedience</a:t>
            </a:r>
            <a:r>
              <a:rPr lang="en-US" sz="2600" b="1" baseline="30000" dirty="0"/>
              <a:t>4 </a:t>
            </a:r>
            <a:r>
              <a:rPr lang="en-US" sz="2600" dirty="0">
                <a:solidFill>
                  <a:srgbClr val="FF0000"/>
                </a:solidFill>
              </a:rPr>
              <a:t>But God</a:t>
            </a:r>
            <a:r>
              <a:rPr lang="en-US" sz="2600" dirty="0"/>
              <a:t>, being </a:t>
            </a:r>
            <a:r>
              <a:rPr lang="en-US" sz="2600" dirty="0">
                <a:solidFill>
                  <a:srgbClr val="FF0000"/>
                </a:solidFill>
              </a:rPr>
              <a:t>rich in mercy</a:t>
            </a:r>
            <a:r>
              <a:rPr lang="en-US" sz="2600" dirty="0"/>
              <a:t>, because of the </a:t>
            </a:r>
            <a:r>
              <a:rPr lang="en-US" sz="2600" dirty="0">
                <a:solidFill>
                  <a:srgbClr val="FF0000"/>
                </a:solidFill>
              </a:rPr>
              <a:t>great love with which he loved us</a:t>
            </a:r>
            <a:r>
              <a:rPr lang="en-US" sz="2600" dirty="0"/>
              <a:t>, </a:t>
            </a:r>
            <a:r>
              <a:rPr lang="en-US" sz="2600" b="1" baseline="30000" dirty="0"/>
              <a:t>5 </a:t>
            </a:r>
            <a:r>
              <a:rPr lang="en-US" sz="2600" dirty="0"/>
              <a:t>even when we were dead in our trespasses, </a:t>
            </a:r>
            <a:r>
              <a:rPr lang="en-US" sz="2600" dirty="0">
                <a:solidFill>
                  <a:srgbClr val="FF0000"/>
                </a:solidFill>
              </a:rPr>
              <a:t>made us alive together with Christ</a:t>
            </a:r>
            <a:r>
              <a:rPr lang="en-US" sz="2600" dirty="0"/>
              <a:t>—by grace you have been saved (Ephesians 2:1 – 2, 4 – 5)</a:t>
            </a:r>
          </a:p>
          <a:p>
            <a:pPr marL="0" indent="0">
              <a:lnSpc>
                <a:spcPct val="150000"/>
              </a:lnSpc>
              <a:buNone/>
            </a:pPr>
            <a:r>
              <a:rPr lang="en-US" sz="2600" dirty="0"/>
              <a:t>The natural person does not accept the things of the Spirit of God, for they are folly to him, and he is not able to understand them because they are spiritually discerned.</a:t>
            </a:r>
            <a:r>
              <a:rPr lang="en-US" sz="2600" dirty="0">
                <a:solidFill>
                  <a:srgbClr val="0070C0"/>
                </a:solidFill>
              </a:rPr>
              <a:t>  </a:t>
            </a:r>
            <a:r>
              <a:rPr lang="en-US" sz="2600" dirty="0"/>
              <a:t>(1 Corinthians 2:14)</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3789678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50000"/>
              </a:lnSpc>
            </a:pPr>
            <a:r>
              <a:rPr lang="en-US" dirty="0">
                <a:solidFill>
                  <a:srgbClr val="0070C0"/>
                </a:solidFill>
              </a:rPr>
              <a:t>The Solution: </a:t>
            </a:r>
          </a:p>
          <a:p>
            <a:pPr marL="0" indent="0">
              <a:lnSpc>
                <a:spcPct val="150000"/>
              </a:lnSpc>
              <a:buNone/>
            </a:pPr>
            <a:r>
              <a:rPr lang="en-US" dirty="0"/>
              <a:t>But God, being rich in mercy, because of the great love with which he loved us, even when we were dead in our trespasses, made us </a:t>
            </a:r>
            <a:r>
              <a:rPr lang="en-US" dirty="0">
                <a:solidFill>
                  <a:srgbClr val="FF0000"/>
                </a:solidFill>
              </a:rPr>
              <a:t>alive together with Christ</a:t>
            </a:r>
            <a:r>
              <a:rPr lang="en-US" dirty="0"/>
              <a:t>--by grace you have been saved (Ephesians 2:4 – 5)</a:t>
            </a:r>
          </a:p>
          <a:p>
            <a:pPr marL="0" indent="0">
              <a:lnSpc>
                <a:spcPct val="150000"/>
              </a:lnSpc>
              <a:buNone/>
            </a:pPr>
            <a:r>
              <a:rPr lang="en-US" dirty="0"/>
              <a:t>And you, who were dead in your trespasses and the uncircumcision of your flesh, </a:t>
            </a:r>
            <a:r>
              <a:rPr lang="en-US" dirty="0">
                <a:solidFill>
                  <a:srgbClr val="FF0000"/>
                </a:solidFill>
              </a:rPr>
              <a:t>God made alive together </a:t>
            </a:r>
            <a:r>
              <a:rPr lang="en-US" dirty="0"/>
              <a:t>with him, having forgiven us all our trespasses, by canceling the record of debt that stood against us with its legal demands. This he set aside, nailing it to the cross. (Colossians 2:13)</a:t>
            </a:r>
          </a:p>
          <a:p>
            <a:r>
              <a:rPr lang="en-US" dirty="0">
                <a:solidFill>
                  <a:srgbClr val="0070C0"/>
                </a:solidFill>
              </a:rPr>
              <a:t>The first evidence of regeneration is saving faith.</a:t>
            </a:r>
          </a:p>
          <a:p>
            <a:endParaRPr lang="en-US" dirty="0"/>
          </a:p>
          <a:p>
            <a:pPr marL="0" indent="0">
              <a:lnSpc>
                <a:spcPct val="150000"/>
              </a:lnSpc>
              <a:buNone/>
            </a:pPr>
            <a:endParaRPr lang="en-US"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Relationship to effective calling and irresistible grace</a:t>
            </a:r>
          </a:p>
        </p:txBody>
      </p:sp>
    </p:spTree>
    <p:extLst>
      <p:ext uri="{BB962C8B-B14F-4D97-AF65-F5344CB8AC3E}">
        <p14:creationId xmlns:p14="http://schemas.microsoft.com/office/powerpoint/2010/main" val="2777454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Regeneration (being “born again”) is a secret act of God in which he imparts new spiritual life to the elect. – Wayne Grudem</a:t>
            </a:r>
          </a:p>
          <a:p>
            <a:pPr>
              <a:lnSpc>
                <a:spcPct val="150000"/>
              </a:lnSpc>
            </a:pPr>
            <a:r>
              <a:rPr lang="en-US" dirty="0">
                <a:solidFill>
                  <a:srgbClr val="0070C0"/>
                </a:solidFill>
              </a:rPr>
              <a:t>To have physical life we must be born physically. To have spiritual life we must be born spiritually.</a:t>
            </a:r>
          </a:p>
          <a:p>
            <a:pPr>
              <a:lnSpc>
                <a:spcPct val="150000"/>
              </a:lnSpc>
            </a:pPr>
            <a:r>
              <a:rPr lang="en-US" dirty="0">
                <a:solidFill>
                  <a:srgbClr val="0070C0"/>
                </a:solidFill>
              </a:rPr>
              <a:t>Just as we have nothing to do with our physical birth we also have nothing to do with our spiritual birth. It is totally a work of God.</a:t>
            </a:r>
          </a:p>
          <a:p>
            <a:pPr>
              <a:lnSpc>
                <a:spcPct val="150000"/>
              </a:lnSpc>
            </a:pPr>
            <a:r>
              <a:rPr lang="en-US" dirty="0">
                <a:solidFill>
                  <a:srgbClr val="0070C0"/>
                </a:solidFill>
              </a:rPr>
              <a:t>Regeneration is expressed in the NT in various ways such as “children of God,” “born again,” a “new creation” or “made alive.”</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Is totally a work of God </a:t>
            </a:r>
          </a:p>
        </p:txBody>
      </p:sp>
    </p:spTree>
    <p:extLst>
      <p:ext uri="{BB962C8B-B14F-4D97-AF65-F5344CB8AC3E}">
        <p14:creationId xmlns:p14="http://schemas.microsoft.com/office/powerpoint/2010/main" val="355240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But to all who did receive him, who believed in his name, he gave the right to </a:t>
            </a:r>
            <a:r>
              <a:rPr lang="en-US" sz="2600" dirty="0"/>
              <a:t>become </a:t>
            </a:r>
            <a:r>
              <a:rPr lang="en-US" sz="2600" dirty="0">
                <a:solidFill>
                  <a:srgbClr val="FF0000"/>
                </a:solidFill>
              </a:rPr>
              <a:t>children of God</a:t>
            </a:r>
            <a:r>
              <a:rPr lang="en-US" sz="2600" dirty="0"/>
              <a:t>,  who were born, not of blood nor of the will of the flesh nor of the will of man, but of God. (John 1:12 – 13)</a:t>
            </a:r>
          </a:p>
          <a:p>
            <a:pPr marL="0" indent="0">
              <a:lnSpc>
                <a:spcPct val="100000"/>
              </a:lnSpc>
              <a:buNone/>
            </a:pPr>
            <a:r>
              <a:rPr lang="en-US" sz="2600" dirty="0"/>
              <a:t>Jesus answered him, “Truly, truly, I say to you, unless one is </a:t>
            </a:r>
            <a:r>
              <a:rPr lang="en-US" sz="2600" dirty="0">
                <a:solidFill>
                  <a:srgbClr val="FF0000"/>
                </a:solidFill>
              </a:rPr>
              <a:t>born again </a:t>
            </a:r>
            <a:r>
              <a:rPr lang="en-US" sz="2600" dirty="0"/>
              <a:t>he cannot see the kingdom of God</a:t>
            </a:r>
            <a:r>
              <a:rPr lang="en-US" sz="2600" dirty="0">
                <a:solidFill>
                  <a:srgbClr val="FF0000"/>
                </a:solidFill>
              </a:rPr>
              <a:t> </a:t>
            </a:r>
            <a:r>
              <a:rPr lang="en-US" sz="2600" dirty="0"/>
              <a:t>(John 3:3)</a:t>
            </a:r>
          </a:p>
          <a:p>
            <a:pPr marL="0" indent="0">
              <a:lnSpc>
                <a:spcPct val="100000"/>
              </a:lnSpc>
              <a:buNone/>
            </a:pPr>
            <a:r>
              <a:rPr lang="en-US" sz="2600" dirty="0"/>
              <a:t>Therefore, if anyone is in Christ, he is a </a:t>
            </a:r>
            <a:r>
              <a:rPr lang="en-US" sz="2600" dirty="0">
                <a:solidFill>
                  <a:srgbClr val="FF0000"/>
                </a:solidFill>
              </a:rPr>
              <a:t>new creation</a:t>
            </a:r>
            <a:r>
              <a:rPr lang="en-US" sz="2600" dirty="0"/>
              <a:t>. The old has passed away; behold, the new has come. (2 Corinthians 5:17)</a:t>
            </a:r>
            <a:endParaRPr lang="en-US" sz="2600" dirty="0">
              <a:solidFill>
                <a:srgbClr val="0070C0"/>
              </a:solidFill>
            </a:endParaRPr>
          </a:p>
          <a:p>
            <a:pPr marL="0" indent="0">
              <a:lnSpc>
                <a:spcPct val="150000"/>
              </a:lnSpc>
              <a:buNone/>
            </a:pPr>
            <a:r>
              <a:rPr lang="en-US" sz="2600" dirty="0"/>
              <a:t>And you, who were dead in your trespasses and the uncircumcision of your flesh, </a:t>
            </a:r>
            <a:r>
              <a:rPr lang="en-US" sz="2600" dirty="0">
                <a:solidFill>
                  <a:srgbClr val="FF0000"/>
                </a:solidFill>
              </a:rPr>
              <a:t>God made alive together </a:t>
            </a:r>
            <a:r>
              <a:rPr lang="en-US" sz="2600" dirty="0"/>
              <a:t>with him, having forgiven us all our trespasses, by canceling the record of debt that stood against us with its legal demands. This he set aside, nailing it to the cross. (Colossians 2:13)</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Is totally a work of God </a:t>
            </a:r>
          </a:p>
        </p:txBody>
      </p:sp>
    </p:spTree>
    <p:extLst>
      <p:ext uri="{BB962C8B-B14F-4D97-AF65-F5344CB8AC3E}">
        <p14:creationId xmlns:p14="http://schemas.microsoft.com/office/powerpoint/2010/main" val="160903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marL="0" indent="0">
              <a:lnSpc>
                <a:spcPct val="150000"/>
              </a:lnSpc>
              <a:buNone/>
            </a:pPr>
            <a:r>
              <a:rPr lang="en-US" dirty="0"/>
              <a:t>Jesus answered him, "Truly, truly, I say to you, unless one is born again he cannot see the kingdom of God." Nicodemus said to him, "How can a man be born when he is old? Can he enter a second time into his mother's womb and be born?" Jesus answered, "Truly, truly, I say to you, unless one is born of water and the Spirit, he cannot enter the kingdom of God. That which is born of the flesh is flesh, and that which is born of the Spirit is spirit. Do not marvel that I said to you, 'You must be born again.' The wind blows where it wishes, and you hear its sound, but you do not know where it comes from or where it goes. So it is with everyone who is born of the Spirit." (John 3:3 – 8)</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Is totally a work of God </a:t>
            </a:r>
          </a:p>
        </p:txBody>
      </p:sp>
    </p:spTree>
    <p:extLst>
      <p:ext uri="{BB962C8B-B14F-4D97-AF65-F5344CB8AC3E}">
        <p14:creationId xmlns:p14="http://schemas.microsoft.com/office/powerpoint/2010/main" val="35062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marL="0" indent="0">
              <a:lnSpc>
                <a:spcPct val="150000"/>
              </a:lnSpc>
              <a:buNone/>
            </a:pPr>
            <a:r>
              <a:rPr lang="en-US" dirty="0"/>
              <a:t>Blessed be the God and Father of our Lord Jesus Christ! According to his great mercy, he has caused us to be </a:t>
            </a:r>
            <a:r>
              <a:rPr lang="en-US" dirty="0">
                <a:solidFill>
                  <a:srgbClr val="FF0000"/>
                </a:solidFill>
              </a:rPr>
              <a:t>born again </a:t>
            </a:r>
            <a:r>
              <a:rPr lang="en-US" dirty="0"/>
              <a:t>to a living hope through the resurrection of Jesus Christ from the dead, to an inheritance that is imperishable, undefiled, and unfading, kept in heaven for you, who by God's power are being guarded through faith for a salvation ready to be revealed in the last time. (1 Peter 1:3 – 5)</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Is totally a work of God </a:t>
            </a:r>
          </a:p>
        </p:txBody>
      </p:sp>
    </p:spTree>
    <p:extLst>
      <p:ext uri="{BB962C8B-B14F-4D97-AF65-F5344CB8AC3E}">
        <p14:creationId xmlns:p14="http://schemas.microsoft.com/office/powerpoint/2010/main" val="1513301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50000"/>
              </a:lnSpc>
            </a:pPr>
            <a:r>
              <a:rPr lang="en-US" dirty="0">
                <a:solidFill>
                  <a:srgbClr val="0070C0"/>
                </a:solidFill>
              </a:rPr>
              <a:t>The OT speaks of a new covenant that would give new spiritual life to his people.</a:t>
            </a:r>
          </a:p>
          <a:p>
            <a:pPr marL="0" indent="0">
              <a:lnSpc>
                <a:spcPct val="150000"/>
              </a:lnSpc>
              <a:buNone/>
            </a:pPr>
            <a:r>
              <a:rPr lang="en-US" dirty="0"/>
              <a:t>And I will give you a new heart, and a new spirit I will put within you. And I will remove the heart of stone from your flesh and give you a heart of flesh. And I will put my Spirit within you, and cause you to walk in my statutes and be careful to obey my rules. (Ezekiel 36:26 – 27)</a:t>
            </a: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Regeneration: Is totally a work of God </a:t>
            </a:r>
          </a:p>
        </p:txBody>
      </p:sp>
    </p:spTree>
    <p:extLst>
      <p:ext uri="{BB962C8B-B14F-4D97-AF65-F5344CB8AC3E}">
        <p14:creationId xmlns:p14="http://schemas.microsoft.com/office/powerpoint/2010/main" val="306115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a:lnSpc>
                <a:spcPct val="150000"/>
              </a:lnSpc>
            </a:pPr>
            <a:r>
              <a:rPr lang="en-US" dirty="0">
                <a:solidFill>
                  <a:srgbClr val="0070C0"/>
                </a:solidFill>
              </a:rPr>
              <a:t>Which member(s) of the Trinity bring about regeneration?</a:t>
            </a:r>
          </a:p>
          <a:p>
            <a:pPr lvl="1">
              <a:lnSpc>
                <a:spcPct val="150000"/>
              </a:lnSpc>
            </a:pPr>
            <a:r>
              <a:rPr lang="en-US" sz="2800" dirty="0">
                <a:solidFill>
                  <a:srgbClr val="0070C0"/>
                </a:solidFill>
              </a:rPr>
              <a:t>God the Holy Spirit:</a:t>
            </a:r>
          </a:p>
          <a:p>
            <a:pPr marL="457200" lvl="1" indent="0">
              <a:lnSpc>
                <a:spcPct val="150000"/>
              </a:lnSpc>
              <a:buNone/>
            </a:pPr>
            <a:r>
              <a:rPr lang="en-US" sz="2800" dirty="0"/>
              <a:t>That which is born of the flesh is flesh, and that which is born of the Spirit is spirit. (John 1:6)</a:t>
            </a:r>
          </a:p>
          <a:p>
            <a:pPr marL="457200" lvl="1" indent="0">
              <a:lnSpc>
                <a:spcPct val="150000"/>
              </a:lnSpc>
              <a:buNone/>
            </a:pPr>
            <a:r>
              <a:rPr lang="en-US" sz="2800" dirty="0"/>
              <a:t>The wind blows where it wishes, and you hear its sound, but you do not know where it comes from or where it goes. So it is with everyone who is born of the Spirit. (John 1:8)</a:t>
            </a:r>
            <a:endParaRPr lang="en-US" sz="2800"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a:latin typeface="Arial" panose="020B0604020202020204" pitchFamily="34" charset="0"/>
                <a:cs typeface="Arial" panose="020B0604020202020204" pitchFamily="34" charset="0"/>
              </a:rPr>
              <a:t>Regeneration: Is totally a work of God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511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18245"/>
          </a:xfrm>
          <a:solidFill>
            <a:srgbClr val="FFFFCC"/>
          </a:solidFill>
        </p:spPr>
        <p:txBody>
          <a:bodyPr numCol="1">
            <a:noAutofit/>
          </a:bodyPr>
          <a:lstStyle/>
          <a:p>
            <a:pPr lvl="1">
              <a:lnSpc>
                <a:spcPct val="150000"/>
              </a:lnSpc>
            </a:pPr>
            <a:r>
              <a:rPr lang="en-US" sz="2800" dirty="0">
                <a:solidFill>
                  <a:srgbClr val="0070C0"/>
                </a:solidFill>
              </a:rPr>
              <a:t>God the Father:</a:t>
            </a:r>
          </a:p>
          <a:p>
            <a:pPr marL="457200" lvl="1" indent="0">
              <a:lnSpc>
                <a:spcPct val="150000"/>
              </a:lnSpc>
              <a:buNone/>
            </a:pPr>
            <a:r>
              <a:rPr lang="en-US" sz="2800" dirty="0"/>
              <a:t>But God, being rich in mercy, because of the great love with which he loved us, even when we were dead in our trespasses, made us alive together with Christ--by grace you have been saved (Ephesians 2:4 – 5)</a:t>
            </a:r>
          </a:p>
          <a:p>
            <a:pPr marL="457200" lvl="1" indent="0">
              <a:lnSpc>
                <a:spcPct val="150000"/>
              </a:lnSpc>
              <a:buNone/>
            </a:pPr>
            <a:endParaRPr lang="en-US" sz="2800" dirty="0"/>
          </a:p>
          <a:p>
            <a:pPr marL="457200" lvl="1" indent="0">
              <a:lnSpc>
                <a:spcPct val="150000"/>
              </a:lnSpc>
              <a:buNone/>
            </a:pPr>
            <a:r>
              <a:rPr lang="en-US" sz="2800" dirty="0"/>
              <a:t>Every good gift and every perfect gift is from above, coming down from the Father of lights with whom there is no variation or shadow due to change. Of his own will he brought us forth by the word of truth, that we should be a kind of first fruits of his creatures. (James 1:17 – 18)</a:t>
            </a:r>
          </a:p>
          <a:p>
            <a:pPr marL="457200" lvl="1" indent="0">
              <a:lnSpc>
                <a:spcPct val="150000"/>
              </a:lnSpc>
              <a:buNone/>
            </a:pPr>
            <a:endParaRPr lang="en-US" sz="2800" dirty="0"/>
          </a:p>
          <a:p>
            <a:pPr marL="457200" lvl="1" indent="0">
              <a:lnSpc>
                <a:spcPct val="150000"/>
              </a:lnSpc>
              <a:buNone/>
            </a:pPr>
            <a:endParaRPr lang="en-US" sz="2800" dirty="0">
              <a:solidFill>
                <a:srgbClr val="0070C0"/>
              </a:solidFill>
            </a:endParaRPr>
          </a:p>
          <a:p>
            <a:pPr marL="0" indent="0">
              <a:lnSpc>
                <a:spcPct val="150000"/>
              </a:lnSpc>
              <a:buNone/>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a:latin typeface="Arial" panose="020B0604020202020204" pitchFamily="34" charset="0"/>
                <a:cs typeface="Arial" panose="020B0604020202020204" pitchFamily="34" charset="0"/>
              </a:rPr>
              <a:t>Regeneration: Is totally a work of God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1745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2352</Words>
  <Application>Microsoft Office PowerPoint</Application>
  <PresentationFormat>Widescreen</PresentationFormat>
  <Paragraphs>137</Paragraphs>
  <Slides>21</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2020-03-08T20:20:36Z</dcterms:created>
  <dcterms:modified xsi:type="dcterms:W3CDTF">2020-03-08T20:24:08Z</dcterms:modified>
</cp:coreProperties>
</file>