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95" r:id="rId2"/>
    <p:sldId id="1453" r:id="rId3"/>
    <p:sldId id="258" r:id="rId4"/>
    <p:sldId id="1456" r:id="rId5"/>
    <p:sldId id="530" r:id="rId6"/>
    <p:sldId id="1455" r:id="rId7"/>
    <p:sldId id="1473" r:id="rId8"/>
    <p:sldId id="514" r:id="rId9"/>
    <p:sldId id="527" r:id="rId10"/>
    <p:sldId id="1474" r:id="rId11"/>
    <p:sldId id="1471" r:id="rId12"/>
    <p:sldId id="264" r:id="rId13"/>
    <p:sldId id="1463" r:id="rId14"/>
    <p:sldId id="265" r:id="rId15"/>
    <p:sldId id="266" r:id="rId16"/>
    <p:sldId id="1464" r:id="rId17"/>
    <p:sldId id="267" r:id="rId18"/>
    <p:sldId id="1465" r:id="rId19"/>
    <p:sldId id="1466" r:id="rId20"/>
    <p:sldId id="44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EA33B-A827-459A-91EE-020D7D84846F}" type="datetimeFigureOut">
              <a:rPr lang="en-US" smtClean="0"/>
              <a:t>12/1/2019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433EC9-1ECF-4B3E-9A61-CBCECDB70B31}" type="slidenum">
              <a:rPr lang="en-US" smtClean="0"/>
              <a:t>‹#›</a:t>
            </a:fld>
            <a:endParaRPr lang="en-US"/>
          </a:p>
        </p:txBody>
      </p:sp>
    </p:spTree>
    <p:extLst>
      <p:ext uri="{BB962C8B-B14F-4D97-AF65-F5344CB8AC3E}">
        <p14:creationId xmlns:p14="http://schemas.microsoft.com/office/powerpoint/2010/main" val="151454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3451406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156639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19</a:t>
            </a:fld>
            <a:endParaRPr lang="en-US"/>
          </a:p>
        </p:txBody>
      </p:sp>
    </p:spTree>
    <p:extLst>
      <p:ext uri="{BB962C8B-B14F-4D97-AF65-F5344CB8AC3E}">
        <p14:creationId xmlns:p14="http://schemas.microsoft.com/office/powerpoint/2010/main" val="1472756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413221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20206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978897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020397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529082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032098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08823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80069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D2689-04DA-4E83-85E2-13508AE26E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9C1040-183A-4648-B82C-5157BBE2A5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80BF86-B3F4-4990-AD52-9B8872B93427}"/>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7B4610FC-C43A-4E43-98BD-D488308A8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0A37D-ACEE-41C4-9E4B-D65F28850418}"/>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152090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8D7E-5CA5-4FB7-9CA0-539EDBF841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024423-6348-406D-977E-8A55A3F473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ADF7A4-3D04-4DA2-8ABE-B95B851BD13E}"/>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FEAD5476-DDCB-48FA-AB95-C456A553C2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DA8E9A-83BE-40D5-A2CD-FAC354E97EEF}"/>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201485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4E3288-3DCB-4E49-B673-92CF39856D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B1E3BD-9EC5-4D8D-BA1F-0F0267BF96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9FFF3D-A3F1-4616-813F-645A85001BA7}"/>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44B031A9-289B-4433-A61C-CB07F55BE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9A292-F856-4510-8154-63BB8ECB6892}"/>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76313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B8B0E-0B23-4D5A-8E78-26C3BAE3A3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A1C895-79B0-48F4-89DF-06678AD8F5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0673F-6F1B-4649-8B5D-7B55D865CA20}"/>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31AE4F90-FBEB-45DA-932B-B3B4CC834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ACA23-EFE4-4C2A-B38B-05DD29651B20}"/>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2986346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8A5B2-7580-4B4D-8AC5-308D75E381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A7E5C1-F35B-4D88-A1C8-7350043DE8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C81294-BB98-4D26-853E-0110DC8401AB}"/>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B2CD18E5-BC21-4A3C-AA2A-88880C671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0789F-8FED-47B5-AB77-47AC8DD41567}"/>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3844792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9AA19-D30B-4C10-83D0-CA4FE0446A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AF0A4-23D3-4623-BAF8-44E3EDAF97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703232-18F0-4C7D-9BB2-F435AE4806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966503-C025-49EF-AA89-18C9935A5497}"/>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6" name="Footer Placeholder 5">
            <a:extLst>
              <a:ext uri="{FF2B5EF4-FFF2-40B4-BE49-F238E27FC236}">
                <a16:creationId xmlns:a16="http://schemas.microsoft.com/office/drawing/2014/main" id="{532F4F0C-9F11-4751-BEE0-7404FC0BA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EEE0A-58C0-494E-8C06-CB678DAE2597}"/>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111245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AA318-29E0-4B32-9A23-081FAAA438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76CC07-DF9C-4F59-8E67-9F72008E76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3BAD6C-9B5B-429E-9C94-F533163972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84EEA3-B123-481F-B5F5-5DE86FBB56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A944F1-4EF4-4BF8-BC25-C01EC4C088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7A9A30-1307-434C-9172-B5F57A0A2E26}"/>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8" name="Footer Placeholder 7">
            <a:extLst>
              <a:ext uri="{FF2B5EF4-FFF2-40B4-BE49-F238E27FC236}">
                <a16:creationId xmlns:a16="http://schemas.microsoft.com/office/drawing/2014/main" id="{FE3FC398-40AE-4F19-8623-B956B626FA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353E54-9A87-4C16-8290-6D095E4E35F3}"/>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266212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7995C-A09E-4FB4-B308-DADDCD1B4D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281AD9-F01B-4254-88E1-2DAA05322A16}"/>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4" name="Footer Placeholder 3">
            <a:extLst>
              <a:ext uri="{FF2B5EF4-FFF2-40B4-BE49-F238E27FC236}">
                <a16:creationId xmlns:a16="http://schemas.microsoft.com/office/drawing/2014/main" id="{7D964CC8-7901-40D4-9CE3-F1A704EDE6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D83F71-D10B-4D06-AF4A-04A02F2424D2}"/>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379144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023E61-9FFF-4909-A524-458560F9E503}"/>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3" name="Footer Placeholder 2">
            <a:extLst>
              <a:ext uri="{FF2B5EF4-FFF2-40B4-BE49-F238E27FC236}">
                <a16:creationId xmlns:a16="http://schemas.microsoft.com/office/drawing/2014/main" id="{070E39D4-C20C-43E0-89EE-33ABA542A3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0ABF47-4CE8-4F22-9657-1E86A902F539}"/>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1213443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A35A6-4AAB-41AC-BB8A-FC54B244F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F2C205-3CFD-400C-9846-63D4E2E868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5D7D90-8FF2-4C16-97F2-04B8713C7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ED747D-58BC-43D1-93AF-3024CB26784D}"/>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6" name="Footer Placeholder 5">
            <a:extLst>
              <a:ext uri="{FF2B5EF4-FFF2-40B4-BE49-F238E27FC236}">
                <a16:creationId xmlns:a16="http://schemas.microsoft.com/office/drawing/2014/main" id="{EBCB0CE5-30B2-4C7A-AD45-175A2B44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B2A37-08CF-4A58-A9DA-C4ACCDF9C52D}"/>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3539692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8E02-2658-45B9-A491-136102225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CCD321-8892-4CA0-8368-9292B6E60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18312D-F650-4D29-AF2B-7A511D3FA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24090F-C63B-49E2-ACB4-D754E20D9F1C}"/>
              </a:ext>
            </a:extLst>
          </p:cNvPr>
          <p:cNvSpPr>
            <a:spLocks noGrp="1"/>
          </p:cNvSpPr>
          <p:nvPr>
            <p:ph type="dt" sz="half" idx="10"/>
          </p:nvPr>
        </p:nvSpPr>
        <p:spPr/>
        <p:txBody>
          <a:bodyPr/>
          <a:lstStyle/>
          <a:p>
            <a:fld id="{7B84E428-CDB6-441A-B562-402B75568AB3}" type="datetimeFigureOut">
              <a:rPr lang="en-US" smtClean="0"/>
              <a:t>12/1/2019</a:t>
            </a:fld>
            <a:endParaRPr lang="en-US"/>
          </a:p>
        </p:txBody>
      </p:sp>
      <p:sp>
        <p:nvSpPr>
          <p:cNvPr id="6" name="Footer Placeholder 5">
            <a:extLst>
              <a:ext uri="{FF2B5EF4-FFF2-40B4-BE49-F238E27FC236}">
                <a16:creationId xmlns:a16="http://schemas.microsoft.com/office/drawing/2014/main" id="{41D95E6B-9E66-4311-9F83-5601FD9E6F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6BF4AE-7E3E-4FE8-B417-9FA726F455E3}"/>
              </a:ext>
            </a:extLst>
          </p:cNvPr>
          <p:cNvSpPr>
            <a:spLocks noGrp="1"/>
          </p:cNvSpPr>
          <p:nvPr>
            <p:ph type="sldNum" sz="quarter" idx="12"/>
          </p:nvPr>
        </p:nvSpPr>
        <p:spPr/>
        <p:txBody>
          <a:bodyPr/>
          <a:lstStyle/>
          <a:p>
            <a:fld id="{2F28EEF8-6DB0-4199-9B59-95316B70866E}" type="slidenum">
              <a:rPr lang="en-US" smtClean="0"/>
              <a:t>‹#›</a:t>
            </a:fld>
            <a:endParaRPr lang="en-US"/>
          </a:p>
        </p:txBody>
      </p:sp>
    </p:spTree>
    <p:extLst>
      <p:ext uri="{BB962C8B-B14F-4D97-AF65-F5344CB8AC3E}">
        <p14:creationId xmlns:p14="http://schemas.microsoft.com/office/powerpoint/2010/main" val="82730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7A1EF-19DB-4198-8CB6-8C2DA98B5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DE2033-EB9C-4B16-8D08-DEAD6BBF4D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55BA2-7AE3-4484-9702-4AD7E1EAD4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84E428-CDB6-441A-B562-402B75568AB3}" type="datetimeFigureOut">
              <a:rPr lang="en-US" smtClean="0"/>
              <a:t>12/1/2019</a:t>
            </a:fld>
            <a:endParaRPr lang="en-US"/>
          </a:p>
        </p:txBody>
      </p:sp>
      <p:sp>
        <p:nvSpPr>
          <p:cNvPr id="5" name="Footer Placeholder 4">
            <a:extLst>
              <a:ext uri="{FF2B5EF4-FFF2-40B4-BE49-F238E27FC236}">
                <a16:creationId xmlns:a16="http://schemas.microsoft.com/office/drawing/2014/main" id="{5E423BBD-6320-4297-94EF-7C1D14996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E850BB-2B1F-462C-B221-03310E7B1F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8EEF8-6DB0-4199-9B59-95316B70866E}" type="slidenum">
              <a:rPr lang="en-US" smtClean="0"/>
              <a:t>‹#›</a:t>
            </a:fld>
            <a:endParaRPr lang="en-US"/>
          </a:p>
        </p:txBody>
      </p:sp>
    </p:spTree>
    <p:extLst>
      <p:ext uri="{BB962C8B-B14F-4D97-AF65-F5344CB8AC3E}">
        <p14:creationId xmlns:p14="http://schemas.microsoft.com/office/powerpoint/2010/main" val="3654153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1, 2019</a:t>
            </a:r>
          </a:p>
        </p:txBody>
      </p:sp>
    </p:spTree>
    <p:extLst>
      <p:ext uri="{BB962C8B-B14F-4D97-AF65-F5344CB8AC3E}">
        <p14:creationId xmlns:p14="http://schemas.microsoft.com/office/powerpoint/2010/main" val="3340400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Eastern Orthodoxy acknowledges that the introduction of ancestral sin into the human race affected the subsequent environment for humanity. However, they never accepted Augustine of Hippo's notions of original sin and hereditary guilt.</a:t>
            </a:r>
          </a:p>
          <a:p>
            <a:pPr>
              <a:lnSpc>
                <a:spcPct val="150000"/>
              </a:lnSpc>
            </a:pPr>
            <a:r>
              <a:rPr lang="en-US" dirty="0">
                <a:solidFill>
                  <a:srgbClr val="0070C0"/>
                </a:solidFill>
                <a:cs typeface="Arial" panose="020B0604020202020204" pitchFamily="34" charset="0"/>
              </a:rPr>
              <a:t>Quakers believe in the doctrine of inward light (</a:t>
            </a:r>
            <a:r>
              <a:rPr lang="en-US" dirty="0">
                <a:cs typeface="Arial" panose="020B0604020202020204" pitchFamily="34" charset="0"/>
              </a:rPr>
              <a:t>that of God is in everyone</a:t>
            </a:r>
            <a:r>
              <a:rPr lang="en-US" dirty="0">
                <a:solidFill>
                  <a:srgbClr val="0070C0"/>
                </a:solidFill>
                <a:cs typeface="Arial" panose="020B0604020202020204" pitchFamily="34" charset="0"/>
              </a:rPr>
              <a:t>).</a:t>
            </a:r>
            <a:endParaRPr lang="en-US" dirty="0"/>
          </a:p>
          <a:p>
            <a:pPr lvl="1"/>
            <a:r>
              <a:rPr lang="en-US" sz="2800" dirty="0">
                <a:solidFill>
                  <a:srgbClr val="0070C0"/>
                </a:solidFill>
                <a:cs typeface="Arial" panose="020B0604020202020204" pitchFamily="34" charset="0"/>
              </a:rPr>
              <a:t>Liberal Quakers believe humans are inherently good and everyone will be saved.</a:t>
            </a:r>
          </a:p>
          <a:p>
            <a:pPr lvl="1">
              <a:lnSpc>
                <a:spcPct val="150000"/>
              </a:lnSpc>
            </a:pPr>
            <a:r>
              <a:rPr lang="en-US" sz="2800" dirty="0">
                <a:solidFill>
                  <a:srgbClr val="0070C0"/>
                </a:solidFill>
                <a:cs typeface="Arial" panose="020B0604020202020204" pitchFamily="34" charset="0"/>
              </a:rPr>
              <a:t>Conservative/Evangelical Quakers believe people may or may not listen to the voice of God within them and be saved. People who do not listen are not saved.</a:t>
            </a: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9749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Protestants, Jehovah's Witnesses and Seventh-day Adventists follow the teaching of Augustine on Original Sin.</a:t>
            </a:r>
          </a:p>
          <a:p>
            <a:pPr>
              <a:lnSpc>
                <a:spcPct val="150000"/>
              </a:lnSpc>
            </a:pPr>
            <a:r>
              <a:rPr lang="en-US" dirty="0">
                <a:solidFill>
                  <a:srgbClr val="0070C0"/>
                </a:solidFill>
                <a:cs typeface="Arial" panose="020B0604020202020204" pitchFamily="34" charset="0"/>
              </a:rPr>
              <a:t>The Mormon Church Articles of Faith state: </a:t>
            </a:r>
            <a:r>
              <a:rPr lang="en-US" dirty="0">
                <a:cs typeface="Arial" panose="020B0604020202020204" pitchFamily="34" charset="0"/>
              </a:rPr>
              <a:t>We believe that men will be punished for their own sins, and not for Adam’s transgression.</a:t>
            </a:r>
          </a:p>
          <a:p>
            <a:pPr>
              <a:lnSpc>
                <a:spcPct val="150000"/>
              </a:lnSpc>
            </a:pPr>
            <a:r>
              <a:rPr lang="en-US" dirty="0">
                <a:solidFill>
                  <a:srgbClr val="0070C0"/>
                </a:solidFill>
                <a:cs typeface="Arial" panose="020B0604020202020204" pitchFamily="34" charset="0"/>
              </a:rPr>
              <a:t>Most modern Jews reject Original Sin though some Orthodox Jews teach that Original Sin was due to Adam's yielding to temptation in eating of the forbidden fruit and has been inherited by his descendants.</a:t>
            </a:r>
          </a:p>
          <a:p>
            <a:pPr>
              <a:lnSpc>
                <a:spcPct val="150000"/>
              </a:lnSpc>
            </a:pPr>
            <a:r>
              <a:rPr lang="en-US" dirty="0">
                <a:solidFill>
                  <a:srgbClr val="0070C0"/>
                </a:solidFill>
                <a:cs typeface="Arial" panose="020B0604020202020204" pitchFamily="34" charset="0"/>
              </a:rPr>
              <a:t>Islam does not have a doctrine of Original Sin.</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43027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3520" y="0"/>
            <a:ext cx="1182624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223520" y="732692"/>
            <a:ext cx="11826240" cy="5974837"/>
          </a:xfrm>
          <a:solidFill>
            <a:srgbClr val="FFFFCC"/>
          </a:solidFill>
        </p:spPr>
        <p:txBody>
          <a:bodyPr>
            <a:normAutofit/>
          </a:bodyPr>
          <a:lstStyle/>
          <a:p>
            <a:pPr marL="0" indent="0">
              <a:lnSpc>
                <a:spcPct val="150000"/>
              </a:lnSpc>
              <a:buNone/>
            </a:pPr>
            <a:r>
              <a:rPr lang="en-US" dirty="0">
                <a:solidFill>
                  <a:srgbClr val="0070C0"/>
                </a:solidFill>
                <a:latin typeface="Arial" panose="020B0604020202020204" pitchFamily="34" charset="0"/>
                <a:cs typeface="Arial" panose="020B0604020202020204" pitchFamily="34" charset="0"/>
              </a:rPr>
              <a:t>1</a:t>
            </a:r>
            <a:r>
              <a:rPr lang="en-US" dirty="0">
                <a:solidFill>
                  <a:srgbClr val="0070C0"/>
                </a:solidFill>
                <a:cs typeface="Arial" panose="020B0604020202020204" pitchFamily="34" charset="0"/>
              </a:rPr>
              <a:t>. We are counted guilty because of Adam’s sin. </a:t>
            </a:r>
          </a:p>
          <a:p>
            <a:pPr lvl="1">
              <a:lnSpc>
                <a:spcPct val="150000"/>
              </a:lnSpc>
            </a:pPr>
            <a:r>
              <a:rPr lang="en-US" sz="2800" dirty="0">
                <a:solidFill>
                  <a:srgbClr val="0070C0"/>
                </a:solidFill>
                <a:cs typeface="Arial" panose="020B0604020202020204" pitchFamily="34" charset="0"/>
              </a:rPr>
              <a:t>We have </a:t>
            </a:r>
            <a:r>
              <a:rPr lang="en-US" sz="2800" i="1" dirty="0">
                <a:solidFill>
                  <a:srgbClr val="FF0000"/>
                </a:solidFill>
                <a:cs typeface="Arial" panose="020B0604020202020204" pitchFamily="34" charset="0"/>
              </a:rPr>
              <a:t>imputed</a:t>
            </a:r>
            <a:r>
              <a:rPr lang="en-US" sz="2800" dirty="0">
                <a:solidFill>
                  <a:srgbClr val="0070C0"/>
                </a:solidFill>
                <a:cs typeface="Arial" panose="020B0604020202020204" pitchFamily="34" charset="0"/>
              </a:rPr>
              <a:t> sin from Adam meaning </a:t>
            </a:r>
            <a:r>
              <a:rPr lang="en-US" sz="2800" i="1" dirty="0">
                <a:solidFill>
                  <a:srgbClr val="FF0000"/>
                </a:solidFill>
                <a:cs typeface="Arial" panose="020B0604020202020204" pitchFamily="34" charset="0"/>
              </a:rPr>
              <a:t>“to think of belonging to someone and therefore to cause it to belong to that person.”</a:t>
            </a:r>
          </a:p>
          <a:p>
            <a:pPr lvl="1">
              <a:lnSpc>
                <a:spcPct val="150000"/>
              </a:lnSpc>
            </a:pPr>
            <a:r>
              <a:rPr lang="en-US" sz="2800" dirty="0">
                <a:solidFill>
                  <a:srgbClr val="0070C0"/>
                </a:solidFill>
                <a:cs typeface="Arial" panose="020B0604020202020204" pitchFamily="34" charset="0"/>
              </a:rPr>
              <a:t>Inherited sin is usually called original sin. Original does not refer to Adam’s first sin but that Adam represented every human and when Adam disobeyed, God counted every naturally born human as also guilty.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5901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3520" y="0"/>
            <a:ext cx="1182624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223520" y="732692"/>
            <a:ext cx="11826240" cy="5974837"/>
          </a:xfrm>
          <a:solidFill>
            <a:srgbClr val="FFFFCC"/>
          </a:solidFill>
        </p:spPr>
        <p:txBody>
          <a:bodyPr>
            <a:normAutofit/>
          </a:bodyPr>
          <a:lstStyle/>
          <a:p>
            <a:pPr lvl="1">
              <a:lnSpc>
                <a:spcPct val="150000"/>
              </a:lnSpc>
            </a:pPr>
            <a:r>
              <a:rPr lang="en-US" sz="2800" dirty="0">
                <a:solidFill>
                  <a:srgbClr val="0070C0"/>
                </a:solidFill>
                <a:cs typeface="Arial" panose="020B0604020202020204" pitchFamily="34" charset="0"/>
              </a:rPr>
              <a:t>Inherited sin seems unfair BUT (1) we have all willingly committed many other sins for which we are guilty. (2) If we had been Adam we </a:t>
            </a:r>
            <a:r>
              <a:rPr lang="en-US" sz="2800" dirty="0">
                <a:solidFill>
                  <a:srgbClr val="FF0000"/>
                </a:solidFill>
                <a:cs typeface="Arial" panose="020B0604020202020204" pitchFamily="34" charset="0"/>
              </a:rPr>
              <a:t>probably</a:t>
            </a:r>
            <a:r>
              <a:rPr lang="en-US" sz="2800" dirty="0">
                <a:solidFill>
                  <a:srgbClr val="0070C0"/>
                </a:solidFill>
                <a:cs typeface="Arial" panose="020B0604020202020204" pitchFamily="34" charset="0"/>
              </a:rPr>
              <a:t> would have done the same thing. (3) If someone thinks it is unfair to be represented by Adam and have imputed sin and guilt then why is it fair to be represented by Christ and have imputed righteousness?</a:t>
            </a:r>
          </a:p>
          <a:p>
            <a:pPr lvl="1">
              <a:lnSpc>
                <a:spcPct val="150000"/>
              </a:lnSpc>
            </a:pPr>
            <a:r>
              <a:rPr lang="en-US" sz="2800" dirty="0">
                <a:solidFill>
                  <a:srgbClr val="0070C0"/>
                </a:solidFill>
                <a:cs typeface="Arial" panose="020B0604020202020204" pitchFamily="34" charset="0"/>
              </a:rPr>
              <a:t>Blaise Pascal (1623-1662) said, “The doctrine of original sin seems an offense to reason, but once accepted it makes total sense of the human condition.”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40219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304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93040" y="732692"/>
            <a:ext cx="11816080" cy="5974837"/>
          </a:xfrm>
          <a:solidFill>
            <a:srgbClr val="FFFFCC"/>
          </a:solidFill>
        </p:spPr>
        <p:txBody>
          <a:bodyPr>
            <a:normAutofit/>
          </a:bodyPr>
          <a:lstStyle/>
          <a:p>
            <a:pPr marL="514350" indent="-514350">
              <a:lnSpc>
                <a:spcPct val="150000"/>
              </a:lnSpc>
              <a:buFont typeface="+mj-lt"/>
              <a:buAutoNum type="arabicPeriod" startAt="2"/>
            </a:pPr>
            <a:r>
              <a:rPr lang="en-US" dirty="0">
                <a:solidFill>
                  <a:srgbClr val="0070C0"/>
                </a:solidFill>
                <a:cs typeface="Arial" panose="020B0604020202020204" pitchFamily="34" charset="0"/>
              </a:rPr>
              <a:t>We have a sinful nature because of Adam’s sin.</a:t>
            </a:r>
            <a:r>
              <a:rPr lang="en-US" dirty="0">
                <a:cs typeface="Arial" panose="020B0604020202020204" pitchFamily="34" charset="0"/>
              </a:rPr>
              <a:t> (Psalm 51:5)</a:t>
            </a:r>
            <a:r>
              <a:rPr lang="en-US" dirty="0">
                <a:solidFill>
                  <a:srgbClr val="0070C0"/>
                </a:solidFill>
                <a:cs typeface="Arial" panose="020B0604020202020204" pitchFamily="34" charset="0"/>
              </a:rPr>
              <a:t> </a:t>
            </a:r>
          </a:p>
          <a:p>
            <a:pPr marL="0" indent="0">
              <a:lnSpc>
                <a:spcPct val="150000"/>
              </a:lnSpc>
              <a:buNone/>
            </a:pPr>
            <a:r>
              <a:rPr lang="en-US" dirty="0">
                <a:cs typeface="Arial" panose="020B0604020202020204" pitchFamily="34" charset="0"/>
              </a:rPr>
              <a:t>Behold, I was brought forth in iniquity, and in sin did my mother conceive me. </a:t>
            </a:r>
            <a:r>
              <a:rPr lang="en-US" dirty="0">
                <a:solidFill>
                  <a:srgbClr val="0070C0"/>
                </a:solidFill>
                <a:cs typeface="Arial" panose="020B0604020202020204" pitchFamily="34" charset="0"/>
              </a:rPr>
              <a:t>It is not necessary to teach a child how to sin!</a:t>
            </a:r>
          </a:p>
          <a:p>
            <a:pPr>
              <a:lnSpc>
                <a:spcPct val="150000"/>
              </a:lnSpc>
            </a:pPr>
            <a:r>
              <a:rPr lang="en-US" dirty="0">
                <a:solidFill>
                  <a:srgbClr val="0070C0"/>
                </a:solidFill>
                <a:cs typeface="Arial" panose="020B0604020202020204" pitchFamily="34" charset="0"/>
              </a:rPr>
              <a:t>But we are not as bad as we could be due to the constraints of Common Grace expressed through civil law, expectations of others, the conviction of our conscience. Nevertheless, our un-regenerated natures totally lack spiritual good before God.</a:t>
            </a:r>
          </a:p>
          <a:p>
            <a:pPr>
              <a:lnSpc>
                <a:spcPct val="150000"/>
              </a:lnSpc>
            </a:pPr>
            <a:r>
              <a:rPr lang="en-US" dirty="0">
                <a:solidFill>
                  <a:srgbClr val="0070C0"/>
                </a:solidFill>
                <a:cs typeface="Arial" panose="020B0604020202020204" pitchFamily="34" charset="0"/>
              </a:rPr>
              <a:t>Every part of our being is affected by sin</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05386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272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72720" y="883163"/>
            <a:ext cx="11846560" cy="5974837"/>
          </a:xfrm>
          <a:solidFill>
            <a:srgbClr val="FFFFCC"/>
          </a:solidFill>
        </p:spPr>
        <p:txBody>
          <a:bodyPr>
            <a:normAutofit/>
          </a:bodyPr>
          <a:lstStyle/>
          <a:p>
            <a:pPr marL="514350" indent="-514350">
              <a:lnSpc>
                <a:spcPct val="150000"/>
              </a:lnSpc>
              <a:buFont typeface="+mj-lt"/>
              <a:buAutoNum type="arabicPeriod" startAt="3"/>
            </a:pPr>
            <a:r>
              <a:rPr lang="en-US" dirty="0">
                <a:solidFill>
                  <a:srgbClr val="0070C0"/>
                </a:solidFill>
                <a:cs typeface="Arial" panose="020B0604020202020204" pitchFamily="34" charset="0"/>
              </a:rPr>
              <a:t>Our natures totally lack spiritual good before God. Every part of our being is affected by sin.</a:t>
            </a:r>
          </a:p>
          <a:p>
            <a:pPr marL="0" indent="0">
              <a:lnSpc>
                <a:spcPct val="150000"/>
              </a:lnSpc>
              <a:buNone/>
            </a:pPr>
            <a:r>
              <a:rPr lang="en-US" dirty="0">
                <a:cs typeface="Arial" panose="020B0604020202020204" pitchFamily="34" charset="0"/>
              </a:rPr>
              <a:t>The heart</a:t>
            </a:r>
            <a:r>
              <a:rPr lang="en-US" dirty="0">
                <a:solidFill>
                  <a:srgbClr val="FF0000"/>
                </a:solidFill>
                <a:cs typeface="Arial" panose="020B0604020202020204" pitchFamily="34" charset="0"/>
              </a:rPr>
              <a:t>*</a:t>
            </a:r>
            <a:r>
              <a:rPr lang="en-US" dirty="0">
                <a:cs typeface="Arial" panose="020B0604020202020204" pitchFamily="34" charset="0"/>
              </a:rPr>
              <a:t> is deceitful above all things, and desperately sick; who can understand it? (Jeremiah 17:9)</a:t>
            </a:r>
          </a:p>
          <a:p>
            <a:pPr marL="0" indent="0">
              <a:lnSpc>
                <a:spcPct val="150000"/>
              </a:lnSpc>
              <a:buNone/>
            </a:pPr>
            <a:r>
              <a:rPr lang="en-US" dirty="0">
                <a:cs typeface="Arial" panose="020B0604020202020204" pitchFamily="34" charset="0"/>
              </a:rPr>
              <a:t>For I know that nothing good dwells in me, that is, in my </a:t>
            </a:r>
            <a:r>
              <a:rPr lang="en-US" dirty="0">
                <a:solidFill>
                  <a:srgbClr val="FF0000"/>
                </a:solidFill>
                <a:cs typeface="Arial" panose="020B0604020202020204" pitchFamily="34" charset="0"/>
              </a:rPr>
              <a:t>flesh</a:t>
            </a:r>
            <a:r>
              <a:rPr lang="en-US" dirty="0">
                <a:cs typeface="Arial" panose="020B0604020202020204" pitchFamily="34" charset="0"/>
              </a:rPr>
              <a:t>. For I have the desire to do what is right, but </a:t>
            </a:r>
            <a:r>
              <a:rPr lang="en-US" dirty="0">
                <a:solidFill>
                  <a:srgbClr val="FF0000"/>
                </a:solidFill>
                <a:cs typeface="Arial" panose="020B0604020202020204" pitchFamily="34" charset="0"/>
              </a:rPr>
              <a:t>not the ability </a:t>
            </a:r>
            <a:r>
              <a:rPr lang="en-US" dirty="0">
                <a:cs typeface="Arial" panose="020B0604020202020204" pitchFamily="34" charset="0"/>
              </a:rPr>
              <a:t>to carry it out. (Romans 7:18</a:t>
            </a:r>
            <a:r>
              <a:rPr lang="en-US" dirty="0"/>
              <a:t>)</a:t>
            </a:r>
          </a:p>
          <a:p>
            <a:pPr marL="0" indent="0">
              <a:buNone/>
            </a:pPr>
            <a:endParaRPr lang="en-US" dirty="0"/>
          </a:p>
          <a:p>
            <a:pPr marL="0" indent="0">
              <a:buNone/>
            </a:pPr>
            <a:r>
              <a:rPr lang="en-US" dirty="0">
                <a:solidFill>
                  <a:srgbClr val="FF0000"/>
                </a:solidFill>
                <a:cs typeface="Arial" panose="020B0604020202020204" pitchFamily="34" charset="0"/>
              </a:rPr>
              <a:t>*</a:t>
            </a:r>
            <a:r>
              <a:rPr lang="en-US" dirty="0">
                <a:cs typeface="Arial" panose="020B0604020202020204" pitchFamily="34" charset="0"/>
              </a:rPr>
              <a:t> center of our desires and decision-making</a:t>
            </a:r>
            <a:endParaRPr lang="en-US" dirty="0">
              <a:solidFill>
                <a:srgbClr val="0070C0"/>
              </a:solidFill>
              <a:cs typeface="Arial" panose="020B0604020202020204" pitchFamily="34" charset="0"/>
            </a:endParaRP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82671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272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72720" y="883163"/>
            <a:ext cx="11846560" cy="5974837"/>
          </a:xfrm>
          <a:solidFill>
            <a:srgbClr val="FFFFCC"/>
          </a:solidFill>
        </p:spPr>
        <p:txBody>
          <a:bodyPr>
            <a:normAutofit/>
          </a:bodyPr>
          <a:lstStyle/>
          <a:p>
            <a:pPr marL="514350" indent="-514350">
              <a:lnSpc>
                <a:spcPct val="150000"/>
              </a:lnSpc>
              <a:buFont typeface="+mj-lt"/>
              <a:buAutoNum type="arabicPeriod" startAt="4"/>
            </a:pPr>
            <a:r>
              <a:rPr lang="en-US" dirty="0">
                <a:solidFill>
                  <a:srgbClr val="0070C0"/>
                </a:solidFill>
                <a:cs typeface="Arial" panose="020B0604020202020204" pitchFamily="34" charset="0"/>
              </a:rPr>
              <a:t>We are unable to do </a:t>
            </a:r>
            <a:r>
              <a:rPr lang="en-US" dirty="0">
                <a:solidFill>
                  <a:srgbClr val="FF0000"/>
                </a:solidFill>
                <a:cs typeface="Arial" panose="020B0604020202020204" pitchFamily="34" charset="0"/>
              </a:rPr>
              <a:t>spiritual good </a:t>
            </a:r>
            <a:r>
              <a:rPr lang="en-US" dirty="0">
                <a:solidFill>
                  <a:srgbClr val="0070C0"/>
                </a:solidFill>
                <a:cs typeface="Arial" panose="020B0604020202020204" pitchFamily="34" charset="0"/>
              </a:rPr>
              <a:t>before God. </a:t>
            </a:r>
            <a:r>
              <a:rPr lang="en-US" sz="2800" dirty="0">
                <a:solidFill>
                  <a:srgbClr val="0070C0"/>
                </a:solidFill>
                <a:cs typeface="Arial" panose="020B0604020202020204" pitchFamily="34" charset="0"/>
              </a:rPr>
              <a:t>This does not mean that unbelievers cannot do anything “good” (especially as the world defines good) but that they cannot do good in the sense of pleasing God.</a:t>
            </a:r>
          </a:p>
          <a:p>
            <a:pPr marL="0" indent="0">
              <a:lnSpc>
                <a:spcPct val="150000"/>
              </a:lnSpc>
              <a:buNone/>
            </a:pPr>
            <a:r>
              <a:rPr lang="en-US" dirty="0">
                <a:cs typeface="Arial" panose="020B0604020202020204" pitchFamily="34" charset="0"/>
              </a:rPr>
              <a:t>I am the vine; you are the branches. Whoever abides in me and I in him, he it is that bears much fruit, for </a:t>
            </a:r>
            <a:r>
              <a:rPr lang="en-US" dirty="0">
                <a:solidFill>
                  <a:srgbClr val="FF0000"/>
                </a:solidFill>
                <a:cs typeface="Arial" panose="020B0604020202020204" pitchFamily="34" charset="0"/>
              </a:rPr>
              <a:t>apart from me you can do nothing</a:t>
            </a:r>
            <a:r>
              <a:rPr lang="en-US" dirty="0">
                <a:cs typeface="Arial" panose="020B0604020202020204" pitchFamily="34" charset="0"/>
              </a:rPr>
              <a:t>. (John 15:5)</a:t>
            </a:r>
          </a:p>
          <a:p>
            <a:pPr marL="0" indent="0">
              <a:buNone/>
            </a:pPr>
            <a:endParaRPr lang="en-US" dirty="0"/>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27109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fontScale="92500" lnSpcReduction="10000"/>
          </a:bodyPr>
          <a:lstStyle/>
          <a:p>
            <a:pPr marL="0" indent="0">
              <a:lnSpc>
                <a:spcPct val="150000"/>
              </a:lnSpc>
              <a:buNone/>
            </a:pPr>
            <a:r>
              <a:rPr lang="en-US" sz="3000" dirty="0">
                <a:cs typeface="Arial" panose="020B0604020202020204" pitchFamily="34" charset="0"/>
              </a:rPr>
              <a:t>For the mind that is set on the </a:t>
            </a:r>
            <a:r>
              <a:rPr lang="en-US" sz="3000" dirty="0">
                <a:solidFill>
                  <a:srgbClr val="FF0000"/>
                </a:solidFill>
                <a:cs typeface="Arial" panose="020B0604020202020204" pitchFamily="34" charset="0"/>
              </a:rPr>
              <a:t>flesh is hostile to God</a:t>
            </a:r>
            <a:r>
              <a:rPr lang="en-US" sz="3000" dirty="0">
                <a:cs typeface="Arial" panose="020B0604020202020204" pitchFamily="34" charset="0"/>
              </a:rPr>
              <a:t>, for it does not submit to God's law; indeed, </a:t>
            </a:r>
            <a:r>
              <a:rPr lang="en-US" sz="3000" dirty="0">
                <a:solidFill>
                  <a:srgbClr val="FF0000"/>
                </a:solidFill>
                <a:cs typeface="Arial" panose="020B0604020202020204" pitchFamily="34" charset="0"/>
              </a:rPr>
              <a:t>it cannot</a:t>
            </a:r>
            <a:r>
              <a:rPr lang="en-US" sz="3000" dirty="0">
                <a:cs typeface="Arial" panose="020B0604020202020204" pitchFamily="34" charset="0"/>
              </a:rPr>
              <a:t>. Those who are in the flesh cannot please God. (Romans 8:7-8)</a:t>
            </a:r>
            <a:endParaRPr lang="en-US" sz="3000" dirty="0">
              <a:solidFill>
                <a:srgbClr val="0070C0"/>
              </a:solidFill>
              <a:cs typeface="Arial" panose="020B0604020202020204" pitchFamily="34" charset="0"/>
            </a:endParaRPr>
          </a:p>
          <a:p>
            <a:pPr marL="0" indent="0">
              <a:lnSpc>
                <a:spcPct val="150000"/>
              </a:lnSpc>
              <a:buNone/>
            </a:pPr>
            <a:r>
              <a:rPr lang="en-US" sz="3000" dirty="0">
                <a:solidFill>
                  <a:srgbClr val="0070C0"/>
                </a:solidFill>
                <a:cs typeface="Arial" panose="020B0604020202020204" pitchFamily="34" charset="0"/>
              </a:rPr>
              <a:t>Because:</a:t>
            </a:r>
          </a:p>
          <a:p>
            <a:pPr marL="0" indent="0">
              <a:lnSpc>
                <a:spcPct val="150000"/>
              </a:lnSpc>
              <a:buNone/>
            </a:pPr>
            <a:r>
              <a:rPr lang="en-US" sz="3000" dirty="0">
                <a:cs typeface="Arial" panose="020B0604020202020204" pitchFamily="34" charset="0"/>
              </a:rPr>
              <a:t>For the word of the cross is folly to those who are perishing, but to us who are being saved it is the power of God. (1 Corinthians 1:18)</a:t>
            </a:r>
          </a:p>
          <a:p>
            <a:pPr marL="0" indent="0">
              <a:lnSpc>
                <a:spcPct val="150000"/>
              </a:lnSpc>
              <a:buNone/>
            </a:pPr>
            <a:r>
              <a:rPr lang="en-US" sz="3000" dirty="0">
                <a:cs typeface="Arial" panose="020B0604020202020204" pitchFamily="34" charset="0"/>
              </a:rPr>
              <a:t>The natural person does not accept the things of the Spirit of God, for they are folly to him, and he is not able to understand them because they are spiritually discerned. (1 Corinthians 2:14)</a:t>
            </a: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18279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buNone/>
            </a:pPr>
            <a:r>
              <a:rPr lang="en-US" sz="3000" dirty="0">
                <a:solidFill>
                  <a:srgbClr val="0070C0"/>
                </a:solidFill>
                <a:cs typeface="Arial" panose="020B0604020202020204" pitchFamily="34" charset="0"/>
              </a:rPr>
              <a:t>So the result is:</a:t>
            </a:r>
          </a:p>
          <a:p>
            <a:pPr marL="0" indent="0">
              <a:lnSpc>
                <a:spcPct val="150000"/>
              </a:lnSpc>
              <a:buNone/>
            </a:pPr>
            <a:r>
              <a:rPr lang="en-US" sz="3000" dirty="0">
                <a:cs typeface="Arial" panose="020B0604020202020204" pitchFamily="34" charset="0"/>
              </a:rPr>
              <a:t>And you were </a:t>
            </a:r>
            <a:r>
              <a:rPr lang="en-US" sz="3000" dirty="0">
                <a:solidFill>
                  <a:srgbClr val="FF0000"/>
                </a:solidFill>
                <a:cs typeface="Arial" panose="020B0604020202020204" pitchFamily="34" charset="0"/>
              </a:rPr>
              <a:t>dead</a:t>
            </a:r>
            <a:r>
              <a:rPr lang="en-US" sz="3000" dirty="0">
                <a:cs typeface="Arial" panose="020B0604020202020204" pitchFamily="34" charset="0"/>
              </a:rPr>
              <a:t> in the trespasses and sins in which you once walked, following the course of this world, following the prince of the power of the air, the spirit that is now at work in the sons of disobedience -  among whom we all once lived in the passions of our flesh, carrying out the desires of the body and the mind, and were by nature children of wrath, like the rest of mankind.  (Ephesians 2:1-4)</a:t>
            </a:r>
            <a:endParaRPr lang="en-US" sz="3000" dirty="0">
              <a:solidFill>
                <a:srgbClr val="0070C0"/>
              </a:solidFill>
              <a:cs typeface="Arial" panose="020B0604020202020204" pitchFamily="34" charset="0"/>
            </a:endParaRP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40953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01600" y="773724"/>
            <a:ext cx="11988800" cy="5933806"/>
          </a:xfrm>
          <a:solidFill>
            <a:srgbClr val="FFFFCC"/>
          </a:solidFill>
        </p:spPr>
        <p:txBody>
          <a:bodyPr>
            <a:normAutofit lnSpcReduction="10000"/>
          </a:bodyPr>
          <a:lstStyle/>
          <a:p>
            <a:pPr marL="457200" lvl="1" indent="0">
              <a:lnSpc>
                <a:spcPct val="150000"/>
              </a:lnSpc>
              <a:buNone/>
            </a:pPr>
            <a:r>
              <a:rPr lang="en-US" sz="2800" dirty="0">
                <a:cs typeface="Arial" panose="020B0604020202020204" pitchFamily="34" charset="0"/>
              </a:rPr>
              <a:t>The LORD saw that the wickedness of man was great in the earth, and that every intention of the thoughts of his heart was only evil continually. (Genesis 6:5)</a:t>
            </a:r>
          </a:p>
          <a:p>
            <a:pPr marL="457200" lvl="1" indent="0">
              <a:lnSpc>
                <a:spcPct val="150000"/>
              </a:lnSpc>
              <a:buNone/>
            </a:pPr>
            <a:r>
              <a:rPr lang="en-US" sz="2800" dirty="0">
                <a:cs typeface="Arial" panose="020B0604020202020204" pitchFamily="34" charset="0"/>
              </a:rPr>
              <a:t>We have all become like one who is unclean, and all our righteous deeds are like a polluted garment. We all fade like a leaf, and our iniquities, like the wind, take us away. (Isaiah 64:6)</a:t>
            </a:r>
            <a:endParaRPr lang="en-US" sz="2800" dirty="0">
              <a:solidFill>
                <a:srgbClr val="0070C0"/>
              </a:solidFill>
              <a:cs typeface="Arial" panose="020B0604020202020204" pitchFamily="34" charset="0"/>
            </a:endParaRPr>
          </a:p>
          <a:p>
            <a:pPr marL="457200" lvl="1" indent="0">
              <a:lnSpc>
                <a:spcPct val="150000"/>
              </a:lnSpc>
              <a:buNone/>
            </a:pPr>
            <a:r>
              <a:rPr lang="en-US" sz="2800" dirty="0">
                <a:cs typeface="Arial" panose="020B0604020202020204" pitchFamily="34" charset="0"/>
              </a:rPr>
              <a:t>“None is righteous, no, not one; no one understands; no one seeks for God. All have turned aside; together they have become worthless; no one does good, not even one.” (Romans 3:10-12)</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7097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959558"/>
          </a:xfrm>
          <a:solidFill>
            <a:srgbClr val="FFFFCC"/>
          </a:solidFill>
        </p:spPr>
        <p:txBody>
          <a:bodyPr numCol="2">
            <a:noAutofit/>
          </a:bodyPr>
          <a:lstStyle/>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Jesus the God-man</a:t>
            </a:r>
            <a:r>
              <a:rPr lang="en-US" sz="2800"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Grace</a:t>
            </a:r>
          </a:p>
          <a:p>
            <a:pPr marL="971550" lvl="1" indent="-514350" algn="just">
              <a:buFont typeface="+mj-lt"/>
              <a:buAutoNum type="arabicPeriod"/>
            </a:pPr>
            <a:r>
              <a:rPr lang="en-US" sz="2800" b="1" dirty="0">
                <a:latin typeface="Arial" panose="020B0604020202020204" pitchFamily="34" charset="0"/>
                <a:cs typeface="Arial" panose="020B0604020202020204" pitchFamily="34" charset="0"/>
              </a:rPr>
              <a:t>The Fall </a:t>
            </a:r>
            <a:r>
              <a:rPr lang="en-US" sz="2800" dirty="0">
                <a:latin typeface="Arial" panose="020B0604020202020204" pitchFamily="34" charset="0"/>
                <a:cs typeface="Arial" panose="020B0604020202020204" pitchFamily="34" charset="0"/>
              </a:rPr>
              <a:t>(Review)</a:t>
            </a:r>
            <a:endParaRPr lang="en-US" sz="2800" b="1" dirty="0">
              <a:latin typeface="Arial" panose="020B0604020202020204" pitchFamily="34" charset="0"/>
              <a:cs typeface="Arial" panose="020B0604020202020204" pitchFamily="34" charset="0"/>
            </a:endParaRP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Election</a:t>
            </a:r>
          </a:p>
          <a:p>
            <a:pPr marL="971550" lvl="1" indent="-514350" algn="just">
              <a:buFont typeface="+mj-lt"/>
              <a:buAutoNum type="arabicPeriod"/>
            </a:pPr>
            <a:r>
              <a:rPr lang="en-US" sz="2800" dirty="0">
                <a:solidFill>
                  <a:srgbClr val="0070C0"/>
                </a:solidFill>
                <a:latin typeface="Arial" panose="020B0604020202020204" pitchFamily="34" charset="0"/>
                <a:cs typeface="Arial" panose="020B0604020202020204" pitchFamily="34" charset="0"/>
              </a:rPr>
              <a:t> Calling</a:t>
            </a:r>
          </a:p>
          <a:p>
            <a:pPr marL="457200" lvl="1" indent="0" algn="just">
              <a:buNone/>
            </a:pPr>
            <a:r>
              <a:rPr lang="en-US" sz="2800" dirty="0">
                <a:solidFill>
                  <a:srgbClr val="0070C0"/>
                </a:solidFill>
                <a:latin typeface="Arial" panose="020B0604020202020204" pitchFamily="34" charset="0"/>
                <a:cs typeface="Arial" panose="020B0604020202020204" pitchFamily="34" charset="0"/>
              </a:rPr>
              <a:t>11. Regeneration</a:t>
            </a:r>
          </a:p>
          <a:p>
            <a:pPr marL="457200" lvl="1" indent="0" algn="just">
              <a:buNone/>
            </a:pPr>
            <a:r>
              <a:rPr lang="en-US" sz="2800" dirty="0">
                <a:latin typeface="Arial" panose="020B0604020202020204" pitchFamily="34" charset="0"/>
                <a:cs typeface="Arial" panose="020B0604020202020204" pitchFamily="34" charset="0"/>
              </a:rPr>
              <a:t>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Conversion</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Justification </a:t>
            </a:r>
          </a:p>
          <a:p>
            <a:pPr marL="514350" indent="-514350" algn="just">
              <a:buFont typeface="+mj-lt"/>
              <a:buAutoNum type="arabicPeriod" startAt="12"/>
            </a:pPr>
            <a:r>
              <a:rPr lang="en-US" dirty="0">
                <a:solidFill>
                  <a:srgbClr val="0070C0"/>
                </a:solidFill>
                <a:latin typeface="Arial" panose="020B0604020202020204" pitchFamily="34" charset="0"/>
                <a:cs typeface="Arial" panose="020B0604020202020204" pitchFamily="34" charset="0"/>
              </a:rPr>
              <a:t>Adoption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 Perseverance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2"/>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1600589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9481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Possible Effects</a:t>
            </a:r>
            <a:endParaRPr lang="en-US" sz="2800" b="1" dirty="0">
              <a:cs typeface="Arial" panose="020B0604020202020204" pitchFamily="34" charset="0"/>
            </a:endParaRPr>
          </a:p>
        </p:txBody>
      </p:sp>
      <p:sp>
        <p:nvSpPr>
          <p:cNvPr id="9" name="Content Placeholder 8"/>
          <p:cNvSpPr>
            <a:spLocks noGrp="1"/>
          </p:cNvSpPr>
          <p:nvPr>
            <p:ph idx="1"/>
          </p:nvPr>
        </p:nvSpPr>
        <p:spPr>
          <a:xfrm>
            <a:off x="152400" y="797104"/>
            <a:ext cx="11948160" cy="6060896"/>
          </a:xfrm>
          <a:solidFill>
            <a:srgbClr val="FFFFCC"/>
          </a:solidFill>
        </p:spPr>
        <p:txBody>
          <a:bodyPr>
            <a:normAutofit/>
          </a:bodyPr>
          <a:lstStyle/>
          <a:p>
            <a:pPr>
              <a:lnSpc>
                <a:spcPct val="100000"/>
              </a:lnSpc>
            </a:pPr>
            <a:r>
              <a:rPr lang="en-US" u="sng" dirty="0">
                <a:solidFill>
                  <a:srgbClr val="0070C0"/>
                </a:solidFill>
                <a:cs typeface="Arial" panose="020B0604020202020204" pitchFamily="34" charset="0"/>
              </a:rPr>
              <a:t>Reformed</a:t>
            </a:r>
            <a:r>
              <a:rPr lang="en-US" dirty="0">
                <a:solidFill>
                  <a:srgbClr val="0070C0"/>
                </a:solidFill>
                <a:cs typeface="Arial" panose="020B0604020202020204" pitchFamily="34" charset="0"/>
              </a:rPr>
              <a:t>: (Augustinian, Calvinist, Doctrines of Grace): Original sin is imputed to everyone</a:t>
            </a:r>
            <a:r>
              <a:rPr lang="en-US" dirty="0">
                <a:solidFill>
                  <a:srgbClr val="FF0000"/>
                </a:solidFill>
                <a:cs typeface="Arial" panose="020B0604020202020204" pitchFamily="34" charset="0"/>
              </a:rPr>
              <a:t> and </a:t>
            </a:r>
            <a:r>
              <a:rPr lang="en-US" dirty="0">
                <a:solidFill>
                  <a:srgbClr val="0070C0"/>
                </a:solidFill>
                <a:cs typeface="Arial" panose="020B0604020202020204" pitchFamily="34" charset="0"/>
              </a:rPr>
              <a:t>we are born </a:t>
            </a:r>
            <a:r>
              <a:rPr lang="en-US" dirty="0">
                <a:solidFill>
                  <a:srgbClr val="FF0000"/>
                </a:solidFill>
                <a:cs typeface="Arial" panose="020B0604020202020204" pitchFamily="34" charset="0"/>
              </a:rPr>
              <a:t>without </a:t>
            </a:r>
            <a:r>
              <a:rPr lang="en-US" dirty="0">
                <a:solidFill>
                  <a:srgbClr val="0070C0"/>
                </a:solidFill>
                <a:cs typeface="Arial" panose="020B0604020202020204" pitchFamily="34" charset="0"/>
              </a:rPr>
              <a:t>free will. Hence unbelievers are</a:t>
            </a:r>
            <a:r>
              <a:rPr lang="en-US" dirty="0">
                <a:solidFill>
                  <a:srgbClr val="FF0000"/>
                </a:solidFill>
                <a:cs typeface="Arial" panose="020B0604020202020204" pitchFamily="34" charset="0"/>
              </a:rPr>
              <a:t> morally unable </a:t>
            </a:r>
            <a:r>
              <a:rPr lang="en-US" dirty="0">
                <a:solidFill>
                  <a:srgbClr val="0070C0"/>
                </a:solidFill>
                <a:cs typeface="Arial" panose="020B0604020202020204" pitchFamily="34" charset="0"/>
              </a:rPr>
              <a:t>to not sin. </a:t>
            </a:r>
          </a:p>
          <a:p>
            <a:pPr>
              <a:lnSpc>
                <a:spcPct val="100000"/>
              </a:lnSpc>
            </a:pPr>
            <a:r>
              <a:rPr lang="en-US" u="sng" dirty="0">
                <a:solidFill>
                  <a:srgbClr val="0070C0"/>
                </a:solidFill>
                <a:cs typeface="Arial" panose="020B0604020202020204" pitchFamily="34" charset="0"/>
              </a:rPr>
              <a:t>Universalist:</a:t>
            </a:r>
            <a:r>
              <a:rPr lang="en-US" dirty="0">
                <a:solidFill>
                  <a:srgbClr val="0070C0"/>
                </a:solidFill>
                <a:cs typeface="Arial" panose="020B0604020202020204" pitchFamily="34" charset="0"/>
              </a:rPr>
              <a:t> The Fall is not an actual historical event. Everyone goes to heaven when they die. </a:t>
            </a:r>
            <a:r>
              <a:rPr lang="en-US" b="1" dirty="0">
                <a:solidFill>
                  <a:srgbClr val="0070C0"/>
                </a:solidFill>
                <a:cs typeface="Arial" panose="020B0604020202020204" pitchFamily="34" charset="0"/>
              </a:rPr>
              <a:t>Rejected by all Christians.</a:t>
            </a:r>
            <a:endParaRPr lang="en-US" dirty="0">
              <a:solidFill>
                <a:srgbClr val="0070C0"/>
              </a:solidFill>
              <a:cs typeface="Arial" panose="020B0604020202020204" pitchFamily="34" charset="0"/>
            </a:endParaRPr>
          </a:p>
          <a:p>
            <a:pPr>
              <a:lnSpc>
                <a:spcPct val="100000"/>
              </a:lnSpc>
            </a:pPr>
            <a:r>
              <a:rPr lang="en-US" u="sng" dirty="0">
                <a:solidFill>
                  <a:srgbClr val="0070C0"/>
                </a:solidFill>
                <a:cs typeface="Arial" panose="020B0604020202020204" pitchFamily="34" charset="0"/>
              </a:rPr>
              <a:t>Pelagian:</a:t>
            </a:r>
            <a:r>
              <a:rPr lang="en-US" dirty="0">
                <a:solidFill>
                  <a:srgbClr val="0070C0"/>
                </a:solidFill>
                <a:cs typeface="Arial" panose="020B0604020202020204" pitchFamily="34" charset="0"/>
              </a:rPr>
              <a:t> Adam’s sin is not imputed to </a:t>
            </a:r>
            <a:r>
              <a:rPr lang="en-US" dirty="0">
                <a:solidFill>
                  <a:srgbClr val="FF0000"/>
                </a:solidFill>
                <a:cs typeface="Arial" panose="020B0604020202020204" pitchFamily="34" charset="0"/>
              </a:rPr>
              <a:t>anyone</a:t>
            </a:r>
            <a:r>
              <a:rPr lang="en-US" dirty="0">
                <a:solidFill>
                  <a:srgbClr val="0070C0"/>
                </a:solidFill>
                <a:cs typeface="Arial" panose="020B0604020202020204" pitchFamily="34" charset="0"/>
              </a:rPr>
              <a:t>. Everyone has equal standing at birth with Adam before he fell. </a:t>
            </a:r>
            <a:r>
              <a:rPr lang="en-US" b="1" dirty="0">
                <a:solidFill>
                  <a:srgbClr val="0070C0"/>
                </a:solidFill>
                <a:cs typeface="Arial" panose="020B0604020202020204" pitchFamily="34" charset="0"/>
              </a:rPr>
              <a:t>Rejected by Council of Carthage 418 and First Council of Ephesus in 431.</a:t>
            </a:r>
          </a:p>
          <a:p>
            <a:pPr>
              <a:lnSpc>
                <a:spcPct val="150000"/>
              </a:lnSpc>
            </a:pPr>
            <a:r>
              <a:rPr lang="en-US" u="sng" dirty="0">
                <a:solidFill>
                  <a:srgbClr val="0070C0"/>
                </a:solidFill>
                <a:cs typeface="Arial" panose="020B0604020202020204" pitchFamily="34" charset="0"/>
              </a:rPr>
              <a:t>Semi-</a:t>
            </a:r>
            <a:r>
              <a:rPr lang="en-US" u="sng" dirty="0" err="1">
                <a:solidFill>
                  <a:srgbClr val="0070C0"/>
                </a:solidFill>
                <a:cs typeface="Arial" panose="020B0604020202020204" pitchFamily="34" charset="0"/>
              </a:rPr>
              <a:t>pelagian</a:t>
            </a:r>
            <a:r>
              <a:rPr lang="en-US" u="sng" dirty="0">
                <a:solidFill>
                  <a:srgbClr val="0070C0"/>
                </a:solidFill>
                <a:cs typeface="Arial" panose="020B0604020202020204" pitchFamily="34" charset="0"/>
              </a:rPr>
              <a:t>:</a:t>
            </a:r>
            <a:r>
              <a:rPr lang="en-US" dirty="0">
                <a:solidFill>
                  <a:srgbClr val="0070C0"/>
                </a:solidFill>
                <a:cs typeface="Arial" panose="020B0604020202020204" pitchFamily="34" charset="0"/>
              </a:rPr>
              <a:t> Original sin is imputed to </a:t>
            </a:r>
            <a:r>
              <a:rPr lang="en-US" dirty="0">
                <a:solidFill>
                  <a:srgbClr val="FF0000"/>
                </a:solidFill>
                <a:cs typeface="Arial" panose="020B0604020202020204" pitchFamily="34" charset="0"/>
              </a:rPr>
              <a:t>everyone. </a:t>
            </a:r>
            <a:r>
              <a:rPr lang="en-US" dirty="0">
                <a:solidFill>
                  <a:srgbClr val="0070C0"/>
                </a:solidFill>
                <a:cs typeface="Arial" panose="020B0604020202020204" pitchFamily="34" charset="0"/>
              </a:rPr>
              <a:t>However, free will is not totally lost so that everyone is able to freely choose to believe or not believe in Jesus). </a:t>
            </a:r>
            <a:r>
              <a:rPr lang="en-US" dirty="0">
                <a:cs typeface="Arial" panose="020B0604020202020204" pitchFamily="34" charset="0"/>
              </a:rPr>
              <a:t> </a:t>
            </a:r>
            <a:r>
              <a:rPr lang="en-US" b="1" dirty="0">
                <a:solidFill>
                  <a:srgbClr val="0070C0"/>
                </a:solidFill>
                <a:cs typeface="Arial" panose="020B0604020202020204" pitchFamily="34" charset="0"/>
              </a:rPr>
              <a:t>Rejected by the Council of Orange in 529 and Synod of Dort in 1619.</a:t>
            </a:r>
          </a:p>
          <a:p>
            <a:pPr>
              <a:lnSpc>
                <a:spcPct val="150000"/>
              </a:lnSpc>
            </a:pPr>
            <a:endParaRPr lang="en-US" dirty="0">
              <a:cs typeface="Arial" panose="020B0604020202020204" pitchFamily="34" charset="0"/>
            </a:endParaRPr>
          </a:p>
          <a:p>
            <a:pPr lvl="2"/>
            <a:endParaRPr lang="en-US" sz="2800" b="1" dirty="0">
              <a:latin typeface="Arial" panose="020B0604020202020204" pitchFamily="34" charset="0"/>
              <a:cs typeface="Arial" panose="020B0604020202020204" pitchFamily="34" charset="0"/>
            </a:endParaRPr>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7450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Review</a:t>
            </a:r>
          </a:p>
        </p:txBody>
      </p:sp>
      <p:sp>
        <p:nvSpPr>
          <p:cNvPr id="9" name="Content Placeholder 8"/>
          <p:cNvSpPr>
            <a:spLocks noGrp="1"/>
          </p:cNvSpPr>
          <p:nvPr>
            <p:ph idx="1"/>
          </p:nvPr>
        </p:nvSpPr>
        <p:spPr>
          <a:xfrm>
            <a:off x="152400" y="773724"/>
            <a:ext cx="11856720" cy="5933806"/>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 Fall in Genesis 3 should be considered Historical Narrative.</a:t>
            </a:r>
          </a:p>
          <a:p>
            <a:pPr>
              <a:lnSpc>
                <a:spcPct val="150000"/>
              </a:lnSpc>
            </a:pPr>
            <a:r>
              <a:rPr lang="en-US" dirty="0">
                <a:solidFill>
                  <a:srgbClr val="0070C0"/>
                </a:solidFill>
                <a:latin typeface="Arial" panose="020B0604020202020204" pitchFamily="34" charset="0"/>
                <a:cs typeface="Arial" panose="020B0604020202020204" pitchFamily="34" charset="0"/>
              </a:rPr>
              <a:t>Because of Adam’s sin every natural born person is counted guilty.</a:t>
            </a:r>
          </a:p>
          <a:p>
            <a:pPr>
              <a:lnSpc>
                <a:spcPct val="150000"/>
              </a:lnSpc>
            </a:pPr>
            <a:r>
              <a:rPr lang="en-US" dirty="0">
                <a:solidFill>
                  <a:srgbClr val="0070C0"/>
                </a:solidFill>
                <a:latin typeface="Arial" panose="020B0604020202020204" pitchFamily="34" charset="0"/>
                <a:cs typeface="Arial" panose="020B0604020202020204" pitchFamily="34" charset="0"/>
              </a:rPr>
              <a:t>Because of Adam’s sin we all have a sinful nature.</a:t>
            </a:r>
          </a:p>
          <a:p>
            <a:pPr>
              <a:lnSpc>
                <a:spcPct val="150000"/>
              </a:lnSpc>
            </a:pPr>
            <a:r>
              <a:rPr lang="en-US" dirty="0">
                <a:solidFill>
                  <a:srgbClr val="0070C0"/>
                </a:solidFill>
                <a:latin typeface="Arial" panose="020B0604020202020204" pitchFamily="34" charset="0"/>
                <a:cs typeface="Arial" panose="020B0604020202020204" pitchFamily="34" charset="0"/>
              </a:rPr>
              <a:t>Before the Law was given people died because they had inherited Adam’s sin BUT their sins were not counted as infractions of the Law.</a:t>
            </a:r>
          </a:p>
          <a:p>
            <a:pPr>
              <a:lnSpc>
                <a:spcPct val="150000"/>
              </a:lnSpc>
            </a:pPr>
            <a:r>
              <a:rPr lang="en-US" dirty="0">
                <a:solidFill>
                  <a:srgbClr val="0070C0"/>
                </a:solidFill>
                <a:latin typeface="Arial" panose="020B0604020202020204" pitchFamily="34" charset="0"/>
                <a:cs typeface="Arial" panose="020B0604020202020204" pitchFamily="34" charset="0"/>
              </a:rPr>
              <a:t>Before we were born God thought of us as sinners because we had descended from Adam.</a:t>
            </a: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17920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Original Sin does not primarily refer to the first sin by Adam and Eve, but rather to the result of the first sin – the corruption of the human race namely,  that everyone (except Jesus) is born a sinner in God’s eyes.</a:t>
            </a:r>
          </a:p>
          <a:p>
            <a:pPr>
              <a:lnSpc>
                <a:spcPct val="150000"/>
              </a:lnSpc>
            </a:pPr>
            <a:r>
              <a:rPr lang="en-US" dirty="0">
                <a:solidFill>
                  <a:srgbClr val="0070C0"/>
                </a:solidFill>
                <a:cs typeface="Arial" panose="020B0604020202020204" pitchFamily="34" charset="0"/>
              </a:rPr>
              <a:t>The serpent is an incarnation of Satan.</a:t>
            </a:r>
          </a:p>
          <a:p>
            <a:pPr>
              <a:lnSpc>
                <a:spcPct val="150000"/>
              </a:lnSpc>
            </a:pPr>
            <a:r>
              <a:rPr lang="en-US" dirty="0">
                <a:solidFill>
                  <a:srgbClr val="0070C0"/>
                </a:solidFill>
                <a:cs typeface="Arial" panose="020B0604020202020204" pitchFamily="34" charset="0"/>
              </a:rPr>
              <a:t>Satan subverts marriage bypassing Adam and tempting Eve.</a:t>
            </a:r>
          </a:p>
          <a:p>
            <a:pPr>
              <a:lnSpc>
                <a:spcPct val="150000"/>
              </a:lnSpc>
            </a:pPr>
            <a:r>
              <a:rPr lang="en-US" dirty="0">
                <a:solidFill>
                  <a:srgbClr val="0070C0"/>
                </a:solidFill>
                <a:cs typeface="Arial" panose="020B0604020202020204" pitchFamily="34" charset="0"/>
              </a:rPr>
              <a:t>Satan emphasizes God’s prohibition not his provision. Satan casts doubt on God’s sincerity and motives.</a:t>
            </a:r>
          </a:p>
          <a:p>
            <a:pPr marL="457200" lvl="1" indent="0">
              <a:buNone/>
            </a:pPr>
            <a:endParaRPr lang="en-US" dirty="0"/>
          </a:p>
          <a:p>
            <a:pPr marL="457200" lvl="1" indent="0">
              <a:buNone/>
            </a:pPr>
            <a:endParaRPr lang="en-US" dirty="0">
              <a:solidFill>
                <a:srgbClr val="0070C0"/>
              </a:solidFill>
              <a:latin typeface="Arial" panose="020B0604020202020204" pitchFamily="34" charset="0"/>
              <a:cs typeface="Arial" panose="020B0604020202020204" pitchFamily="34" charset="0"/>
            </a:endParaRP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0302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a:bodyPr>
          <a:lstStyle/>
          <a:p>
            <a:pPr marL="0" indent="0">
              <a:lnSpc>
                <a:spcPct val="150000"/>
              </a:lnSpc>
              <a:buNone/>
            </a:pPr>
            <a:r>
              <a:rPr lang="en-US" dirty="0"/>
              <a:t>And the LORD (</a:t>
            </a:r>
            <a:r>
              <a:rPr lang="en-US" i="1" dirty="0">
                <a:solidFill>
                  <a:srgbClr val="0070C0"/>
                </a:solidFill>
              </a:rPr>
              <a:t>Yahweh</a:t>
            </a:r>
            <a:r>
              <a:rPr lang="en-US" dirty="0"/>
              <a:t>) God (</a:t>
            </a:r>
            <a:r>
              <a:rPr lang="en-US" i="1" dirty="0">
                <a:solidFill>
                  <a:srgbClr val="0070C0"/>
                </a:solidFill>
              </a:rPr>
              <a:t>Elohim</a:t>
            </a:r>
            <a:r>
              <a:rPr lang="en-US" dirty="0"/>
              <a:t>) commanded the man, saying, "You may surely eat of every tree of the garden, but of the tree of the knowledge of good and evil you shall not eat, for in the day that you eat of it you shall surely die.“ (Genesis 2:16 – 17) </a:t>
            </a:r>
          </a:p>
          <a:p>
            <a:pPr marL="0" indent="0">
              <a:lnSpc>
                <a:spcPct val="150000"/>
              </a:lnSpc>
              <a:buNone/>
            </a:pPr>
            <a:r>
              <a:rPr lang="en-US" dirty="0"/>
              <a:t>Now the serpent was more crafty than any other beast of the field that the LORD </a:t>
            </a:r>
            <a:r>
              <a:rPr lang="en-US" dirty="0">
                <a:solidFill>
                  <a:srgbClr val="0070C0"/>
                </a:solidFill>
              </a:rPr>
              <a:t>(</a:t>
            </a:r>
            <a:r>
              <a:rPr lang="en-US" i="1" dirty="0">
                <a:solidFill>
                  <a:srgbClr val="0070C0"/>
                </a:solidFill>
              </a:rPr>
              <a:t>Yahweh</a:t>
            </a:r>
            <a:r>
              <a:rPr lang="en-US" dirty="0">
                <a:solidFill>
                  <a:srgbClr val="0070C0"/>
                </a:solidFill>
              </a:rPr>
              <a:t>)</a:t>
            </a:r>
            <a:r>
              <a:rPr lang="en-US" i="1" dirty="0">
                <a:solidFill>
                  <a:srgbClr val="0070C0"/>
                </a:solidFill>
              </a:rPr>
              <a:t> </a:t>
            </a:r>
            <a:r>
              <a:rPr lang="en-US" dirty="0"/>
              <a:t>God </a:t>
            </a:r>
            <a:r>
              <a:rPr lang="en-US" dirty="0">
                <a:solidFill>
                  <a:srgbClr val="0070C0"/>
                </a:solidFill>
              </a:rPr>
              <a:t>(</a:t>
            </a:r>
            <a:r>
              <a:rPr lang="en-US" i="1" dirty="0">
                <a:solidFill>
                  <a:srgbClr val="0070C0"/>
                </a:solidFill>
              </a:rPr>
              <a:t>Elohim</a:t>
            </a:r>
            <a:r>
              <a:rPr lang="en-US" dirty="0">
                <a:solidFill>
                  <a:srgbClr val="0070C0"/>
                </a:solidFill>
              </a:rPr>
              <a:t>)</a:t>
            </a:r>
            <a:r>
              <a:rPr lang="en-US" i="1" dirty="0">
                <a:solidFill>
                  <a:srgbClr val="0070C0"/>
                </a:solidFill>
              </a:rPr>
              <a:t> </a:t>
            </a:r>
            <a:r>
              <a:rPr lang="en-US" dirty="0"/>
              <a:t>had made. He said to the woman, "Did God</a:t>
            </a:r>
            <a:r>
              <a:rPr lang="en-US" dirty="0">
                <a:solidFill>
                  <a:srgbClr val="0070C0"/>
                </a:solidFill>
              </a:rPr>
              <a:t> (</a:t>
            </a:r>
            <a:r>
              <a:rPr lang="en-US" i="1" dirty="0">
                <a:solidFill>
                  <a:srgbClr val="0070C0"/>
                </a:solidFill>
              </a:rPr>
              <a:t>Elohim</a:t>
            </a:r>
            <a:r>
              <a:rPr lang="en-US" dirty="0">
                <a:solidFill>
                  <a:srgbClr val="0070C0"/>
                </a:solidFill>
              </a:rPr>
              <a:t>)</a:t>
            </a:r>
            <a:r>
              <a:rPr lang="en-US" dirty="0"/>
              <a:t> actually say, 'You shall not eat of </a:t>
            </a:r>
            <a:r>
              <a:rPr lang="en-US" dirty="0">
                <a:solidFill>
                  <a:srgbClr val="FF0000"/>
                </a:solidFill>
              </a:rPr>
              <a:t>any</a:t>
            </a:r>
            <a:r>
              <a:rPr lang="en-US" dirty="0"/>
              <a:t> tree in the garden'?" And the woman said to the serpent, "We may eat of the fruit of the trees in the garden, </a:t>
            </a:r>
          </a:p>
          <a:p>
            <a:pPr marL="0" indent="0">
              <a:buNone/>
            </a:pPr>
            <a:endParaRPr lang="en-US" sz="3300" dirty="0"/>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3592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lnSpcReduction="10000"/>
          </a:bodyPr>
          <a:lstStyle/>
          <a:p>
            <a:pPr marL="0" indent="0">
              <a:lnSpc>
                <a:spcPct val="150000"/>
              </a:lnSpc>
              <a:buNone/>
            </a:pPr>
            <a:r>
              <a:rPr lang="en-US" dirty="0"/>
              <a:t>but God </a:t>
            </a:r>
            <a:r>
              <a:rPr lang="en-US" dirty="0">
                <a:solidFill>
                  <a:srgbClr val="0070C0"/>
                </a:solidFill>
              </a:rPr>
              <a:t>(</a:t>
            </a:r>
            <a:r>
              <a:rPr lang="en-US" i="1" dirty="0">
                <a:solidFill>
                  <a:srgbClr val="0070C0"/>
                </a:solidFill>
              </a:rPr>
              <a:t>Elohim</a:t>
            </a:r>
            <a:r>
              <a:rPr lang="en-US" dirty="0">
                <a:solidFill>
                  <a:srgbClr val="0070C0"/>
                </a:solidFill>
              </a:rPr>
              <a:t>)</a:t>
            </a:r>
            <a:r>
              <a:rPr lang="en-US" i="1" dirty="0">
                <a:solidFill>
                  <a:srgbClr val="0070C0"/>
                </a:solidFill>
              </a:rPr>
              <a:t> </a:t>
            </a:r>
            <a:r>
              <a:rPr lang="en-US" dirty="0"/>
              <a:t>said, 'You shall not eat of the fruit of the tree that is in the </a:t>
            </a:r>
            <a:r>
              <a:rPr lang="en-US" dirty="0">
                <a:solidFill>
                  <a:srgbClr val="FF0000"/>
                </a:solidFill>
              </a:rPr>
              <a:t>midst of the garden, neither shall you touch it</a:t>
            </a:r>
            <a:r>
              <a:rPr lang="en-US" dirty="0"/>
              <a:t>, lest you die.'" But the serpent said to the woman, "You will not surely die. For God </a:t>
            </a:r>
            <a:r>
              <a:rPr lang="en-US" dirty="0">
                <a:solidFill>
                  <a:srgbClr val="0070C0"/>
                </a:solidFill>
              </a:rPr>
              <a:t>(</a:t>
            </a:r>
            <a:r>
              <a:rPr lang="en-US" i="1" dirty="0">
                <a:solidFill>
                  <a:srgbClr val="0070C0"/>
                </a:solidFill>
              </a:rPr>
              <a:t>Elohim</a:t>
            </a:r>
            <a:r>
              <a:rPr lang="en-US" dirty="0">
                <a:solidFill>
                  <a:srgbClr val="0070C0"/>
                </a:solidFill>
              </a:rPr>
              <a:t>)</a:t>
            </a:r>
            <a:r>
              <a:rPr lang="en-US" i="1" dirty="0">
                <a:solidFill>
                  <a:srgbClr val="0070C0"/>
                </a:solidFill>
              </a:rPr>
              <a:t> </a:t>
            </a:r>
            <a:r>
              <a:rPr lang="en-US" dirty="0"/>
              <a:t>knows that when you eat of it your eyes will be opened, and you will be like God </a:t>
            </a:r>
            <a:r>
              <a:rPr lang="en-US" dirty="0">
                <a:solidFill>
                  <a:srgbClr val="0070C0"/>
                </a:solidFill>
              </a:rPr>
              <a:t>(</a:t>
            </a:r>
            <a:r>
              <a:rPr lang="en-US" i="1" dirty="0">
                <a:solidFill>
                  <a:srgbClr val="0070C0"/>
                </a:solidFill>
              </a:rPr>
              <a:t>Elohim</a:t>
            </a:r>
            <a:r>
              <a:rPr lang="en-US" dirty="0">
                <a:solidFill>
                  <a:srgbClr val="0070C0"/>
                </a:solidFill>
              </a:rPr>
              <a:t>)</a:t>
            </a:r>
            <a:r>
              <a:rPr lang="en-US" i="1" dirty="0">
                <a:solidFill>
                  <a:srgbClr val="0070C0"/>
                </a:solidFill>
              </a:rPr>
              <a:t> </a:t>
            </a:r>
            <a:r>
              <a:rPr lang="en-US" dirty="0"/>
              <a:t>, knowing good and evil." So when the woman saw that the tree was good for food, and that it was a delight to the eyes, and that the tree was to be desired to make one wise, she took of its fruit and ate, and she also gave some to her husband who was with her, and he ate. Then the eyes of both were opened, and they knew that they were naked. And they sewed fig leaves together and made themselves loincloths. (Genesis 3:1 – 7)</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1675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Autofit/>
          </a:bodyPr>
          <a:lstStyle/>
          <a:p>
            <a:pPr marL="0" indent="0">
              <a:lnSpc>
                <a:spcPct val="150000"/>
              </a:lnSpc>
              <a:buNone/>
            </a:pPr>
            <a:r>
              <a:rPr lang="en-US" sz="2500" i="1" dirty="0">
                <a:solidFill>
                  <a:srgbClr val="0070C0"/>
                </a:solidFill>
                <a:cs typeface="Arial" panose="020B0604020202020204" pitchFamily="34" charset="0"/>
              </a:rPr>
              <a:t>Yahweh </a:t>
            </a:r>
            <a:r>
              <a:rPr lang="en-US" sz="2500" dirty="0">
                <a:solidFill>
                  <a:srgbClr val="0070C0"/>
                </a:solidFill>
                <a:cs typeface="Arial" panose="020B0604020202020204" pitchFamily="34" charset="0"/>
              </a:rPr>
              <a:t>is the name of God</a:t>
            </a:r>
            <a:r>
              <a:rPr lang="en-US" sz="2500" dirty="0">
                <a:cs typeface="Arial" panose="020B0604020202020204" pitchFamily="34" charset="0"/>
              </a:rPr>
              <a:t> (I AM WHO I AM) </a:t>
            </a:r>
            <a:r>
              <a:rPr lang="en-US" sz="2500" dirty="0">
                <a:solidFill>
                  <a:srgbClr val="0070C0"/>
                </a:solidFill>
                <a:cs typeface="Arial" panose="020B0604020202020204" pitchFamily="34" charset="0"/>
              </a:rPr>
              <a:t>revealed to Moses as four Hebrew consonants (YHWH) called the tetragrammaton. It is translated as Jehovah in the Vulgate.</a:t>
            </a:r>
          </a:p>
          <a:p>
            <a:pPr>
              <a:lnSpc>
                <a:spcPct val="150000"/>
              </a:lnSpc>
            </a:pPr>
            <a:r>
              <a:rPr lang="en-US" sz="2500" dirty="0">
                <a:solidFill>
                  <a:srgbClr val="0070C0"/>
                </a:solidFill>
              </a:rPr>
              <a:t>After the Babylonian Exile, Jews ceased to use Yahweh for two reasons.</a:t>
            </a:r>
          </a:p>
          <a:p>
            <a:pPr marL="514350" indent="-514350">
              <a:lnSpc>
                <a:spcPct val="150000"/>
              </a:lnSpc>
              <a:buFont typeface="+mj-lt"/>
              <a:buAutoNum type="arabicPeriod"/>
            </a:pPr>
            <a:r>
              <a:rPr lang="en-US" sz="2500" dirty="0">
                <a:solidFill>
                  <a:srgbClr val="0070C0"/>
                </a:solidFill>
              </a:rPr>
              <a:t>As Judaism  spread to other countries, </a:t>
            </a:r>
            <a:r>
              <a:rPr lang="en-US" sz="2500" b="1" i="1" dirty="0">
                <a:solidFill>
                  <a:srgbClr val="0070C0"/>
                </a:solidFill>
              </a:rPr>
              <a:t>Elohim</a:t>
            </a:r>
            <a:r>
              <a:rPr lang="en-US" sz="2500" dirty="0">
                <a:solidFill>
                  <a:srgbClr val="0070C0"/>
                </a:solidFill>
              </a:rPr>
              <a:t>, meaning “God,” tended to replace </a:t>
            </a:r>
            <a:r>
              <a:rPr lang="en-US" sz="2500" b="1" i="1" dirty="0">
                <a:solidFill>
                  <a:srgbClr val="0070C0"/>
                </a:solidFill>
              </a:rPr>
              <a:t>Yahweh</a:t>
            </a:r>
            <a:r>
              <a:rPr lang="en-US" sz="2500" dirty="0">
                <a:solidFill>
                  <a:srgbClr val="0070C0"/>
                </a:solidFill>
              </a:rPr>
              <a:t> to demonstrate Israel’s God was sovereign over all others. </a:t>
            </a:r>
          </a:p>
          <a:p>
            <a:pPr marL="514350" indent="-514350">
              <a:lnSpc>
                <a:spcPct val="150000"/>
              </a:lnSpc>
              <a:buFont typeface="+mj-lt"/>
              <a:buAutoNum type="arabicPeriod"/>
            </a:pPr>
            <a:r>
              <a:rPr lang="en-US" sz="2500" b="1" i="1" dirty="0">
                <a:solidFill>
                  <a:srgbClr val="0070C0"/>
                </a:solidFill>
              </a:rPr>
              <a:t>Yahweh</a:t>
            </a:r>
            <a:r>
              <a:rPr lang="en-US" sz="2500" dirty="0">
                <a:solidFill>
                  <a:srgbClr val="0070C0"/>
                </a:solidFill>
              </a:rPr>
              <a:t> was increasingly regarded as too sacred to be uttered; it was thus replaced vocally in the synagogue ritual by the Hebrew word </a:t>
            </a:r>
            <a:r>
              <a:rPr lang="en-US" sz="2500" b="1" i="1" dirty="0">
                <a:solidFill>
                  <a:srgbClr val="0070C0"/>
                </a:solidFill>
              </a:rPr>
              <a:t>Adonai</a:t>
            </a:r>
            <a:r>
              <a:rPr lang="en-US" sz="2500" dirty="0">
                <a:solidFill>
                  <a:srgbClr val="0070C0"/>
                </a:solidFill>
              </a:rPr>
              <a:t> (“My Lord”), which was translated as </a:t>
            </a:r>
            <a:r>
              <a:rPr lang="en-US" sz="2500" b="1" i="1" dirty="0">
                <a:solidFill>
                  <a:srgbClr val="0070C0"/>
                </a:solidFill>
              </a:rPr>
              <a:t>Kyrios</a:t>
            </a:r>
            <a:r>
              <a:rPr lang="en-US" sz="2500" dirty="0">
                <a:solidFill>
                  <a:srgbClr val="0070C0"/>
                </a:solidFill>
              </a:rPr>
              <a:t> (“Lord”) in the Septuagint. In the NT </a:t>
            </a:r>
            <a:r>
              <a:rPr lang="en-US" sz="2500" b="1" i="1" dirty="0">
                <a:solidFill>
                  <a:srgbClr val="0070C0"/>
                </a:solidFill>
              </a:rPr>
              <a:t>Kyrios</a:t>
            </a:r>
            <a:r>
              <a:rPr lang="en-US" sz="2500" dirty="0">
                <a:solidFill>
                  <a:srgbClr val="0070C0"/>
                </a:solidFill>
              </a:rPr>
              <a:t> is used about 740 times and usually refers to Jesus.</a:t>
            </a:r>
          </a:p>
          <a:p>
            <a:pPr marL="0" indent="0">
              <a:lnSpc>
                <a:spcPct val="150000"/>
              </a:lnSpc>
              <a:buNone/>
            </a:pPr>
            <a:endParaRPr lang="en-US"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6344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The essence of sin is a failure to trust God and an assertion of our autonomy. In sin we fail to do what God commands and do what God forbids.</a:t>
            </a:r>
          </a:p>
          <a:p>
            <a:pPr marL="457200" lvl="1" indent="0">
              <a:lnSpc>
                <a:spcPct val="150000"/>
              </a:lnSpc>
              <a:buNone/>
            </a:pPr>
            <a:r>
              <a:rPr lang="en-US" sz="2800" dirty="0"/>
              <a:t>For I know that nothing good dwells in me, that is, in my flesh. For I have the desire to do what is right, but </a:t>
            </a:r>
            <a:r>
              <a:rPr lang="en-US" sz="2800" dirty="0">
                <a:solidFill>
                  <a:srgbClr val="FF0000"/>
                </a:solidFill>
              </a:rPr>
              <a:t>not the ability to carry it out</a:t>
            </a:r>
            <a:r>
              <a:rPr lang="en-US" sz="2800" dirty="0"/>
              <a:t>. … Wretched man that I am! Who will deliver me from this body of death? Thanks be to God through Jesus Christ our Lord! So then, I myself serve the law of God with my mind, but with my flesh I serve the law of sin. (Romans 7:18, 24 – 25)</a:t>
            </a:r>
          </a:p>
          <a:p>
            <a:pPr marL="457200" lvl="1" indent="0">
              <a:buNone/>
            </a:pPr>
            <a:endParaRPr lang="en-US" dirty="0"/>
          </a:p>
          <a:p>
            <a:pPr marL="457200" lvl="1" indent="0">
              <a:buNone/>
            </a:pPr>
            <a:endParaRPr lang="en-US" dirty="0">
              <a:solidFill>
                <a:srgbClr val="0070C0"/>
              </a:solidFill>
              <a:latin typeface="Arial" panose="020B0604020202020204" pitchFamily="34" charset="0"/>
              <a:cs typeface="Arial" panose="020B0604020202020204" pitchFamily="34" charset="0"/>
            </a:endParaRP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8462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288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a:t>
            </a:r>
            <a:r>
              <a:rPr lang="en-US" sz="2800" b="1">
                <a:latin typeface="Arial" panose="020B0604020202020204" pitchFamily="34" charset="0"/>
                <a:cs typeface="Arial" panose="020B0604020202020204" pitchFamily="34" charset="0"/>
              </a:rPr>
              <a:t>Fall – Original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82880" y="732692"/>
            <a:ext cx="11816080" cy="6125308"/>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The Catechism of the Roman Catholic Church says:</a:t>
            </a:r>
          </a:p>
          <a:p>
            <a:pPr>
              <a:lnSpc>
                <a:spcPct val="150000"/>
              </a:lnSpc>
            </a:pPr>
            <a:r>
              <a:rPr lang="en-US" dirty="0">
                <a:cs typeface="Arial" panose="020B0604020202020204" pitchFamily="34" charset="0"/>
              </a:rPr>
              <a:t>By his sin Adam, as the first man, lost the original holiness and justice he had received from God, not only for himself but for all humans.</a:t>
            </a:r>
          </a:p>
          <a:p>
            <a:pPr>
              <a:lnSpc>
                <a:spcPct val="150000"/>
              </a:lnSpc>
            </a:pPr>
            <a:r>
              <a:rPr lang="en-US" dirty="0">
                <a:cs typeface="Arial" panose="020B0604020202020204" pitchFamily="34" charset="0"/>
              </a:rPr>
              <a:t>Adam and Eve transmitted to their descendants human nature wounded by their own first sin and hence deprived of original holiness and justice; this deprivation is called "original sin".</a:t>
            </a:r>
          </a:p>
          <a:p>
            <a:pPr>
              <a:lnSpc>
                <a:spcPct val="150000"/>
              </a:lnSpc>
            </a:pPr>
            <a:r>
              <a:rPr lang="en-US" dirty="0">
                <a:cs typeface="Arial" panose="020B0604020202020204" pitchFamily="34" charset="0"/>
              </a:rPr>
              <a:t>As a result of original sin, human nature is weakened in its powers, subject to ignorance, suffering and the domination of death, and inclined to sin. </a:t>
            </a:r>
            <a:endParaRPr lang="en-US" baseline="30000" dirty="0">
              <a:cs typeface="Arial" panose="020B0604020202020204" pitchFamily="34" charset="0"/>
            </a:endParaRPr>
          </a:p>
          <a:p>
            <a:pPr marL="457200" lvl="1" indent="0">
              <a:buNone/>
            </a:pPr>
            <a:endParaRPr lang="en-US" dirty="0"/>
          </a:p>
          <a:p>
            <a:pPr marL="457200" lvl="1" indent="0">
              <a:buNone/>
            </a:pPr>
            <a:endParaRPr lang="en-US" dirty="0">
              <a:solidFill>
                <a:srgbClr val="0070C0"/>
              </a:solidFill>
              <a:latin typeface="Arial" panose="020B0604020202020204" pitchFamily="34" charset="0"/>
              <a:cs typeface="Arial" panose="020B0604020202020204" pitchFamily="34" charset="0"/>
            </a:endParaRPr>
          </a:p>
          <a:p>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28426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2182</Words>
  <Application>Microsoft Office PowerPoint</Application>
  <PresentationFormat>Widescreen</PresentationFormat>
  <Paragraphs>119</Paragraphs>
  <Slides>20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Discipleship:  An  Introduction to  Systematic Theology and  Apologetics</vt:lpstr>
      <vt:lpstr> Protestant Reformation Doctrines of Salvation </vt:lpstr>
      <vt:lpstr>The Fall –  Review</vt:lpstr>
      <vt:lpstr> The Fall – Original Sin </vt:lpstr>
      <vt:lpstr> The Fall – Original Sin </vt:lpstr>
      <vt:lpstr> The Fall – Original Sin </vt:lpstr>
      <vt:lpstr> The Fall – Original Sin </vt:lpstr>
      <vt:lpstr> The Fall – Original Sin </vt:lpstr>
      <vt:lpstr> The Fall – Original Sin </vt:lpstr>
      <vt:lpstr> The Fall – Original Sin </vt:lpstr>
      <vt:lpstr> The Fall – Original Sin </vt:lpstr>
      <vt:lpstr> The Fall – What is inherited sin? </vt:lpstr>
      <vt:lpstr> The Fall – What is inherited sin? </vt:lpstr>
      <vt:lpstr> The Fall – What is inherited sin? </vt:lpstr>
      <vt:lpstr> The Fall – What is inherited sin? </vt:lpstr>
      <vt:lpstr> The Fall – What is inherited sin? </vt:lpstr>
      <vt:lpstr> The Fall – What is inherited sin? </vt:lpstr>
      <vt:lpstr> The Fall – What is inherited sin? </vt:lpstr>
      <vt:lpstr>The Fall</vt:lpstr>
      <vt:lpstr>The Fall – Possible Effects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2019-12-01T19:12:38Z</dcterms:created>
  <dcterms:modified xsi:type="dcterms:W3CDTF">2019-12-01T19:19:50Z</dcterms:modified>
</cp:coreProperties>
</file>