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1475" r:id="rId2"/>
    <p:sldId id="1481" r:id="rId3"/>
    <p:sldId id="1477" r:id="rId4"/>
    <p:sldId id="1478" r:id="rId5"/>
    <p:sldId id="446" r:id="rId6"/>
    <p:sldId id="263" r:id="rId7"/>
    <p:sldId id="563" r:id="rId8"/>
    <p:sldId id="259" r:id="rId9"/>
    <p:sldId id="260" r:id="rId10"/>
    <p:sldId id="1482" r:id="rId11"/>
    <p:sldId id="148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6BFB81-2327-4F89-BFE7-182EDBC199AE}" type="datetimeFigureOut">
              <a:rPr lang="en-US" smtClean="0"/>
              <a:t>12/8/2019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48D34-75C8-46E0-A2AB-3627F08D288C}" type="slidenum">
              <a:rPr lang="en-US" smtClean="0"/>
              <a:t>‹#›</a:t>
            </a:fld>
            <a:endParaRPr lang="en-US"/>
          </a:p>
        </p:txBody>
      </p:sp>
    </p:spTree>
    <p:extLst>
      <p:ext uri="{BB962C8B-B14F-4D97-AF65-F5344CB8AC3E}">
        <p14:creationId xmlns:p14="http://schemas.microsoft.com/office/powerpoint/2010/main" val="140093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4169851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1156136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170778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681414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1689709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9</a:t>
            </a:fld>
            <a:endParaRPr lang="en-US"/>
          </a:p>
        </p:txBody>
      </p:sp>
    </p:spTree>
    <p:extLst>
      <p:ext uri="{BB962C8B-B14F-4D97-AF65-F5344CB8AC3E}">
        <p14:creationId xmlns:p14="http://schemas.microsoft.com/office/powerpoint/2010/main" val="3608506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10</a:t>
            </a:fld>
            <a:endParaRPr lang="en-US"/>
          </a:p>
        </p:txBody>
      </p:sp>
    </p:spTree>
    <p:extLst>
      <p:ext uri="{BB962C8B-B14F-4D97-AF65-F5344CB8AC3E}">
        <p14:creationId xmlns:p14="http://schemas.microsoft.com/office/powerpoint/2010/main" val="3589802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11</a:t>
            </a:fld>
            <a:endParaRPr lang="en-US"/>
          </a:p>
        </p:txBody>
      </p:sp>
    </p:spTree>
    <p:extLst>
      <p:ext uri="{BB962C8B-B14F-4D97-AF65-F5344CB8AC3E}">
        <p14:creationId xmlns:p14="http://schemas.microsoft.com/office/powerpoint/2010/main" val="2002114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2338B-9F40-4D1E-81A9-CE73BC7F5F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D894CD-2D3F-4818-92F7-CC0692B39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F73722-6111-4CC6-85E1-2134354DCD6E}"/>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5" name="Footer Placeholder 4">
            <a:extLst>
              <a:ext uri="{FF2B5EF4-FFF2-40B4-BE49-F238E27FC236}">
                <a16:creationId xmlns:a16="http://schemas.microsoft.com/office/drawing/2014/main" id="{D52922BA-EE42-48CE-878F-00A61CD532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EDA31C-6EE5-4204-B963-A1D4E0B5A620}"/>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190915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53117-1E1D-4B91-A561-6978F78B23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5D831A-F90B-4C76-A762-D8B6B01487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AB50C-EBB2-4150-A942-94E5132A75B5}"/>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5" name="Footer Placeholder 4">
            <a:extLst>
              <a:ext uri="{FF2B5EF4-FFF2-40B4-BE49-F238E27FC236}">
                <a16:creationId xmlns:a16="http://schemas.microsoft.com/office/drawing/2014/main" id="{F389082C-063B-4612-B059-4E70756C78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CDFE04-584C-484B-BB31-16ADB5624EBB}"/>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3490383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C113C9-C9BE-4686-857F-A12678055D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37ED8F-C97F-4536-B1A9-5763D7894A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C1E9FB-25A1-444D-B6EC-B39645DEF484}"/>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5" name="Footer Placeholder 4">
            <a:extLst>
              <a:ext uri="{FF2B5EF4-FFF2-40B4-BE49-F238E27FC236}">
                <a16:creationId xmlns:a16="http://schemas.microsoft.com/office/drawing/2014/main" id="{13770AEF-FD40-4015-A831-7434998BB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F59CB3-B483-4857-8DB4-846BE834D115}"/>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3319706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38E96-8DC1-4CE7-B6D5-313C3FD0D8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7DE2D4-C8A7-41C8-8624-F63D1525D9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9B96DD-BECF-4464-BC82-F97D8461649E}"/>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5" name="Footer Placeholder 4">
            <a:extLst>
              <a:ext uri="{FF2B5EF4-FFF2-40B4-BE49-F238E27FC236}">
                <a16:creationId xmlns:a16="http://schemas.microsoft.com/office/drawing/2014/main" id="{383E3C9C-9537-4329-8193-DBDE6BBC85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37460-CC06-4D06-844E-E235AA94AD20}"/>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750123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9C09-5868-4C6D-9C49-9A315F7DF4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D4710E-3E17-4E8F-9F88-B68F9BD48F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80E905-6854-4F3C-8D6F-E4057B53C987}"/>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5" name="Footer Placeholder 4">
            <a:extLst>
              <a:ext uri="{FF2B5EF4-FFF2-40B4-BE49-F238E27FC236}">
                <a16:creationId xmlns:a16="http://schemas.microsoft.com/office/drawing/2014/main" id="{BEA8FF1F-081C-4146-B20C-16279CCB07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37889D-FDE8-483B-89EA-F04731E985C3}"/>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229858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1CEB-9D6B-4833-8220-00E858CBBA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111CA4-EE29-48F4-8E54-A80BBF9A9C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2ED230-A2BE-480E-A836-5B1346C4A7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B232F9-2CF8-49AA-81EE-37438EAD5A91}"/>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6" name="Footer Placeholder 5">
            <a:extLst>
              <a:ext uri="{FF2B5EF4-FFF2-40B4-BE49-F238E27FC236}">
                <a16:creationId xmlns:a16="http://schemas.microsoft.com/office/drawing/2014/main" id="{D946C765-4C0D-4B73-8CC3-40077ED0CF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F68543-10F5-4EA8-A98B-9220172C86B2}"/>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2846423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3CDE2-F32E-417B-9FE4-FD04B4525C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6CDF27-FBCB-40A4-B715-F2DCC94641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78BE1-B4D2-49C5-8714-B16FAF5A00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949184-8D64-45D4-82DB-52C081D75E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3942F3-F61F-4B6A-ABBF-C8CCD26ED4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99B823-382C-4E86-A38B-79E5128BE409}"/>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8" name="Footer Placeholder 7">
            <a:extLst>
              <a:ext uri="{FF2B5EF4-FFF2-40B4-BE49-F238E27FC236}">
                <a16:creationId xmlns:a16="http://schemas.microsoft.com/office/drawing/2014/main" id="{51AB0F96-3F5E-41FF-82AE-3B1EA2BB8A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BF1774-12F7-4538-8F01-BBE55A60EECD}"/>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267817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9E9D0-436F-4C85-906D-26D92D4FFE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7B753A-B1D8-4756-8AF0-979A0C339F7E}"/>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4" name="Footer Placeholder 3">
            <a:extLst>
              <a:ext uri="{FF2B5EF4-FFF2-40B4-BE49-F238E27FC236}">
                <a16:creationId xmlns:a16="http://schemas.microsoft.com/office/drawing/2014/main" id="{874FC62B-2080-4285-AC8A-0D43025F05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D96109-4A72-4D79-94E0-3EC385838EC4}"/>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1779946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D95C01-FF7B-438E-BD5A-20C5FF3B2F5D}"/>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3" name="Footer Placeholder 2">
            <a:extLst>
              <a:ext uri="{FF2B5EF4-FFF2-40B4-BE49-F238E27FC236}">
                <a16:creationId xmlns:a16="http://schemas.microsoft.com/office/drawing/2014/main" id="{838FEEEA-6FD2-427C-83D6-143F496A95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32C3D45-5785-4E91-8617-5A0D6B6B088A}"/>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3804595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B3503-3809-461A-8E01-6218FB21B9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531ED4-48C5-49B0-8978-4DD50B8541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2241BF-4D67-4078-95D5-E0F614526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43082D-A666-4DC5-92C5-D2D224144A2C}"/>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6" name="Footer Placeholder 5">
            <a:extLst>
              <a:ext uri="{FF2B5EF4-FFF2-40B4-BE49-F238E27FC236}">
                <a16:creationId xmlns:a16="http://schemas.microsoft.com/office/drawing/2014/main" id="{54C1C606-1D49-4735-9A4A-5D9D1A439F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BDC699-DC8B-47B6-B921-029786A288C9}"/>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3993720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8859-8C1C-4AD7-93ED-BE28A61DE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D54724-4E14-40BB-B223-FD5A693C41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A3C0D5-AE84-4241-A1BE-0C79FF9855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151E8C-91B4-4E8F-B469-61B818C43353}"/>
              </a:ext>
            </a:extLst>
          </p:cNvPr>
          <p:cNvSpPr>
            <a:spLocks noGrp="1"/>
          </p:cNvSpPr>
          <p:nvPr>
            <p:ph type="dt" sz="half" idx="10"/>
          </p:nvPr>
        </p:nvSpPr>
        <p:spPr/>
        <p:txBody>
          <a:bodyPr/>
          <a:lstStyle/>
          <a:p>
            <a:fld id="{FFAAFA1B-EEBB-414E-9A87-4AE4A151DCA9}" type="datetimeFigureOut">
              <a:rPr lang="en-US" smtClean="0"/>
              <a:t>12/8/2019</a:t>
            </a:fld>
            <a:endParaRPr lang="en-US"/>
          </a:p>
        </p:txBody>
      </p:sp>
      <p:sp>
        <p:nvSpPr>
          <p:cNvPr id="6" name="Footer Placeholder 5">
            <a:extLst>
              <a:ext uri="{FF2B5EF4-FFF2-40B4-BE49-F238E27FC236}">
                <a16:creationId xmlns:a16="http://schemas.microsoft.com/office/drawing/2014/main" id="{7ADAF157-D3F1-4EAA-BC4D-97650F5CF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BB26C7-4D8B-4ECC-AFB8-4CF0FA87D70A}"/>
              </a:ext>
            </a:extLst>
          </p:cNvPr>
          <p:cNvSpPr>
            <a:spLocks noGrp="1"/>
          </p:cNvSpPr>
          <p:nvPr>
            <p:ph type="sldNum" sz="quarter" idx="12"/>
          </p:nvPr>
        </p:nvSpPr>
        <p:spPr/>
        <p:txBody>
          <a:bodyPr/>
          <a:lstStyle/>
          <a:p>
            <a:fld id="{5BD3D2F8-A7F0-4829-B295-89E04C46CB10}" type="slidenum">
              <a:rPr lang="en-US" smtClean="0"/>
              <a:t>‹#›</a:t>
            </a:fld>
            <a:endParaRPr lang="en-US"/>
          </a:p>
        </p:txBody>
      </p:sp>
    </p:spTree>
    <p:extLst>
      <p:ext uri="{BB962C8B-B14F-4D97-AF65-F5344CB8AC3E}">
        <p14:creationId xmlns:p14="http://schemas.microsoft.com/office/powerpoint/2010/main" val="1569013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D33928-EA5A-4B55-89DF-300FAC834F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59AD67-2ACB-491F-9649-C81322190B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8D9B11-5E5B-4073-B264-0BE57B8692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AFA1B-EEBB-414E-9A87-4AE4A151DCA9}" type="datetimeFigureOut">
              <a:rPr lang="en-US" smtClean="0"/>
              <a:t>12/8/2019</a:t>
            </a:fld>
            <a:endParaRPr lang="en-US"/>
          </a:p>
        </p:txBody>
      </p:sp>
      <p:sp>
        <p:nvSpPr>
          <p:cNvPr id="5" name="Footer Placeholder 4">
            <a:extLst>
              <a:ext uri="{FF2B5EF4-FFF2-40B4-BE49-F238E27FC236}">
                <a16:creationId xmlns:a16="http://schemas.microsoft.com/office/drawing/2014/main" id="{932AC52E-6506-44B0-8A78-D8285D2CC8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7004A2-AD9A-4B84-B512-0FB144A00A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3D2F8-A7F0-4829-B295-89E04C46CB10}" type="slidenum">
              <a:rPr lang="en-US" smtClean="0"/>
              <a:t>‹#›</a:t>
            </a:fld>
            <a:endParaRPr lang="en-US"/>
          </a:p>
        </p:txBody>
      </p:sp>
    </p:spTree>
    <p:extLst>
      <p:ext uri="{BB962C8B-B14F-4D97-AF65-F5344CB8AC3E}">
        <p14:creationId xmlns:p14="http://schemas.microsoft.com/office/powerpoint/2010/main" val="1383428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December 8, 2019</a:t>
            </a:r>
          </a:p>
        </p:txBody>
      </p:sp>
    </p:spTree>
    <p:extLst>
      <p:ext uri="{BB962C8B-B14F-4D97-AF65-F5344CB8AC3E}">
        <p14:creationId xmlns:p14="http://schemas.microsoft.com/office/powerpoint/2010/main" val="570357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01600" y="773724"/>
            <a:ext cx="11988800" cy="6084276"/>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Despite all this, all “born again” people are at war with the fallen world, the flesh (old fallen nature) and the Devil* as Martin Luther observed.</a:t>
            </a:r>
          </a:p>
          <a:p>
            <a:pPr marL="0" indent="0">
              <a:lnSpc>
                <a:spcPct val="150000"/>
              </a:lnSpc>
              <a:buNone/>
            </a:pPr>
            <a:r>
              <a:rPr lang="en-US" dirty="0"/>
              <a:t>*For we do not wrestle against flesh and blood, but against the rulers, against the authorities, against the cosmic powers over this present darkness, against the spiritual forces of evil in the heavenly places. (Ephesians 6:12)</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68318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01600" y="773724"/>
            <a:ext cx="11988800" cy="6084276"/>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In</a:t>
            </a:r>
            <a:r>
              <a:rPr lang="en-US" sz="2400" dirty="0">
                <a:solidFill>
                  <a:srgbClr val="0070C0"/>
                </a:solidFill>
                <a:cs typeface="Arial" panose="020B0604020202020204" pitchFamily="34" charset="0"/>
              </a:rPr>
              <a:t> </a:t>
            </a:r>
            <a:r>
              <a:rPr lang="en-US" dirty="0">
                <a:solidFill>
                  <a:srgbClr val="0070C0"/>
                </a:solidFill>
                <a:cs typeface="Arial" panose="020B0604020202020204" pitchFamily="34" charset="0"/>
              </a:rPr>
              <a:t>particular the flesh struggles against three lies.</a:t>
            </a:r>
          </a:p>
          <a:p>
            <a:pPr marL="971550" lvl="1" indent="-514350">
              <a:lnSpc>
                <a:spcPct val="150000"/>
              </a:lnSpc>
              <a:buFont typeface="+mj-lt"/>
              <a:buAutoNum type="arabicPeriod"/>
            </a:pPr>
            <a:r>
              <a:rPr lang="en-US" sz="2800" dirty="0">
                <a:solidFill>
                  <a:srgbClr val="0070C0"/>
                </a:solidFill>
                <a:cs typeface="Arial" panose="020B0604020202020204" pitchFamily="34" charset="0"/>
              </a:rPr>
              <a:t>We are autonomous and need not submit to our sovereign Creator God.</a:t>
            </a:r>
          </a:p>
          <a:p>
            <a:pPr marL="971550" lvl="1" indent="-514350">
              <a:lnSpc>
                <a:spcPct val="150000"/>
              </a:lnSpc>
              <a:buFont typeface="+mj-lt"/>
              <a:buAutoNum type="arabicPeriod"/>
            </a:pPr>
            <a:r>
              <a:rPr lang="en-US" sz="2800" dirty="0">
                <a:solidFill>
                  <a:srgbClr val="0070C0"/>
                </a:solidFill>
                <a:cs typeface="Arial" panose="020B0604020202020204" pitchFamily="34" charset="0"/>
              </a:rPr>
              <a:t>We are self sufficient rather than dependent on God’s provision.</a:t>
            </a:r>
          </a:p>
          <a:p>
            <a:pPr marL="971550" lvl="1" indent="-514350">
              <a:lnSpc>
                <a:spcPct val="150000"/>
              </a:lnSpc>
              <a:buFont typeface="+mj-lt"/>
              <a:buAutoNum type="arabicPeriod"/>
            </a:pPr>
            <a:r>
              <a:rPr lang="en-US" sz="2800" dirty="0">
                <a:solidFill>
                  <a:srgbClr val="0070C0"/>
                </a:solidFill>
                <a:cs typeface="Arial" panose="020B0604020202020204" pitchFamily="34" charset="0"/>
              </a:rPr>
              <a:t>We can interpret (judge) the Bible based upon our experience in the fallen world instead of what the Bible says about our fallen nature.</a:t>
            </a:r>
          </a:p>
          <a:p>
            <a:pPr>
              <a:lnSpc>
                <a:spcPct val="150000"/>
              </a:lnSpc>
            </a:pPr>
            <a:r>
              <a:rPr lang="en-US" dirty="0">
                <a:solidFill>
                  <a:srgbClr val="0070C0"/>
                </a:solidFill>
                <a:cs typeface="Arial" panose="020B0604020202020204" pitchFamily="34" charset="0"/>
              </a:rPr>
              <a:t>And the flesh struggles against two imperfections. In both of these the best we can do is to make progress, knowing we will never reach perfection in this life.</a:t>
            </a:r>
          </a:p>
          <a:p>
            <a:pPr marL="914400" lvl="1" indent="-457200">
              <a:lnSpc>
                <a:spcPct val="150000"/>
              </a:lnSpc>
              <a:buFont typeface="+mj-lt"/>
              <a:buAutoNum type="arabicPeriod"/>
            </a:pPr>
            <a:r>
              <a:rPr lang="en-US" sz="2800" dirty="0">
                <a:solidFill>
                  <a:srgbClr val="0070C0"/>
                </a:solidFill>
                <a:cs typeface="Arial" panose="020B0604020202020204" pitchFamily="34" charset="0"/>
              </a:rPr>
              <a:t>We sin, namely we make wrong moral decisions with our free will.</a:t>
            </a:r>
          </a:p>
          <a:p>
            <a:pPr marL="914400" lvl="1" indent="-457200">
              <a:lnSpc>
                <a:spcPct val="150000"/>
              </a:lnSpc>
              <a:buFont typeface="+mj-lt"/>
              <a:buAutoNum type="arabicPeriod"/>
            </a:pPr>
            <a:r>
              <a:rPr lang="en-US" sz="2800" dirty="0">
                <a:solidFill>
                  <a:srgbClr val="0070C0"/>
                </a:solidFill>
                <a:cs typeface="Arial" panose="020B0604020202020204" pitchFamily="34" charset="0"/>
              </a:rPr>
              <a:t>We make “honest” mistakes, namely we err.</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8568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5"/>
            <a:ext cx="11784563" cy="6011126"/>
          </a:xfrm>
          <a:solidFill>
            <a:srgbClr val="FFFFCC"/>
          </a:solidFill>
        </p:spPr>
        <p:txBody>
          <a:bodyPr numCol="1">
            <a:noAutofit/>
          </a:bodyPr>
          <a:lstStyle/>
          <a:p>
            <a:pPr>
              <a:lnSpc>
                <a:spcPct val="150000"/>
              </a:lnSpc>
            </a:pPr>
            <a:r>
              <a:rPr lang="en-US" dirty="0">
                <a:solidFill>
                  <a:srgbClr val="0070C0"/>
                </a:solidFill>
              </a:rPr>
              <a:t>Wayne Grudem defines inherited sin as: </a:t>
            </a:r>
            <a:r>
              <a:rPr lang="en-US" dirty="0"/>
              <a:t> </a:t>
            </a:r>
            <a:r>
              <a:rPr lang="en-US" i="1" dirty="0"/>
              <a:t>The guilt and the tendency to sin that all people inherit because of Adam’s sin.</a:t>
            </a:r>
          </a:p>
          <a:p>
            <a:pPr>
              <a:lnSpc>
                <a:spcPct val="150000"/>
              </a:lnSpc>
            </a:pPr>
            <a:r>
              <a:rPr lang="en-US" dirty="0">
                <a:solidFill>
                  <a:srgbClr val="0070C0"/>
                </a:solidFill>
              </a:rPr>
              <a:t>Original sin: </a:t>
            </a:r>
            <a:r>
              <a:rPr lang="en-US" i="1" dirty="0"/>
              <a:t>The traditional term for what Wayne Grudem calls inherited sin.</a:t>
            </a:r>
            <a:endParaRPr lang="en-US" dirty="0">
              <a:solidFill>
                <a:srgbClr val="0070C0"/>
              </a:solidFill>
            </a:endParaRP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Original Sin/ Inherited Sin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2983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272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Everyone is born morally unable to not sin </a:t>
            </a:r>
            <a:r>
              <a:rPr lang="en-US" sz="2800" dirty="0">
                <a:latin typeface="Arial" panose="020B0604020202020204" pitchFamily="34" charset="0"/>
                <a:cs typeface="Arial" panose="020B0604020202020204" pitchFamily="34" charset="0"/>
              </a:rPr>
              <a:t>(Review)</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72720" y="883163"/>
            <a:ext cx="11846560" cy="5974837"/>
          </a:xfrm>
          <a:solidFill>
            <a:srgbClr val="FFFFCC"/>
          </a:solidFill>
        </p:spPr>
        <p:txBody>
          <a:bodyPr>
            <a:normAutofit fontScale="92500" lnSpcReduction="10000"/>
          </a:bodyPr>
          <a:lstStyle/>
          <a:p>
            <a:pPr marL="0" indent="0">
              <a:lnSpc>
                <a:spcPct val="150000"/>
              </a:lnSpc>
              <a:buNone/>
            </a:pPr>
            <a:r>
              <a:rPr lang="en-US" sz="3000" dirty="0">
                <a:cs typeface="Arial" panose="020B0604020202020204" pitchFamily="34" charset="0"/>
              </a:rPr>
              <a:t>“None is righteous, no, not one; no one understands; no one seeks for God. All have turned aside; together they have become worthless; no one does good, not even one.” (Romans 3:10-12)</a:t>
            </a:r>
          </a:p>
          <a:p>
            <a:pPr marL="0" indent="0">
              <a:lnSpc>
                <a:spcPct val="150000"/>
              </a:lnSpc>
              <a:buNone/>
            </a:pPr>
            <a:r>
              <a:rPr lang="en-US" sz="3000" dirty="0">
                <a:cs typeface="Arial" panose="020B0604020202020204" pitchFamily="34" charset="0"/>
              </a:rPr>
              <a:t>For I know that nothing good dwells in me, that is, in my </a:t>
            </a:r>
            <a:r>
              <a:rPr lang="en-US" sz="3000" dirty="0">
                <a:solidFill>
                  <a:srgbClr val="FF0000"/>
                </a:solidFill>
                <a:cs typeface="Arial" panose="020B0604020202020204" pitchFamily="34" charset="0"/>
              </a:rPr>
              <a:t>flesh</a:t>
            </a:r>
            <a:r>
              <a:rPr lang="en-US" sz="3000" dirty="0">
                <a:cs typeface="Arial" panose="020B0604020202020204" pitchFamily="34" charset="0"/>
              </a:rPr>
              <a:t>. For I have the desire to do what is right, but </a:t>
            </a:r>
            <a:r>
              <a:rPr lang="en-US" sz="3000" dirty="0">
                <a:solidFill>
                  <a:srgbClr val="FF0000"/>
                </a:solidFill>
                <a:cs typeface="Arial" panose="020B0604020202020204" pitchFamily="34" charset="0"/>
              </a:rPr>
              <a:t>not the ability </a:t>
            </a:r>
            <a:r>
              <a:rPr lang="en-US" sz="3000" dirty="0">
                <a:cs typeface="Arial" panose="020B0604020202020204" pitchFamily="34" charset="0"/>
              </a:rPr>
              <a:t>to carry it out. (Romans 7:18</a:t>
            </a:r>
            <a:r>
              <a:rPr lang="en-US" sz="3000" dirty="0"/>
              <a:t>)</a:t>
            </a:r>
          </a:p>
          <a:p>
            <a:pPr marL="0" indent="0">
              <a:lnSpc>
                <a:spcPct val="210000"/>
              </a:lnSpc>
              <a:buNone/>
            </a:pPr>
            <a:r>
              <a:rPr lang="en-US" sz="3000" dirty="0">
                <a:cs typeface="Arial" panose="020B0604020202020204" pitchFamily="34" charset="0"/>
              </a:rPr>
              <a:t>For the mind that is set on the </a:t>
            </a:r>
            <a:r>
              <a:rPr lang="en-US" sz="3000" dirty="0">
                <a:solidFill>
                  <a:srgbClr val="FF0000"/>
                </a:solidFill>
                <a:cs typeface="Arial" panose="020B0604020202020204" pitchFamily="34" charset="0"/>
              </a:rPr>
              <a:t>flesh is hostile to God</a:t>
            </a:r>
            <a:r>
              <a:rPr lang="en-US" sz="3000" dirty="0">
                <a:cs typeface="Arial" panose="020B0604020202020204" pitchFamily="34" charset="0"/>
              </a:rPr>
              <a:t>, for it does not submit to God's law; indeed, </a:t>
            </a:r>
            <a:r>
              <a:rPr lang="en-US" sz="3000" dirty="0">
                <a:solidFill>
                  <a:srgbClr val="FF0000"/>
                </a:solidFill>
                <a:cs typeface="Arial" panose="020B0604020202020204" pitchFamily="34" charset="0"/>
              </a:rPr>
              <a:t>it cannot</a:t>
            </a:r>
            <a:r>
              <a:rPr lang="en-US" sz="3000" dirty="0">
                <a:cs typeface="Arial" panose="020B0604020202020204" pitchFamily="34" charset="0"/>
              </a:rPr>
              <a:t>. Those who are in the flesh cannot please God. (Romans 8:7-8)</a:t>
            </a:r>
          </a:p>
          <a:p>
            <a:pPr marL="0" indent="0">
              <a:buNone/>
            </a:pPr>
            <a:endParaRPr lang="en-US" dirty="0"/>
          </a:p>
        </p:txBody>
      </p:sp>
      <p:sp>
        <p:nvSpPr>
          <p:cNvPr id="2" name="Rectangle 1"/>
          <p:cNvSpPr/>
          <p:nvPr/>
        </p:nvSpPr>
        <p:spPr>
          <a:xfrm>
            <a:off x="2417019" y="512784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14797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272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Everyone is morally unable to not sin </a:t>
            </a:r>
            <a:r>
              <a:rPr lang="en-US" sz="2800" dirty="0">
                <a:latin typeface="Arial" panose="020B0604020202020204" pitchFamily="34" charset="0"/>
                <a:cs typeface="Arial" panose="020B0604020202020204" pitchFamily="34" charset="0"/>
              </a:rPr>
              <a:t>(Review)</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72720" y="883163"/>
            <a:ext cx="11846560" cy="5974837"/>
          </a:xfrm>
          <a:solidFill>
            <a:srgbClr val="FFFFCC"/>
          </a:solidFill>
        </p:spPr>
        <p:txBody>
          <a:bodyPr>
            <a:normAutofit/>
          </a:bodyPr>
          <a:lstStyle/>
          <a:p>
            <a:pPr marL="0" indent="0">
              <a:lnSpc>
                <a:spcPct val="150000"/>
              </a:lnSpc>
              <a:buNone/>
            </a:pPr>
            <a:r>
              <a:rPr lang="en-US" dirty="0">
                <a:cs typeface="Arial" panose="020B0604020202020204" pitchFamily="34" charset="0"/>
              </a:rPr>
              <a:t>For the word of the cross is folly to those who are perishing, but to us who are being saved it is the power of God. (1 Corinthians 1:18)</a:t>
            </a:r>
          </a:p>
          <a:p>
            <a:pPr marL="0" indent="0">
              <a:lnSpc>
                <a:spcPct val="150000"/>
              </a:lnSpc>
              <a:buNone/>
            </a:pPr>
            <a:r>
              <a:rPr lang="en-US" dirty="0">
                <a:cs typeface="Arial" panose="020B0604020202020204" pitchFamily="34" charset="0"/>
              </a:rPr>
              <a:t>The natural person does not accept the things of the Spirit of God, for they are folly to him, and he is </a:t>
            </a:r>
            <a:r>
              <a:rPr lang="en-US" dirty="0">
                <a:solidFill>
                  <a:srgbClr val="FF0000"/>
                </a:solidFill>
                <a:cs typeface="Arial" panose="020B0604020202020204" pitchFamily="34" charset="0"/>
              </a:rPr>
              <a:t>not able to understand</a:t>
            </a:r>
            <a:r>
              <a:rPr lang="en-US" dirty="0">
                <a:cs typeface="Arial" panose="020B0604020202020204" pitchFamily="34" charset="0"/>
              </a:rPr>
              <a:t> them because they are spiritually discerned. (1 Corinthians 2:14)</a:t>
            </a:r>
          </a:p>
          <a:p>
            <a:pPr marL="0" indent="0">
              <a:buNone/>
            </a:pPr>
            <a:endParaRPr lang="en-US" dirty="0">
              <a:solidFill>
                <a:srgbClr val="0070C0"/>
              </a:solidFill>
              <a:cs typeface="Arial" panose="020B0604020202020204" pitchFamily="34" charset="0"/>
            </a:endParaRPr>
          </a:p>
          <a:p>
            <a:pPr marL="0" indent="0">
              <a:buNone/>
            </a:pPr>
            <a:endParaRPr lang="en-US" dirty="0"/>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93744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9481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Possible Effects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52400" y="797104"/>
            <a:ext cx="11948160" cy="6060896"/>
          </a:xfrm>
          <a:solidFill>
            <a:srgbClr val="FFFFCC"/>
          </a:solidFill>
        </p:spPr>
        <p:txBody>
          <a:bodyPr>
            <a:normAutofit/>
          </a:bodyPr>
          <a:lstStyle/>
          <a:p>
            <a:pPr>
              <a:lnSpc>
                <a:spcPct val="100000"/>
              </a:lnSpc>
            </a:pPr>
            <a:r>
              <a:rPr lang="en-US" u="sng" dirty="0">
                <a:solidFill>
                  <a:srgbClr val="0070C0"/>
                </a:solidFill>
                <a:cs typeface="Arial" panose="020B0604020202020204" pitchFamily="34" charset="0"/>
              </a:rPr>
              <a:t>Reformed</a:t>
            </a:r>
            <a:r>
              <a:rPr lang="en-US" dirty="0">
                <a:solidFill>
                  <a:srgbClr val="0070C0"/>
                </a:solidFill>
                <a:cs typeface="Arial" panose="020B0604020202020204" pitchFamily="34" charset="0"/>
              </a:rPr>
              <a:t>: (Augustinian, Calvinist, Doctrines of Grace): Original sin is imputed to everyone</a:t>
            </a:r>
            <a:r>
              <a:rPr lang="en-US" dirty="0">
                <a:solidFill>
                  <a:srgbClr val="FF0000"/>
                </a:solidFill>
                <a:cs typeface="Arial" panose="020B0604020202020204" pitchFamily="34" charset="0"/>
              </a:rPr>
              <a:t> and </a:t>
            </a:r>
            <a:r>
              <a:rPr lang="en-US" dirty="0">
                <a:solidFill>
                  <a:srgbClr val="0070C0"/>
                </a:solidFill>
                <a:cs typeface="Arial" panose="020B0604020202020204" pitchFamily="34" charset="0"/>
              </a:rPr>
              <a:t>we are born </a:t>
            </a:r>
            <a:r>
              <a:rPr lang="en-US" dirty="0">
                <a:solidFill>
                  <a:srgbClr val="FF0000"/>
                </a:solidFill>
                <a:cs typeface="Arial" panose="020B0604020202020204" pitchFamily="34" charset="0"/>
              </a:rPr>
              <a:t>without </a:t>
            </a:r>
            <a:r>
              <a:rPr lang="en-US" dirty="0">
                <a:solidFill>
                  <a:srgbClr val="0070C0"/>
                </a:solidFill>
                <a:cs typeface="Arial" panose="020B0604020202020204" pitchFamily="34" charset="0"/>
              </a:rPr>
              <a:t>free will. Hence unbelievers are</a:t>
            </a:r>
            <a:r>
              <a:rPr lang="en-US" dirty="0">
                <a:solidFill>
                  <a:srgbClr val="FF0000"/>
                </a:solidFill>
                <a:cs typeface="Arial" panose="020B0604020202020204" pitchFamily="34" charset="0"/>
              </a:rPr>
              <a:t> morally unable </a:t>
            </a:r>
            <a:r>
              <a:rPr lang="en-US" dirty="0">
                <a:solidFill>
                  <a:srgbClr val="0070C0"/>
                </a:solidFill>
                <a:cs typeface="Arial" panose="020B0604020202020204" pitchFamily="34" charset="0"/>
              </a:rPr>
              <a:t>to not sin. </a:t>
            </a:r>
          </a:p>
          <a:p>
            <a:pPr>
              <a:lnSpc>
                <a:spcPct val="100000"/>
              </a:lnSpc>
            </a:pPr>
            <a:r>
              <a:rPr lang="en-US" u="sng" dirty="0">
                <a:solidFill>
                  <a:srgbClr val="0070C0"/>
                </a:solidFill>
                <a:cs typeface="Arial" panose="020B0604020202020204" pitchFamily="34" charset="0"/>
              </a:rPr>
              <a:t>Universalist:</a:t>
            </a:r>
            <a:r>
              <a:rPr lang="en-US" dirty="0">
                <a:solidFill>
                  <a:srgbClr val="0070C0"/>
                </a:solidFill>
                <a:cs typeface="Arial" panose="020B0604020202020204" pitchFamily="34" charset="0"/>
              </a:rPr>
              <a:t> The Fall is not an actual historical event. Everyone goes to heaven when they die. </a:t>
            </a:r>
            <a:r>
              <a:rPr lang="en-US" b="1" dirty="0">
                <a:solidFill>
                  <a:srgbClr val="0070C0"/>
                </a:solidFill>
                <a:cs typeface="Arial" panose="020B0604020202020204" pitchFamily="34" charset="0"/>
              </a:rPr>
              <a:t>Rejected by all Christians.</a:t>
            </a:r>
            <a:endParaRPr lang="en-US" dirty="0">
              <a:solidFill>
                <a:srgbClr val="0070C0"/>
              </a:solidFill>
              <a:cs typeface="Arial" panose="020B0604020202020204" pitchFamily="34" charset="0"/>
            </a:endParaRPr>
          </a:p>
          <a:p>
            <a:pPr>
              <a:lnSpc>
                <a:spcPct val="100000"/>
              </a:lnSpc>
            </a:pPr>
            <a:r>
              <a:rPr lang="en-US" u="sng" dirty="0">
                <a:solidFill>
                  <a:srgbClr val="0070C0"/>
                </a:solidFill>
                <a:cs typeface="Arial" panose="020B0604020202020204" pitchFamily="34" charset="0"/>
              </a:rPr>
              <a:t>Pelagian:</a:t>
            </a:r>
            <a:r>
              <a:rPr lang="en-US" dirty="0">
                <a:solidFill>
                  <a:srgbClr val="0070C0"/>
                </a:solidFill>
                <a:cs typeface="Arial" panose="020B0604020202020204" pitchFamily="34" charset="0"/>
              </a:rPr>
              <a:t> Adam’s sin is not imputed to </a:t>
            </a:r>
            <a:r>
              <a:rPr lang="en-US" dirty="0">
                <a:solidFill>
                  <a:srgbClr val="FF0000"/>
                </a:solidFill>
                <a:cs typeface="Arial" panose="020B0604020202020204" pitchFamily="34" charset="0"/>
              </a:rPr>
              <a:t>anyone</a:t>
            </a:r>
            <a:r>
              <a:rPr lang="en-US" dirty="0">
                <a:solidFill>
                  <a:srgbClr val="0070C0"/>
                </a:solidFill>
                <a:cs typeface="Arial" panose="020B0604020202020204" pitchFamily="34" charset="0"/>
              </a:rPr>
              <a:t>. Everyone has equal standing at birth with Adam before he fell. </a:t>
            </a:r>
            <a:r>
              <a:rPr lang="en-US" b="1" dirty="0">
                <a:solidFill>
                  <a:srgbClr val="0070C0"/>
                </a:solidFill>
                <a:cs typeface="Arial" panose="020B0604020202020204" pitchFamily="34" charset="0"/>
              </a:rPr>
              <a:t>Rejected by Council of Carthage 418 and First Council of Ephesus in 431.</a:t>
            </a:r>
          </a:p>
          <a:p>
            <a:pPr>
              <a:lnSpc>
                <a:spcPct val="150000"/>
              </a:lnSpc>
            </a:pPr>
            <a:r>
              <a:rPr lang="en-US" u="sng" dirty="0">
                <a:solidFill>
                  <a:srgbClr val="0070C0"/>
                </a:solidFill>
                <a:cs typeface="Arial" panose="020B0604020202020204" pitchFamily="34" charset="0"/>
              </a:rPr>
              <a:t>Semi-</a:t>
            </a:r>
            <a:r>
              <a:rPr lang="en-US" u="sng" dirty="0" err="1">
                <a:solidFill>
                  <a:srgbClr val="0070C0"/>
                </a:solidFill>
                <a:cs typeface="Arial" panose="020B0604020202020204" pitchFamily="34" charset="0"/>
              </a:rPr>
              <a:t>pelagian</a:t>
            </a:r>
            <a:r>
              <a:rPr lang="en-US" u="sng" dirty="0">
                <a:solidFill>
                  <a:srgbClr val="0070C0"/>
                </a:solidFill>
                <a:cs typeface="Arial" panose="020B0604020202020204" pitchFamily="34" charset="0"/>
              </a:rPr>
              <a:t>:</a:t>
            </a:r>
            <a:r>
              <a:rPr lang="en-US" dirty="0">
                <a:solidFill>
                  <a:srgbClr val="0070C0"/>
                </a:solidFill>
                <a:cs typeface="Arial" panose="020B0604020202020204" pitchFamily="34" charset="0"/>
              </a:rPr>
              <a:t> Original sin is imputed to </a:t>
            </a:r>
            <a:r>
              <a:rPr lang="en-US" dirty="0">
                <a:solidFill>
                  <a:srgbClr val="FF0000"/>
                </a:solidFill>
                <a:cs typeface="Arial" panose="020B0604020202020204" pitchFamily="34" charset="0"/>
              </a:rPr>
              <a:t>everyone. </a:t>
            </a:r>
            <a:r>
              <a:rPr lang="en-US" dirty="0">
                <a:solidFill>
                  <a:srgbClr val="0070C0"/>
                </a:solidFill>
                <a:cs typeface="Arial" panose="020B0604020202020204" pitchFamily="34" charset="0"/>
              </a:rPr>
              <a:t>However, free will is not totally lost so that everyone is able to freely choose to believe or not believe in Jesus). </a:t>
            </a:r>
            <a:r>
              <a:rPr lang="en-US" dirty="0">
                <a:cs typeface="Arial" panose="020B0604020202020204" pitchFamily="34" charset="0"/>
              </a:rPr>
              <a:t> </a:t>
            </a:r>
            <a:r>
              <a:rPr lang="en-US" b="1" dirty="0">
                <a:solidFill>
                  <a:srgbClr val="0070C0"/>
                </a:solidFill>
                <a:cs typeface="Arial" panose="020B0604020202020204" pitchFamily="34" charset="0"/>
              </a:rPr>
              <a:t>Rejected by the Council of Orange in 529 and Synod of Dort in 1619.</a:t>
            </a:r>
          </a:p>
          <a:p>
            <a:pPr>
              <a:lnSpc>
                <a:spcPct val="150000"/>
              </a:lnSpc>
            </a:pPr>
            <a:endParaRPr lang="en-US" dirty="0">
              <a:cs typeface="Arial" panose="020B0604020202020204" pitchFamily="34" charset="0"/>
            </a:endParaRPr>
          </a:p>
          <a:p>
            <a:pPr lvl="2"/>
            <a:endParaRPr lang="en-US" sz="2800" b="1" dirty="0">
              <a:latin typeface="Arial" panose="020B0604020202020204" pitchFamily="34" charset="0"/>
              <a:cs typeface="Arial" panose="020B0604020202020204" pitchFamily="34" charset="0"/>
            </a:endParaRPr>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02903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3040" y="52148"/>
            <a:ext cx="118465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72720" y="797104"/>
            <a:ext cx="11846560" cy="6060896"/>
          </a:xfrm>
          <a:solidFill>
            <a:srgbClr val="FFFFCC"/>
          </a:solidFill>
        </p:spPr>
        <p:txBody>
          <a:bodyPr>
            <a:normAutofit lnSpcReduction="10000"/>
          </a:bodyPr>
          <a:lstStyle/>
          <a:p>
            <a:pPr>
              <a:lnSpc>
                <a:spcPct val="150000"/>
              </a:lnSpc>
            </a:pPr>
            <a:r>
              <a:rPr lang="en-US" dirty="0">
                <a:solidFill>
                  <a:srgbClr val="0070C0"/>
                </a:solidFill>
                <a:cs typeface="Arial" panose="020B0604020202020204" pitchFamily="34" charset="0"/>
              </a:rPr>
              <a:t>The British monk Pelagius (</a:t>
            </a:r>
            <a:r>
              <a:rPr lang="en-US" i="1" dirty="0">
                <a:solidFill>
                  <a:srgbClr val="0070C0"/>
                </a:solidFill>
                <a:cs typeface="Arial" panose="020B0604020202020204" pitchFamily="34" charset="0"/>
              </a:rPr>
              <a:t>circa</a:t>
            </a:r>
            <a:r>
              <a:rPr lang="en-US" dirty="0">
                <a:solidFill>
                  <a:srgbClr val="0070C0"/>
                </a:solidFill>
                <a:cs typeface="Arial" panose="020B0604020202020204" pitchFamily="34" charset="0"/>
              </a:rPr>
              <a:t> 360-418): disagreed with Augustine’s prayer, </a:t>
            </a:r>
            <a:r>
              <a:rPr lang="en-US" dirty="0">
                <a:solidFill>
                  <a:srgbClr val="FF0000"/>
                </a:solidFill>
                <a:cs typeface="Arial" panose="020B0604020202020204" pitchFamily="34" charset="0"/>
              </a:rPr>
              <a:t>“Oh God, grant what Thou </a:t>
            </a:r>
            <a:r>
              <a:rPr lang="en-US" dirty="0" err="1">
                <a:solidFill>
                  <a:srgbClr val="FF0000"/>
                </a:solidFill>
                <a:cs typeface="Arial" panose="020B0604020202020204" pitchFamily="34" charset="0"/>
              </a:rPr>
              <a:t>commandest</a:t>
            </a:r>
            <a:r>
              <a:rPr lang="en-US" dirty="0">
                <a:solidFill>
                  <a:srgbClr val="FF0000"/>
                </a:solidFill>
                <a:cs typeface="Arial" panose="020B0604020202020204" pitchFamily="34" charset="0"/>
              </a:rPr>
              <a:t>, and command what Thou dost desire,” </a:t>
            </a:r>
          </a:p>
          <a:p>
            <a:pPr>
              <a:lnSpc>
                <a:spcPct val="150000"/>
              </a:lnSpc>
            </a:pPr>
            <a:r>
              <a:rPr lang="en-US" dirty="0">
                <a:solidFill>
                  <a:srgbClr val="0070C0"/>
                </a:solidFill>
                <a:cs typeface="Arial" panose="020B0604020202020204" pitchFamily="34" charset="0"/>
              </a:rPr>
              <a:t>Pelagius had no problems with the second part. He believed that God’s highest attribute was His righteousness, and from that righteousness He had the perfect right Himself to obligate His creatures to obey Him according to His law. </a:t>
            </a:r>
          </a:p>
          <a:p>
            <a:pPr>
              <a:lnSpc>
                <a:spcPct val="150000"/>
              </a:lnSpc>
            </a:pPr>
            <a:r>
              <a:rPr lang="en-US" dirty="0">
                <a:solidFill>
                  <a:srgbClr val="0070C0"/>
                </a:solidFill>
                <a:cs typeface="Arial" panose="020B0604020202020204" pitchFamily="34" charset="0"/>
              </a:rPr>
              <a:t>Pelagius reacted to the first part by saying that whatever God commands implies the ability of the one who receives the command to obey it. Man should not have to ask for grace in order to be obedient.</a:t>
            </a:r>
          </a:p>
          <a:p>
            <a:pPr lvl="2"/>
            <a:endParaRPr lang="en-US" sz="2800" b="1"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4220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575" y="0"/>
            <a:ext cx="11946834"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The Fall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106747" y="644009"/>
            <a:ext cx="11909662" cy="5842497"/>
          </a:xfrm>
          <a:prstGeom prst="rect">
            <a:avLst/>
          </a:prstGeom>
          <a:solidFill>
            <a:srgbClr val="FFFFCC"/>
          </a:solidFill>
        </p:spPr>
        <p:txBody>
          <a:bodyPr wrap="square" rtlCol="0">
            <a:spAutoFit/>
          </a:bodyPr>
          <a:lstStyle/>
          <a:p>
            <a:pPr marL="457200" indent="-457200">
              <a:lnSpc>
                <a:spcPct val="150000"/>
              </a:lnSpc>
              <a:buFont typeface="Arial" panose="020B0604020202020204" pitchFamily="34" charset="0"/>
              <a:buChar char="•"/>
            </a:pPr>
            <a:r>
              <a:rPr lang="en-US" sz="2800" b="1" dirty="0">
                <a:solidFill>
                  <a:srgbClr val="0070C0"/>
                </a:solidFill>
                <a:cs typeface="Arial" panose="020B0604020202020204" pitchFamily="34" charset="0"/>
              </a:rPr>
              <a:t>Semi-Pelagianism: Adam’s Fall affects every naturally born person.</a:t>
            </a:r>
          </a:p>
          <a:p>
            <a:pPr marL="800100" lvl="1" indent="-342900">
              <a:lnSpc>
                <a:spcPct val="150000"/>
              </a:lnSpc>
              <a:buFont typeface="Arial" panose="020B0604020202020204" pitchFamily="34" charset="0"/>
              <a:buChar char="•"/>
            </a:pPr>
            <a:r>
              <a:rPr lang="en-US" sz="2800" dirty="0">
                <a:solidFill>
                  <a:srgbClr val="0070C0"/>
                </a:solidFill>
                <a:cs typeface="Arial" panose="020B0604020202020204" pitchFamily="34" charset="0"/>
              </a:rPr>
              <a:t>People are free to believe or not believe in God their by own native strength. </a:t>
            </a:r>
          </a:p>
          <a:p>
            <a:pPr marL="800100" lvl="1" indent="-342900">
              <a:lnSpc>
                <a:spcPct val="150000"/>
              </a:lnSpc>
              <a:buFont typeface="Arial" panose="020B0604020202020204" pitchFamily="34" charset="0"/>
              <a:buChar char="•"/>
            </a:pPr>
            <a:r>
              <a:rPr lang="en-US" sz="2800" dirty="0">
                <a:solidFill>
                  <a:srgbClr val="0070C0"/>
                </a:solidFill>
                <a:cs typeface="Arial" panose="020B0604020202020204" pitchFamily="34" charset="0"/>
              </a:rPr>
              <a:t>The Second Council of Orange in 529 </a:t>
            </a:r>
            <a:r>
              <a:rPr lang="en-US" sz="2800" dirty="0"/>
              <a:t> </a:t>
            </a:r>
            <a:r>
              <a:rPr lang="en-US" sz="2800" dirty="0">
                <a:solidFill>
                  <a:srgbClr val="0070C0"/>
                </a:solidFill>
              </a:rPr>
              <a:t>affirmed much of the theology of Augustine of Hippo, and made numerous proclamations against what later would come to be known as Semi-Pelagian doctrine</a:t>
            </a:r>
            <a:r>
              <a:rPr lang="en-US" sz="2800" dirty="0">
                <a:solidFill>
                  <a:srgbClr val="0070C0"/>
                </a:solidFill>
                <a:cs typeface="Arial" panose="020B0604020202020204" pitchFamily="34" charset="0"/>
              </a:rPr>
              <a:t>.</a:t>
            </a:r>
            <a:endParaRPr lang="en-US" sz="2800" dirty="0">
              <a:cs typeface="Arial" panose="020B0604020202020204" pitchFamily="34" charset="0"/>
            </a:endParaRPr>
          </a:p>
          <a:p>
            <a:pPr marL="800100" lvl="1" indent="-342900">
              <a:lnSpc>
                <a:spcPct val="150000"/>
              </a:lnSpc>
              <a:buFont typeface="Arial" panose="020B0604020202020204" pitchFamily="34" charset="0"/>
              <a:buChar char="•"/>
            </a:pPr>
            <a:r>
              <a:rPr lang="en-US" sz="2800" dirty="0">
                <a:solidFill>
                  <a:srgbClr val="0070C0"/>
                </a:solidFill>
                <a:cs typeface="Arial" panose="020B0604020202020204" pitchFamily="34" charset="0"/>
              </a:rPr>
              <a:t>The Reformer’s recognized that Rome had become Semi-Pelagian.</a:t>
            </a:r>
          </a:p>
          <a:p>
            <a:pPr marL="800100" lvl="1" indent="-342900">
              <a:lnSpc>
                <a:spcPct val="150000"/>
              </a:lnSpc>
              <a:buFont typeface="Arial" panose="020B0604020202020204" pitchFamily="34" charset="0"/>
              <a:buChar char="•"/>
            </a:pPr>
            <a:r>
              <a:rPr lang="en-US" sz="2800" dirty="0">
                <a:solidFill>
                  <a:srgbClr val="0070C0"/>
                </a:solidFill>
                <a:cs typeface="Arial" panose="020B0604020202020204" pitchFamily="34" charset="0"/>
              </a:rPr>
              <a:t>Following the Reformation Semi-Pelagianism was refined by the followers of Jacob(us) Arminius and John Wesley.</a:t>
            </a:r>
          </a:p>
        </p:txBody>
      </p:sp>
    </p:spTree>
    <p:extLst>
      <p:ext uri="{BB962C8B-B14F-4D97-AF65-F5344CB8AC3E}">
        <p14:creationId xmlns:p14="http://schemas.microsoft.com/office/powerpoint/2010/main" val="4220774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9906" y="52711"/>
            <a:ext cx="11672188"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Augustine of Hippo’s </a:t>
            </a:r>
            <a:r>
              <a:rPr lang="en-US" sz="2800" dirty="0">
                <a:latin typeface="Arial" panose="020B0604020202020204" pitchFamily="34" charset="0"/>
                <a:cs typeface="Arial" panose="020B0604020202020204" pitchFamily="34" charset="0"/>
              </a:rPr>
              <a:t>Definition of Original (inherited) Sin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11B611C5-9E08-450D-A3BC-0D1F217A931F}"/>
              </a:ext>
            </a:extLst>
          </p:cNvPr>
          <p:cNvGraphicFramePr>
            <a:graphicFrameLocks noGrp="1"/>
          </p:cNvGraphicFramePr>
          <p:nvPr/>
        </p:nvGraphicFramePr>
        <p:xfrm>
          <a:off x="259906" y="840211"/>
          <a:ext cx="11672188" cy="4815840"/>
        </p:xfrm>
        <a:graphic>
          <a:graphicData uri="http://schemas.openxmlformats.org/drawingml/2006/table">
            <a:tbl>
              <a:tblPr firstRow="1" bandRow="1">
                <a:tableStyleId>{5C22544A-7EE6-4342-B048-85BDC9FD1C3A}</a:tableStyleId>
              </a:tblPr>
              <a:tblGrid>
                <a:gridCol w="3004404">
                  <a:extLst>
                    <a:ext uri="{9D8B030D-6E8A-4147-A177-3AD203B41FA5}">
                      <a16:colId xmlns:a16="http://schemas.microsoft.com/office/drawing/2014/main" val="214383479"/>
                    </a:ext>
                  </a:extLst>
                </a:gridCol>
                <a:gridCol w="1897625">
                  <a:extLst>
                    <a:ext uri="{9D8B030D-6E8A-4147-A177-3AD203B41FA5}">
                      <a16:colId xmlns:a16="http://schemas.microsoft.com/office/drawing/2014/main" val="1789642164"/>
                    </a:ext>
                  </a:extLst>
                </a:gridCol>
                <a:gridCol w="1877962">
                  <a:extLst>
                    <a:ext uri="{9D8B030D-6E8A-4147-A177-3AD203B41FA5}">
                      <a16:colId xmlns:a16="http://schemas.microsoft.com/office/drawing/2014/main" val="3369108554"/>
                    </a:ext>
                  </a:extLst>
                </a:gridCol>
                <a:gridCol w="4892197">
                  <a:extLst>
                    <a:ext uri="{9D8B030D-6E8A-4147-A177-3AD203B41FA5}">
                      <a16:colId xmlns:a16="http://schemas.microsoft.com/office/drawing/2014/main" val="1227110793"/>
                    </a:ext>
                  </a:extLst>
                </a:gridCol>
              </a:tblGrid>
              <a:tr h="370840">
                <a:tc>
                  <a:txBody>
                    <a:bodyPr/>
                    <a:lstStyle/>
                    <a:p>
                      <a:endParaRPr lang="en-US" sz="2800" dirty="0">
                        <a:latin typeface="Arial" panose="020B0604020202020204" pitchFamily="34" charset="0"/>
                        <a:cs typeface="Arial" panose="020B0604020202020204" pitchFamily="34" charset="0"/>
                      </a:endParaRPr>
                    </a:p>
                  </a:txBody>
                  <a:tcPr/>
                </a:tc>
                <a:tc>
                  <a:txBody>
                    <a:bodyPr/>
                    <a:lstStyle/>
                    <a:p>
                      <a:r>
                        <a:rPr lang="en-US" sz="2800" dirty="0">
                          <a:latin typeface="Arial" panose="020B0604020202020204" pitchFamily="34" charset="0"/>
                          <a:cs typeface="Arial" panose="020B0604020202020204" pitchFamily="34" charset="0"/>
                        </a:rPr>
                        <a:t>Humanity as created</a:t>
                      </a:r>
                    </a:p>
                  </a:txBody>
                  <a:tcPr/>
                </a:tc>
                <a:tc>
                  <a:txBody>
                    <a:bodyPr/>
                    <a:lstStyle/>
                    <a:p>
                      <a:r>
                        <a:rPr lang="en-US" sz="2800" dirty="0">
                          <a:latin typeface="Arial" panose="020B0604020202020204" pitchFamily="34" charset="0"/>
                          <a:cs typeface="Arial" panose="020B0604020202020204" pitchFamily="34" charset="0"/>
                        </a:rPr>
                        <a:t>Fallen Humanity</a:t>
                      </a:r>
                    </a:p>
                  </a:txBody>
                  <a:tcPr/>
                </a:tc>
                <a:tc>
                  <a:txBody>
                    <a:bodyPr/>
                    <a:lstStyle/>
                    <a:p>
                      <a:r>
                        <a:rPr lang="en-US" sz="2800" i="0" dirty="0">
                          <a:latin typeface="Arial" panose="020B0604020202020204" pitchFamily="34" charset="0"/>
                          <a:cs typeface="Arial" panose="020B0604020202020204" pitchFamily="34" charset="0"/>
                        </a:rPr>
                        <a:t>Modern  Definition/</a:t>
                      </a:r>
                      <a:r>
                        <a:rPr lang="en-US" sz="2800" i="1" dirty="0">
                          <a:latin typeface="Arial" panose="020B0604020202020204" pitchFamily="34" charset="0"/>
                          <a:cs typeface="Arial" panose="020B0604020202020204" pitchFamily="34" charset="0"/>
                        </a:rPr>
                        <a:t>Latin term</a:t>
                      </a:r>
                    </a:p>
                  </a:txBody>
                  <a:tcPr/>
                </a:tc>
                <a:extLst>
                  <a:ext uri="{0D108BD9-81ED-4DB2-BD59-A6C34878D82A}">
                    <a16:rowId xmlns:a16="http://schemas.microsoft.com/office/drawing/2014/main" val="2600515352"/>
                  </a:ext>
                </a:extLst>
              </a:tr>
              <a:tr h="370840">
                <a:tc>
                  <a:txBody>
                    <a:bodyPr/>
                    <a:lstStyle/>
                    <a:p>
                      <a:r>
                        <a:rPr lang="en-US" sz="2800" dirty="0">
                          <a:latin typeface="Arial" panose="020B0604020202020204" pitchFamily="34" charset="0"/>
                          <a:cs typeface="Arial" panose="020B0604020202020204" pitchFamily="34" charset="0"/>
                        </a:rPr>
                        <a:t>Free Agency</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t>
                      </a:r>
                    </a:p>
                  </a:txBody>
                  <a:tcPr/>
                </a:tc>
                <a:tc>
                  <a:txBody>
                    <a:bodyPr/>
                    <a:lstStyle/>
                    <a:p>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0" dirty="0">
                          <a:latin typeface="Arial" panose="020B0604020202020204" pitchFamily="34" charset="0"/>
                          <a:cs typeface="Arial" panose="020B0604020202020204" pitchFamily="34" charset="0"/>
                        </a:rPr>
                        <a:t>Ability to choose whatever is most pleasing</a:t>
                      </a:r>
                      <a:r>
                        <a:rPr lang="en-US" sz="2800" i="1"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672536710"/>
                  </a:ext>
                </a:extLst>
              </a:tr>
              <a:tr h="370840">
                <a:tc>
                  <a:txBody>
                    <a:bodyPr/>
                    <a:lstStyle/>
                    <a:p>
                      <a:r>
                        <a:rPr lang="en-US" sz="2800" dirty="0">
                          <a:latin typeface="Arial" panose="020B0604020202020204" pitchFamily="34" charset="0"/>
                          <a:cs typeface="Arial" panose="020B0604020202020204" pitchFamily="34" charset="0"/>
                        </a:rPr>
                        <a:t>Free Will</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Moral 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0" dirty="0">
                          <a:latin typeface="Arial" panose="020B0604020202020204" pitchFamily="34" charset="0"/>
                          <a:cs typeface="Arial" panose="020B0604020202020204" pitchFamily="34" charset="0"/>
                        </a:rPr>
                        <a:t>Ability to equally choose any available moral option.</a:t>
                      </a:r>
                    </a:p>
                  </a:txBody>
                  <a:tcPr/>
                </a:tc>
                <a:extLst>
                  <a:ext uri="{0D108BD9-81ED-4DB2-BD59-A6C34878D82A}">
                    <a16:rowId xmlns:a16="http://schemas.microsoft.com/office/drawing/2014/main" val="300494923"/>
                  </a:ext>
                </a:extLst>
              </a:tr>
              <a:tr h="370840">
                <a:tc>
                  <a:txBody>
                    <a:bodyPr/>
                    <a:lstStyle/>
                    <a:p>
                      <a:r>
                        <a:rPr lang="en-US" sz="2800" dirty="0">
                          <a:latin typeface="Arial" panose="020B0604020202020204" pitchFamily="34" charset="0"/>
                          <a:cs typeface="Arial" panose="020B0604020202020204" pitchFamily="34" charset="0"/>
                        </a:rPr>
                        <a:t>Able to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Posse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5068288"/>
                  </a:ext>
                </a:extLst>
              </a:tr>
              <a:tr h="370840">
                <a:tc>
                  <a:txBody>
                    <a:bodyPr/>
                    <a:lstStyle/>
                    <a:p>
                      <a:r>
                        <a:rPr lang="en-US" sz="2800" dirty="0">
                          <a:latin typeface="Arial" panose="020B0604020202020204" pitchFamily="34" charset="0"/>
                          <a:cs typeface="Arial" panose="020B0604020202020204" pitchFamily="34" charset="0"/>
                        </a:rPr>
                        <a:t>Able to not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1" dirty="0">
                          <a:latin typeface="Arial" panose="020B0604020202020204" pitchFamily="34" charset="0"/>
                          <a:cs typeface="Arial" panose="020B0604020202020204" pitchFamily="34" charset="0"/>
                        </a:rPr>
                        <a:t>Posse non </a:t>
                      </a:r>
                      <a:r>
                        <a:rPr lang="en-US" sz="2800" i="1" dirty="0" err="1">
                          <a:latin typeface="Arial" panose="020B0604020202020204" pitchFamily="34" charset="0"/>
                          <a:cs typeface="Arial" panose="020B0604020202020204" pitchFamily="34" charset="0"/>
                        </a:rPr>
                        <a:t>pecarre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6817276"/>
                  </a:ext>
                </a:extLst>
              </a:tr>
              <a:tr h="370840">
                <a:tc>
                  <a:txBody>
                    <a:bodyPr/>
                    <a:lstStyle/>
                    <a:p>
                      <a:r>
                        <a:rPr lang="en-US" sz="2800" dirty="0">
                          <a:latin typeface="Arial" panose="020B0604020202020204" pitchFamily="34" charset="0"/>
                          <a:cs typeface="Arial" panose="020B0604020202020204" pitchFamily="34" charset="0"/>
                        </a:rPr>
                        <a:t>Unable to not sin</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Non posse non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84946316"/>
                  </a:ext>
                </a:extLst>
              </a:tr>
            </a:tbl>
          </a:graphicData>
        </a:graphic>
      </p:graphicFrame>
      <p:sp>
        <p:nvSpPr>
          <p:cNvPr id="4" name="TextBox 3">
            <a:extLst>
              <a:ext uri="{FF2B5EF4-FFF2-40B4-BE49-F238E27FC236}">
                <a16:creationId xmlns:a16="http://schemas.microsoft.com/office/drawing/2014/main" id="{F62A8D89-2F22-4FA4-9017-23C52578EE95}"/>
              </a:ext>
            </a:extLst>
          </p:cNvPr>
          <p:cNvSpPr txBox="1"/>
          <p:nvPr/>
        </p:nvSpPr>
        <p:spPr>
          <a:xfrm>
            <a:off x="344129" y="6144758"/>
            <a:ext cx="4577856" cy="523220"/>
          </a:xfrm>
          <a:prstGeom prst="rect">
            <a:avLst/>
          </a:prstGeom>
          <a:noFill/>
        </p:spPr>
        <p:txBody>
          <a:bodyPr wrap="none" rtlCol="0">
            <a:spAutoFit/>
          </a:bodyPr>
          <a:lstStyle/>
          <a:p>
            <a:r>
              <a:rPr lang="en-US" sz="2800"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Augustine’s original words</a:t>
            </a:r>
          </a:p>
        </p:txBody>
      </p:sp>
    </p:spTree>
    <p:extLst>
      <p:ext uri="{BB962C8B-B14F-4D97-AF65-F5344CB8AC3E}">
        <p14:creationId xmlns:p14="http://schemas.microsoft.com/office/powerpoint/2010/main" val="240048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01600" y="773724"/>
            <a:ext cx="11988800" cy="5933806"/>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According to Augustine (354-430):</a:t>
            </a:r>
          </a:p>
          <a:p>
            <a:pPr lvl="1">
              <a:lnSpc>
                <a:spcPct val="150000"/>
              </a:lnSpc>
            </a:pPr>
            <a:r>
              <a:rPr lang="en-US" sz="2800" dirty="0">
                <a:solidFill>
                  <a:srgbClr val="0070C0"/>
                </a:solidFill>
                <a:cs typeface="Arial" panose="020B0604020202020204" pitchFamily="34" charset="0"/>
              </a:rPr>
              <a:t>Adam and Eve were created with </a:t>
            </a:r>
            <a:r>
              <a:rPr lang="en-US" sz="2800" i="1" dirty="0">
                <a:solidFill>
                  <a:srgbClr val="FF0000"/>
                </a:solidFill>
                <a:cs typeface="Arial" panose="020B0604020202020204" pitchFamily="34" charset="0"/>
              </a:rPr>
              <a:t>Moral</a:t>
            </a:r>
            <a:r>
              <a:rPr lang="en-US" sz="2800" dirty="0">
                <a:solidFill>
                  <a:srgbClr val="0070C0"/>
                </a:solidFill>
                <a:cs typeface="Arial" panose="020B0604020202020204" pitchFamily="34" charset="0"/>
              </a:rPr>
              <a:t> </a:t>
            </a:r>
            <a:r>
              <a:rPr lang="en-US" sz="2800" i="1" dirty="0">
                <a:solidFill>
                  <a:srgbClr val="FF0000"/>
                </a:solidFill>
                <a:cs typeface="Arial" panose="020B0604020202020204" pitchFamily="34" charset="0"/>
              </a:rPr>
              <a:t>Liberty</a:t>
            </a:r>
            <a:r>
              <a:rPr lang="en-US" sz="2800" b="1" i="1" dirty="0">
                <a:solidFill>
                  <a:srgbClr val="0070C0"/>
                </a:solidFill>
                <a:cs typeface="Arial" panose="020B0604020202020204" pitchFamily="34" charset="0"/>
              </a:rPr>
              <a:t> </a:t>
            </a:r>
            <a:r>
              <a:rPr lang="en-US" sz="2800" dirty="0">
                <a:solidFill>
                  <a:srgbClr val="0070C0"/>
                </a:solidFill>
                <a:cs typeface="Arial" panose="020B0604020202020204" pitchFamily="34" charset="0"/>
              </a:rPr>
              <a:t>(i.e. </a:t>
            </a:r>
            <a:r>
              <a:rPr lang="en-US" sz="2800" dirty="0">
                <a:solidFill>
                  <a:srgbClr val="FF0000"/>
                </a:solidFill>
                <a:cs typeface="Arial" panose="020B0604020202020204" pitchFamily="34" charset="0"/>
              </a:rPr>
              <a:t>free will</a:t>
            </a:r>
            <a:r>
              <a:rPr lang="en-US" sz="2800" dirty="0">
                <a:solidFill>
                  <a:srgbClr val="0070C0"/>
                </a:solidFill>
                <a:cs typeface="Arial" panose="020B0604020202020204" pitchFamily="34" charset="0"/>
              </a:rPr>
              <a:t>),</a:t>
            </a:r>
            <a:r>
              <a:rPr lang="en-US" sz="2800" dirty="0">
                <a:solidFill>
                  <a:srgbClr val="FF0000"/>
                </a:solidFill>
                <a:cs typeface="Arial" panose="020B0604020202020204" pitchFamily="34" charset="0"/>
              </a:rPr>
              <a:t> </a:t>
            </a:r>
            <a:r>
              <a:rPr lang="en-US" sz="2800" dirty="0">
                <a:solidFill>
                  <a:srgbClr val="0070C0"/>
                </a:solidFill>
                <a:cs typeface="Arial" panose="020B0604020202020204" pitchFamily="34" charset="0"/>
              </a:rPr>
              <a:t>the moral ability to sin and the moral ability to not sin. </a:t>
            </a:r>
          </a:p>
          <a:p>
            <a:pPr lvl="1">
              <a:lnSpc>
                <a:spcPct val="150000"/>
              </a:lnSpc>
            </a:pPr>
            <a:r>
              <a:rPr lang="en-US" sz="2800" dirty="0">
                <a:solidFill>
                  <a:srgbClr val="0070C0"/>
                </a:solidFill>
                <a:cs typeface="Arial" panose="020B0604020202020204" pitchFamily="34" charset="0"/>
              </a:rPr>
              <a:t>In the fall they </a:t>
            </a:r>
            <a:r>
              <a:rPr lang="en-US" sz="2800" dirty="0">
                <a:solidFill>
                  <a:srgbClr val="FF0000"/>
                </a:solidFill>
                <a:cs typeface="Arial" panose="020B0604020202020204" pitchFamily="34" charset="0"/>
              </a:rPr>
              <a:t>lost</a:t>
            </a:r>
            <a:r>
              <a:rPr lang="en-US" sz="2800" dirty="0">
                <a:solidFill>
                  <a:srgbClr val="0070C0"/>
                </a:solidFill>
                <a:cs typeface="Arial" panose="020B0604020202020204" pitchFamily="34" charset="0"/>
              </a:rPr>
              <a:t> the </a:t>
            </a:r>
            <a:r>
              <a:rPr lang="en-US" sz="2800" dirty="0">
                <a:solidFill>
                  <a:srgbClr val="FF0000"/>
                </a:solidFill>
                <a:cs typeface="Arial" panose="020B0604020202020204" pitchFamily="34" charset="0"/>
              </a:rPr>
              <a:t>moral ability to not sin</a:t>
            </a:r>
            <a:r>
              <a:rPr lang="en-US" sz="2800" dirty="0">
                <a:solidFill>
                  <a:srgbClr val="0070C0"/>
                </a:solidFill>
                <a:cs typeface="Arial" panose="020B0604020202020204" pitchFamily="34" charset="0"/>
              </a:rPr>
              <a:t>.</a:t>
            </a:r>
          </a:p>
          <a:p>
            <a:pPr lvl="1">
              <a:lnSpc>
                <a:spcPct val="150000"/>
              </a:lnSpc>
            </a:pPr>
            <a:r>
              <a:rPr lang="en-US" sz="2800" dirty="0">
                <a:solidFill>
                  <a:srgbClr val="0070C0"/>
                </a:solidFill>
                <a:cs typeface="Arial" panose="020B0604020202020204" pitchFamily="34" charset="0"/>
              </a:rPr>
              <a:t>When a person is regenerated (born again) they:</a:t>
            </a:r>
          </a:p>
          <a:p>
            <a:pPr lvl="2">
              <a:lnSpc>
                <a:spcPct val="150000"/>
              </a:lnSpc>
            </a:pPr>
            <a:r>
              <a:rPr lang="en-US" sz="2800" dirty="0">
                <a:solidFill>
                  <a:srgbClr val="0070C0"/>
                </a:solidFill>
                <a:cs typeface="Arial" panose="020B0604020202020204" pitchFamily="34" charset="0"/>
              </a:rPr>
              <a:t>are indwelt by the Holy Spirit</a:t>
            </a:r>
          </a:p>
          <a:p>
            <a:pPr lvl="2">
              <a:lnSpc>
                <a:spcPct val="150000"/>
              </a:lnSpc>
            </a:pPr>
            <a:r>
              <a:rPr lang="en-US" sz="2800" dirty="0">
                <a:solidFill>
                  <a:srgbClr val="0070C0"/>
                </a:solidFill>
                <a:cs typeface="Arial" panose="020B0604020202020204" pitchFamily="34" charset="0"/>
              </a:rPr>
              <a:t>regain free will</a:t>
            </a:r>
          </a:p>
          <a:p>
            <a:pPr lvl="2">
              <a:lnSpc>
                <a:spcPct val="150000"/>
              </a:lnSpc>
            </a:pPr>
            <a:r>
              <a:rPr lang="en-US" sz="2800" dirty="0">
                <a:solidFill>
                  <a:srgbClr val="0070C0"/>
                </a:solidFill>
                <a:cs typeface="Arial" panose="020B0604020202020204" pitchFamily="34" charset="0"/>
              </a:rPr>
              <a:t> are </a:t>
            </a:r>
            <a:r>
              <a:rPr lang="en-US" sz="2800" dirty="0">
                <a:solidFill>
                  <a:srgbClr val="FF0000"/>
                </a:solidFill>
                <a:cs typeface="Arial" panose="020B0604020202020204" pitchFamily="34" charset="0"/>
              </a:rPr>
              <a:t>unable to not believe in Jesus</a:t>
            </a:r>
            <a:endParaRPr lang="en-US" sz="2400" dirty="0">
              <a:solidFill>
                <a:srgbClr val="FF0000"/>
              </a:solidFill>
              <a:cs typeface="Arial" panose="020B0604020202020204" pitchFamily="34" charset="0"/>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39278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1026</Words>
  <Application>Microsoft Office PowerPoint</Application>
  <PresentationFormat>Widescreen</PresentationFormat>
  <Paragraphs>87</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PowerPoint Presentation</vt:lpstr>
      <vt:lpstr> The Fall – Everyone is born morally unable to not sin (Review) </vt:lpstr>
      <vt:lpstr> The Fall – Everyone is morally unable to not sin (Review) </vt:lpstr>
      <vt:lpstr>The Fall – Possible Effects (Review)</vt:lpstr>
      <vt:lpstr>The Fall</vt:lpstr>
      <vt:lpstr> Key Protestant Reformation Doctrines – The Fall  </vt:lpstr>
      <vt:lpstr>The Fall – Augustine of Hippo’s Definition of Original (inherited) Sin</vt:lpstr>
      <vt:lpstr>The Fall</vt:lpstr>
      <vt:lpstr>The Fall</vt:lpstr>
      <vt:lpstr>The Fall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1</cp:revision>
  <dcterms:created xsi:type="dcterms:W3CDTF">2019-12-08T23:10:52Z</dcterms:created>
  <dcterms:modified xsi:type="dcterms:W3CDTF">2019-12-08T23:12:39Z</dcterms:modified>
</cp:coreProperties>
</file>