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504" r:id="rId2"/>
    <p:sldId id="1476" r:id="rId3"/>
    <p:sldId id="1505" r:id="rId4"/>
    <p:sldId id="1506" r:id="rId5"/>
    <p:sldId id="1509" r:id="rId6"/>
    <p:sldId id="1508" r:id="rId7"/>
    <p:sldId id="1510" r:id="rId8"/>
    <p:sldId id="1507" r:id="rId9"/>
    <p:sldId id="1511" r:id="rId10"/>
    <p:sldId id="1348" r:id="rId11"/>
    <p:sldId id="1351" r:id="rId12"/>
    <p:sldId id="14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 Schmuland" initials="CS" lastIdx="3" clrIdx="0">
    <p:extLst>
      <p:ext uri="{19B8F6BF-5375-455C-9EA6-DF929625EA0E}">
        <p15:presenceInfo xmlns:p15="http://schemas.microsoft.com/office/powerpoint/2012/main" userId="f17055b4a736dd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13T19:38:29.712" idx="3">
    <p:pos x="3028" y="83"/>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E4030-AB17-4402-8E35-0833DA849DA3}" type="datetimeFigureOut">
              <a:rPr lang="en-US" smtClean="0"/>
              <a:t>12/15/2019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F8440-BC41-410B-92F8-AA350687F66A}" type="slidenum">
              <a:rPr lang="en-US" smtClean="0"/>
              <a:t>‹#›</a:t>
            </a:fld>
            <a:endParaRPr lang="en-US"/>
          </a:p>
        </p:txBody>
      </p:sp>
    </p:spTree>
    <p:extLst>
      <p:ext uri="{BB962C8B-B14F-4D97-AF65-F5344CB8AC3E}">
        <p14:creationId xmlns:p14="http://schemas.microsoft.com/office/powerpoint/2010/main" val="395573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2609552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792701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1475769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659462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707102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50868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4</a:t>
            </a:fld>
            <a:endParaRPr lang="en-US"/>
          </a:p>
        </p:txBody>
      </p:sp>
    </p:spTree>
    <p:extLst>
      <p:ext uri="{BB962C8B-B14F-4D97-AF65-F5344CB8AC3E}">
        <p14:creationId xmlns:p14="http://schemas.microsoft.com/office/powerpoint/2010/main" val="2020365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5</a:t>
            </a:fld>
            <a:endParaRPr lang="en-US"/>
          </a:p>
        </p:txBody>
      </p:sp>
    </p:spTree>
    <p:extLst>
      <p:ext uri="{BB962C8B-B14F-4D97-AF65-F5344CB8AC3E}">
        <p14:creationId xmlns:p14="http://schemas.microsoft.com/office/powerpoint/2010/main" val="382707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6</a:t>
            </a:fld>
            <a:endParaRPr lang="en-US"/>
          </a:p>
        </p:txBody>
      </p:sp>
    </p:spTree>
    <p:extLst>
      <p:ext uri="{BB962C8B-B14F-4D97-AF65-F5344CB8AC3E}">
        <p14:creationId xmlns:p14="http://schemas.microsoft.com/office/powerpoint/2010/main" val="30163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7</a:t>
            </a:fld>
            <a:endParaRPr lang="en-US"/>
          </a:p>
        </p:txBody>
      </p:sp>
    </p:spTree>
    <p:extLst>
      <p:ext uri="{BB962C8B-B14F-4D97-AF65-F5344CB8AC3E}">
        <p14:creationId xmlns:p14="http://schemas.microsoft.com/office/powerpoint/2010/main" val="2781619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3731656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294322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23784-B035-49FA-ABEE-C12566D08E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03A45F-6A5D-4879-B01A-9F8B3F570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17C7E9-DB27-4AD6-8B2B-2DAC772270AA}"/>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0926ABE6-9FA3-49A6-BE02-0C140EDBB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03EC3-1EDC-4554-B3AA-89E6B1DF3FEC}"/>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00320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DFA5-FA39-4A42-A259-123BEA74A0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64D6D8-6885-4170-8C07-52FAE4BF1E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BBE7A3-32B5-4BAB-A12B-C4DAED0C7D59}"/>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0E448EEC-33AC-45DB-B114-575584A7E3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CBF1E-0065-45C9-97A4-0E2C900274AF}"/>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73913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3FEAE7-9C25-4612-8E7B-06ED31E11C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EF3F08-9B83-42AE-902F-0144A40F8A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D79A0-F165-4C96-8C88-666A3F25EFC1}"/>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E9E88595-7884-4D19-878C-117284068F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4DF130-2C5E-4E6E-B9D2-CF3ABC511D1A}"/>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831618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D93AE-6197-453B-993B-9B625F4F31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DC6D8A-720D-4A50-97E4-6510ED9991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AB076-3F9A-49B1-B28C-30BC29ABF076}"/>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AF5BD55F-E8FF-4316-8E8F-8102BF3A5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4A9D9F-CAD6-4FD0-9CDC-33650F012511}"/>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01130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514C2-F80A-4A07-A294-AFD833E2F4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4C54C1-6543-468B-B77C-3A4322423D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93CFA5-DB43-4E29-BB42-DEC4A1D294B6}"/>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B5CBEB54-5E04-4063-B774-2099E4F63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D6FD2-7EE6-4054-AA2F-040083AFF562}"/>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9466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0EEF1-966D-4A80-BFC4-A72AA9D749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558A18-D421-4BD9-8FB3-14FA7AF7B1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AAE856-9FEF-4616-B9F7-A57F67F9AC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19AEEF-AC01-4D63-B031-DFD51082D823}"/>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6" name="Footer Placeholder 5">
            <a:extLst>
              <a:ext uri="{FF2B5EF4-FFF2-40B4-BE49-F238E27FC236}">
                <a16:creationId xmlns:a16="http://schemas.microsoft.com/office/drawing/2014/main" id="{CC7D0063-F274-4A33-86C8-0AB1C17E72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BDFBBC-6BCF-4771-8321-20C297C9B90E}"/>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207358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4B54-E30B-40AE-8E33-DFC5FA4A0D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5B28F0-7301-4ED8-99BD-EF34F0671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5FCB29-5862-4869-9345-3A26122CFE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D999D-71BD-4901-8CD4-08D7D1A33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3CCC82-FE5C-4423-812F-3FEC8DFE7E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EFC426-6AB2-4E55-889B-84EF66A94B3E}"/>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8" name="Footer Placeholder 7">
            <a:extLst>
              <a:ext uri="{FF2B5EF4-FFF2-40B4-BE49-F238E27FC236}">
                <a16:creationId xmlns:a16="http://schemas.microsoft.com/office/drawing/2014/main" id="{D526544C-741F-4225-9A49-54BBA33E72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530D07-2F9F-41DC-A03D-B0DF39DB4B38}"/>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19723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44A6F-F884-4BF6-A747-5636704490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276B53-E8AD-4422-B000-6BC88A157DEE}"/>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4" name="Footer Placeholder 3">
            <a:extLst>
              <a:ext uri="{FF2B5EF4-FFF2-40B4-BE49-F238E27FC236}">
                <a16:creationId xmlns:a16="http://schemas.microsoft.com/office/drawing/2014/main" id="{7B140D0A-389F-43BE-9E28-F9E41C14AF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DC736C-7E29-4928-9E6B-5CB96A14ED6F}"/>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3620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6F23C-A0CB-4C4F-A68D-3921EADE1FF2}"/>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3" name="Footer Placeholder 2">
            <a:extLst>
              <a:ext uri="{FF2B5EF4-FFF2-40B4-BE49-F238E27FC236}">
                <a16:creationId xmlns:a16="http://schemas.microsoft.com/office/drawing/2014/main" id="{3E4899E8-9B12-462C-849B-A5DE8B8484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8B18BE-24A3-4E85-BB3C-3DDB69FA27CA}"/>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140779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CB34F-CC1D-4EE7-AB8F-25B383037E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78ADA4-F2CF-416F-8C12-26C6974262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BBADE-E3A0-4696-A7A7-97B9ED278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BBB13-87F3-4EE6-B803-9641CC437294}"/>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6" name="Footer Placeholder 5">
            <a:extLst>
              <a:ext uri="{FF2B5EF4-FFF2-40B4-BE49-F238E27FC236}">
                <a16:creationId xmlns:a16="http://schemas.microsoft.com/office/drawing/2014/main" id="{62736B3F-EA45-4A1D-AA0B-911431F328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A3D0A5-581A-48BF-B319-31B37B5BAF5C}"/>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528100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5BBA8-A676-4F0F-B9B5-7DC10A1F9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C63246-30FB-4B3E-A960-0F0A06D645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AA64A0-A1A7-485D-8BE3-F74CE9254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7FD9F5-2E35-44ED-8425-AD71EF8C5947}"/>
              </a:ext>
            </a:extLst>
          </p:cNvPr>
          <p:cNvSpPr>
            <a:spLocks noGrp="1"/>
          </p:cNvSpPr>
          <p:nvPr>
            <p:ph type="dt" sz="half" idx="10"/>
          </p:nvPr>
        </p:nvSpPr>
        <p:spPr/>
        <p:txBody>
          <a:bodyPr/>
          <a:lstStyle/>
          <a:p>
            <a:fld id="{ACF457D8-DEAF-4733-8ED5-AC06E06979F0}" type="datetimeFigureOut">
              <a:rPr lang="en-US" smtClean="0"/>
              <a:t>12/15/2019</a:t>
            </a:fld>
            <a:endParaRPr lang="en-US"/>
          </a:p>
        </p:txBody>
      </p:sp>
      <p:sp>
        <p:nvSpPr>
          <p:cNvPr id="6" name="Footer Placeholder 5">
            <a:extLst>
              <a:ext uri="{FF2B5EF4-FFF2-40B4-BE49-F238E27FC236}">
                <a16:creationId xmlns:a16="http://schemas.microsoft.com/office/drawing/2014/main" id="{2CC5D6AF-F2CE-407B-BDFD-4E95783198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F5A209-907B-49B0-9DA8-265DC44B46CD}"/>
              </a:ext>
            </a:extLst>
          </p:cNvPr>
          <p:cNvSpPr>
            <a:spLocks noGrp="1"/>
          </p:cNvSpPr>
          <p:nvPr>
            <p:ph type="sldNum" sz="quarter" idx="12"/>
          </p:nvPr>
        </p:nvSpPr>
        <p:spPr/>
        <p:txBody>
          <a:bodyPr/>
          <a:lstStyle/>
          <a:p>
            <a:fld id="{F7004FEE-D23D-4849-8A22-7951AC43411A}" type="slidenum">
              <a:rPr lang="en-US" smtClean="0"/>
              <a:t>‹#›</a:t>
            </a:fld>
            <a:endParaRPr lang="en-US"/>
          </a:p>
        </p:txBody>
      </p:sp>
    </p:spTree>
    <p:extLst>
      <p:ext uri="{BB962C8B-B14F-4D97-AF65-F5344CB8AC3E}">
        <p14:creationId xmlns:p14="http://schemas.microsoft.com/office/powerpoint/2010/main" val="314232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920C7B-4572-41C7-BBEB-1A562E4E7C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437D00-8C8A-463D-B4D5-1D125FF417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836ED5-A76C-4D34-825B-2377F8FF3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457D8-DEAF-4733-8ED5-AC06E06979F0}" type="datetimeFigureOut">
              <a:rPr lang="en-US" smtClean="0"/>
              <a:t>12/15/2019</a:t>
            </a:fld>
            <a:endParaRPr lang="en-US"/>
          </a:p>
        </p:txBody>
      </p:sp>
      <p:sp>
        <p:nvSpPr>
          <p:cNvPr id="5" name="Footer Placeholder 4">
            <a:extLst>
              <a:ext uri="{FF2B5EF4-FFF2-40B4-BE49-F238E27FC236}">
                <a16:creationId xmlns:a16="http://schemas.microsoft.com/office/drawing/2014/main" id="{A2659042-1DB6-489D-BBB7-30F4BDB63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C76665-5C9B-4A9C-816C-52B84CAEC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04FEE-D23D-4849-8A22-7951AC43411A}" type="slidenum">
              <a:rPr lang="en-US" smtClean="0"/>
              <a:t>‹#›</a:t>
            </a:fld>
            <a:endParaRPr lang="en-US"/>
          </a:p>
        </p:txBody>
      </p:sp>
    </p:spTree>
    <p:extLst>
      <p:ext uri="{BB962C8B-B14F-4D97-AF65-F5344CB8AC3E}">
        <p14:creationId xmlns:p14="http://schemas.microsoft.com/office/powerpoint/2010/main" val="2807467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15, 2019</a:t>
            </a:r>
          </a:p>
        </p:txBody>
      </p:sp>
    </p:spTree>
    <p:extLst>
      <p:ext uri="{BB962C8B-B14F-4D97-AF65-F5344CB8AC3E}">
        <p14:creationId xmlns:p14="http://schemas.microsoft.com/office/powerpoint/2010/main" val="594943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39012" y="761379"/>
            <a:ext cx="11513975" cy="5947331"/>
          </a:xfrm>
          <a:solidFill>
            <a:srgbClr val="FFFFCC"/>
          </a:solidFill>
        </p:spPr>
        <p:txBody>
          <a:bodyPr numCol="1">
            <a:noAutofit/>
          </a:bodyPr>
          <a:lstStyle/>
          <a:p>
            <a:pPr marL="0" indent="0">
              <a:lnSpc>
                <a:spcPct val="150000"/>
              </a:lnSpc>
              <a:buNone/>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339012" y="0"/>
            <a:ext cx="11513975"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A Brief History of Time   </a:t>
            </a:r>
            <a:r>
              <a:rPr lang="en-US" sz="28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According to Scripture not Stephen Hawking!) </a:t>
            </a:r>
            <a:r>
              <a:rPr lang="en-US" sz="2800" dirty="0">
                <a:latin typeface="Arial" panose="020B0604020202020204" pitchFamily="34" charset="0"/>
                <a:cs typeface="Arial" panose="020B0604020202020204" pitchFamily="34" charset="0"/>
              </a:rPr>
              <a:t> </a:t>
            </a:r>
          </a:p>
        </p:txBody>
      </p:sp>
      <p:sp>
        <p:nvSpPr>
          <p:cNvPr id="6" name="Rectangle 5">
            <a:extLst>
              <a:ext uri="{FF2B5EF4-FFF2-40B4-BE49-F238E27FC236}">
                <a16:creationId xmlns:a16="http://schemas.microsoft.com/office/drawing/2014/main" id="{85317643-4878-4113-BF85-8E2CCE61CBA5}"/>
              </a:ext>
            </a:extLst>
          </p:cNvPr>
          <p:cNvSpPr/>
          <p:nvPr/>
        </p:nvSpPr>
        <p:spPr>
          <a:xfrm>
            <a:off x="-978" y="1884562"/>
            <a:ext cx="3098738" cy="1017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Eternity Past</a:t>
            </a:r>
          </a:p>
          <a:p>
            <a:pPr algn="ctr"/>
            <a:r>
              <a:rPr lang="en-US" sz="2400" b="1" dirty="0">
                <a:latin typeface="Arial" panose="020B0604020202020204" pitchFamily="34" charset="0"/>
                <a:cs typeface="Arial" panose="020B0604020202020204" pitchFamily="34" charset="0"/>
              </a:rPr>
              <a:t>Election</a:t>
            </a:r>
          </a:p>
        </p:txBody>
      </p:sp>
      <p:cxnSp>
        <p:nvCxnSpPr>
          <p:cNvPr id="8" name="Straight Connector 7">
            <a:extLst>
              <a:ext uri="{FF2B5EF4-FFF2-40B4-BE49-F238E27FC236}">
                <a16:creationId xmlns:a16="http://schemas.microsoft.com/office/drawing/2014/main" id="{0CD58CEE-61D2-4CD3-ABAF-F2D8707F5325}"/>
              </a:ext>
            </a:extLst>
          </p:cNvPr>
          <p:cNvCxnSpPr>
            <a:cxnSpLocks/>
          </p:cNvCxnSpPr>
          <p:nvPr/>
        </p:nvCxnSpPr>
        <p:spPr>
          <a:xfrm>
            <a:off x="3144416" y="886408"/>
            <a:ext cx="0" cy="4133461"/>
          </a:xfrm>
          <a:prstGeom prst="line">
            <a:avLst/>
          </a:prstGeom>
          <a:ln w="38100">
            <a:solidFill>
              <a:schemeClr val="accent1"/>
            </a:solidFill>
            <a:prstDash val="lgDash"/>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222D3E44-3E8E-4839-A2FD-FC6B24026635}"/>
              </a:ext>
            </a:extLst>
          </p:cNvPr>
          <p:cNvSpPr/>
          <p:nvPr/>
        </p:nvSpPr>
        <p:spPr>
          <a:xfrm>
            <a:off x="3180760" y="1884560"/>
            <a:ext cx="1924056" cy="1017971"/>
          </a:xfrm>
          <a:prstGeom prst="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EDEN</a:t>
            </a:r>
          </a:p>
        </p:txBody>
      </p:sp>
      <p:cxnSp>
        <p:nvCxnSpPr>
          <p:cNvPr id="13" name="Straight Connector 12">
            <a:extLst>
              <a:ext uri="{FF2B5EF4-FFF2-40B4-BE49-F238E27FC236}">
                <a16:creationId xmlns:a16="http://schemas.microsoft.com/office/drawing/2014/main" id="{2ED187E1-0AD7-4C75-91F9-452B938A05D1}"/>
              </a:ext>
            </a:extLst>
          </p:cNvPr>
          <p:cNvCxnSpPr>
            <a:cxnSpLocks/>
          </p:cNvCxnSpPr>
          <p:nvPr/>
        </p:nvCxnSpPr>
        <p:spPr>
          <a:xfrm>
            <a:off x="5150498" y="1539551"/>
            <a:ext cx="9331" cy="365760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BEC6B050-02C1-4052-9723-D26BBFFDC974}"/>
              </a:ext>
            </a:extLst>
          </p:cNvPr>
          <p:cNvSpPr/>
          <p:nvPr/>
        </p:nvSpPr>
        <p:spPr>
          <a:xfrm>
            <a:off x="5187813" y="1882688"/>
            <a:ext cx="3554967" cy="106369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Arial" panose="020B0604020202020204" pitchFamily="34" charset="0"/>
                <a:cs typeface="Arial" panose="020B0604020202020204" pitchFamily="34" charset="0"/>
              </a:rPr>
              <a:t>Children of Wrath</a:t>
            </a:r>
            <a:endParaRPr lang="en-US" sz="2400" b="1" dirty="0">
              <a:solidFill>
                <a:schemeClr val="tx1"/>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40268366-3B80-4EE7-866F-9CFBE7CCC613}"/>
              </a:ext>
            </a:extLst>
          </p:cNvPr>
          <p:cNvSpPr/>
          <p:nvPr/>
        </p:nvSpPr>
        <p:spPr>
          <a:xfrm>
            <a:off x="2146045" y="4918655"/>
            <a:ext cx="1959419" cy="137808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latin typeface="Arial" panose="020B0604020202020204" pitchFamily="34" charset="0"/>
                <a:cs typeface="Arial" panose="020B0604020202020204" pitchFamily="34" charset="0"/>
              </a:rPr>
              <a:t>Creation/</a:t>
            </a:r>
          </a:p>
          <a:p>
            <a:pPr algn="ctr"/>
            <a:r>
              <a:rPr lang="en-US" sz="2400" b="1" dirty="0">
                <a:solidFill>
                  <a:srgbClr val="0070C0"/>
                </a:solidFill>
                <a:latin typeface="Arial" panose="020B0604020202020204" pitchFamily="34" charset="0"/>
                <a:cs typeface="Arial" panose="020B0604020202020204" pitchFamily="34" charset="0"/>
              </a:rPr>
              <a:t>Foundation of the World</a:t>
            </a:r>
          </a:p>
        </p:txBody>
      </p:sp>
      <p:sp>
        <p:nvSpPr>
          <p:cNvPr id="19" name="Rectangle 18">
            <a:extLst>
              <a:ext uri="{FF2B5EF4-FFF2-40B4-BE49-F238E27FC236}">
                <a16:creationId xmlns:a16="http://schemas.microsoft.com/office/drawing/2014/main" id="{9E12D70E-A69A-4773-AE32-B52E3F7FFB13}"/>
              </a:ext>
            </a:extLst>
          </p:cNvPr>
          <p:cNvSpPr/>
          <p:nvPr/>
        </p:nvSpPr>
        <p:spPr>
          <a:xfrm>
            <a:off x="4547899" y="5210213"/>
            <a:ext cx="1621190" cy="886408"/>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The Fall/ Moral Inability</a:t>
            </a:r>
          </a:p>
        </p:txBody>
      </p:sp>
      <p:cxnSp>
        <p:nvCxnSpPr>
          <p:cNvPr id="20" name="Straight Connector 19">
            <a:extLst>
              <a:ext uri="{FF2B5EF4-FFF2-40B4-BE49-F238E27FC236}">
                <a16:creationId xmlns:a16="http://schemas.microsoft.com/office/drawing/2014/main" id="{3EA0B274-3AED-4A8B-A0DA-BEE04F0451C8}"/>
              </a:ext>
            </a:extLst>
          </p:cNvPr>
          <p:cNvCxnSpPr>
            <a:cxnSpLocks/>
          </p:cNvCxnSpPr>
          <p:nvPr/>
        </p:nvCxnSpPr>
        <p:spPr>
          <a:xfrm>
            <a:off x="8789437" y="886408"/>
            <a:ext cx="0" cy="4133461"/>
          </a:xfrm>
          <a:prstGeom prst="line">
            <a:avLst/>
          </a:prstGeom>
          <a:ln w="38100">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2CA015BC-B13D-423F-A441-4C76E9D442C3}"/>
              </a:ext>
            </a:extLst>
          </p:cNvPr>
          <p:cNvSpPr/>
          <p:nvPr/>
        </p:nvSpPr>
        <p:spPr>
          <a:xfrm>
            <a:off x="8836095" y="1861700"/>
            <a:ext cx="3356886" cy="1063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Eternity  Future</a:t>
            </a:r>
          </a:p>
          <a:p>
            <a:pPr algn="ctr"/>
            <a:r>
              <a:rPr lang="en-US" sz="2400" b="1" dirty="0">
                <a:latin typeface="Arial" panose="020B0604020202020204" pitchFamily="34" charset="0"/>
                <a:cs typeface="Arial" panose="020B0604020202020204" pitchFamily="34" charset="0"/>
              </a:rPr>
              <a:t>New Heaven/</a:t>
            </a:r>
          </a:p>
          <a:p>
            <a:pPr algn="ctr"/>
            <a:r>
              <a:rPr lang="en-US" sz="2400" b="1" dirty="0">
                <a:latin typeface="Arial" panose="020B0604020202020204" pitchFamily="34" charset="0"/>
                <a:cs typeface="Arial" panose="020B0604020202020204" pitchFamily="34" charset="0"/>
              </a:rPr>
              <a:t>New Earth</a:t>
            </a:r>
          </a:p>
        </p:txBody>
      </p:sp>
      <p:cxnSp>
        <p:nvCxnSpPr>
          <p:cNvPr id="24" name="Straight Arrow Connector 23">
            <a:extLst>
              <a:ext uri="{FF2B5EF4-FFF2-40B4-BE49-F238E27FC236}">
                <a16:creationId xmlns:a16="http://schemas.microsoft.com/office/drawing/2014/main" id="{D04F60E2-D6A0-4A57-8963-AC0CCE990BBA}"/>
              </a:ext>
            </a:extLst>
          </p:cNvPr>
          <p:cNvCxnSpPr/>
          <p:nvPr/>
        </p:nvCxnSpPr>
        <p:spPr>
          <a:xfrm>
            <a:off x="3163077" y="1427584"/>
            <a:ext cx="5626360" cy="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44FBF435-F09F-4C9D-8C9F-92E0A11CD330}"/>
              </a:ext>
            </a:extLst>
          </p:cNvPr>
          <p:cNvSpPr/>
          <p:nvPr/>
        </p:nvSpPr>
        <p:spPr>
          <a:xfrm>
            <a:off x="3271561" y="915827"/>
            <a:ext cx="4940277" cy="45070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latin typeface="Arial" panose="020B0604020202020204" pitchFamily="34" charset="0"/>
                <a:cs typeface="Arial" panose="020B0604020202020204" pitchFamily="34" charset="0"/>
              </a:rPr>
              <a:t>Time/History </a:t>
            </a:r>
            <a:r>
              <a:rPr lang="en-US" sz="2400" dirty="0">
                <a:solidFill>
                  <a:srgbClr val="0070C0"/>
                </a:solidFill>
                <a:latin typeface="Arial" panose="020B0604020202020204" pitchFamily="34" charset="0"/>
                <a:cs typeface="Arial" panose="020B0604020202020204" pitchFamily="34" charset="0"/>
              </a:rPr>
              <a:t>(not to scale)</a:t>
            </a:r>
            <a:endParaRPr lang="en-US" sz="2400" b="1" dirty="0">
              <a:solidFill>
                <a:srgbClr val="0070C0"/>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200FEB8C-4F4C-459F-8DC9-1F7ED0C0F905}"/>
              </a:ext>
            </a:extLst>
          </p:cNvPr>
          <p:cNvCxnSpPr>
            <a:cxnSpLocks/>
          </p:cNvCxnSpPr>
          <p:nvPr/>
        </p:nvCxnSpPr>
        <p:spPr>
          <a:xfrm>
            <a:off x="6919274" y="2982823"/>
            <a:ext cx="0" cy="1625621"/>
          </a:xfrm>
          <a:prstGeom prst="line">
            <a:avLst/>
          </a:prstGeom>
          <a:ln w="38100">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FA3CE9F-D09E-4AB9-995C-2D03459222BC}"/>
              </a:ext>
            </a:extLst>
          </p:cNvPr>
          <p:cNvCxnSpPr>
            <a:cxnSpLocks/>
          </p:cNvCxnSpPr>
          <p:nvPr/>
        </p:nvCxnSpPr>
        <p:spPr>
          <a:xfrm>
            <a:off x="6919274" y="4701165"/>
            <a:ext cx="0" cy="101809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3A30350-4F34-4B5B-8617-0C7F3D62722F}"/>
              </a:ext>
            </a:extLst>
          </p:cNvPr>
          <p:cNvCxnSpPr/>
          <p:nvPr/>
        </p:nvCxnSpPr>
        <p:spPr>
          <a:xfrm>
            <a:off x="6645896" y="5019869"/>
            <a:ext cx="54675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B9D6BA3-BC9D-445A-ACB2-4E1163456348}"/>
              </a:ext>
            </a:extLst>
          </p:cNvPr>
          <p:cNvSpPr/>
          <p:nvPr/>
        </p:nvSpPr>
        <p:spPr>
          <a:xfrm>
            <a:off x="6965934" y="2982823"/>
            <a:ext cx="1776846"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Church Age</a:t>
            </a:r>
          </a:p>
        </p:txBody>
      </p:sp>
      <p:sp>
        <p:nvSpPr>
          <p:cNvPr id="22" name="TextBox 21">
            <a:extLst>
              <a:ext uri="{FF2B5EF4-FFF2-40B4-BE49-F238E27FC236}">
                <a16:creationId xmlns:a16="http://schemas.microsoft.com/office/drawing/2014/main" id="{47AF552C-3D19-4002-9F95-FA78C0F3590A}"/>
              </a:ext>
            </a:extLst>
          </p:cNvPr>
          <p:cNvSpPr txBox="1"/>
          <p:nvPr/>
        </p:nvSpPr>
        <p:spPr>
          <a:xfrm>
            <a:off x="6462073" y="5704372"/>
            <a:ext cx="1098224" cy="830997"/>
          </a:xfrm>
          <a:prstGeom prst="rect">
            <a:avLst/>
          </a:prstGeom>
          <a:noFill/>
        </p:spPr>
        <p:txBody>
          <a:bodyPr wrap="square" rtlCol="0">
            <a:spAutoFit/>
          </a:bodyPr>
          <a:lstStyle/>
          <a:p>
            <a:r>
              <a:rPr lang="en-US" sz="2400" b="1" dirty="0">
                <a:solidFill>
                  <a:srgbClr val="FF0000"/>
                </a:solidFill>
                <a:latin typeface="Arial" panose="020B0604020202020204" pitchFamily="34" charset="0"/>
                <a:cs typeface="Arial" panose="020B0604020202020204" pitchFamily="34" charset="0"/>
              </a:rPr>
              <a:t>The Cross</a:t>
            </a:r>
          </a:p>
        </p:txBody>
      </p:sp>
      <p:sp>
        <p:nvSpPr>
          <p:cNvPr id="5" name="TextBox 4">
            <a:extLst>
              <a:ext uri="{FF2B5EF4-FFF2-40B4-BE49-F238E27FC236}">
                <a16:creationId xmlns:a16="http://schemas.microsoft.com/office/drawing/2014/main" id="{EA8C7700-40E6-47EE-A522-E8B29F087E50}"/>
              </a:ext>
            </a:extLst>
          </p:cNvPr>
          <p:cNvSpPr txBox="1"/>
          <p:nvPr/>
        </p:nvSpPr>
        <p:spPr>
          <a:xfrm rot="10800000" flipH="1" flipV="1">
            <a:off x="8146389" y="4918655"/>
            <a:ext cx="2672898" cy="830997"/>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Second Coming/</a:t>
            </a:r>
          </a:p>
          <a:p>
            <a:r>
              <a:rPr lang="en-US" sz="2400" b="1" dirty="0">
                <a:solidFill>
                  <a:srgbClr val="0070C0"/>
                </a:solidFill>
                <a:latin typeface="Arial" panose="020B0604020202020204" pitchFamily="34" charset="0"/>
                <a:cs typeface="Arial" panose="020B0604020202020204" pitchFamily="34" charset="0"/>
              </a:rPr>
              <a:t>Final Judgment</a:t>
            </a:r>
          </a:p>
        </p:txBody>
      </p:sp>
    </p:spTree>
    <p:extLst>
      <p:ext uri="{BB962C8B-B14F-4D97-AF65-F5344CB8AC3E}">
        <p14:creationId xmlns:p14="http://schemas.microsoft.com/office/powerpoint/2010/main" val="3882782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2420" y="761379"/>
            <a:ext cx="11784563" cy="5947331"/>
          </a:xfrm>
          <a:solidFill>
            <a:srgbClr val="FFFFCC"/>
          </a:solidFill>
        </p:spPr>
        <p:txBody>
          <a:bodyPr numCol="1">
            <a:noAutofit/>
          </a:bodyPr>
          <a:lstStyle/>
          <a:p>
            <a:pPr marL="0" indent="0">
              <a:lnSpc>
                <a:spcPct val="150000"/>
              </a:lnSpc>
              <a:buNone/>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Sequence of Salvation</a:t>
            </a:r>
            <a:endParaRPr lang="en-US" sz="2800" dirty="0">
              <a:latin typeface="Arial" panose="020B060402020202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id="{2ED187E1-0AD7-4C75-91F9-452B938A05D1}"/>
              </a:ext>
            </a:extLst>
          </p:cNvPr>
          <p:cNvCxnSpPr>
            <a:cxnSpLocks/>
          </p:cNvCxnSpPr>
          <p:nvPr/>
        </p:nvCxnSpPr>
        <p:spPr>
          <a:xfrm>
            <a:off x="5150498" y="1647787"/>
            <a:ext cx="9331" cy="3657600"/>
          </a:xfrm>
          <a:prstGeom prst="line">
            <a:avLst/>
          </a:prstGeom>
          <a:ln w="38100">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BEC6B050-02C1-4052-9723-D26BBFFDC974}"/>
              </a:ext>
            </a:extLst>
          </p:cNvPr>
          <p:cNvSpPr/>
          <p:nvPr/>
        </p:nvSpPr>
        <p:spPr>
          <a:xfrm>
            <a:off x="1558211" y="2671353"/>
            <a:ext cx="3554967" cy="106369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Arial" panose="020B0604020202020204" pitchFamily="34" charset="0"/>
                <a:cs typeface="Arial" panose="020B0604020202020204" pitchFamily="34" charset="0"/>
              </a:rPr>
              <a:t>Child of Wrath</a:t>
            </a:r>
            <a:endParaRPr lang="en-US" sz="2400" b="1" dirty="0">
              <a:solidFill>
                <a:schemeClr val="tx1"/>
              </a:solidFill>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9E12D70E-A69A-4773-AE32-B52E3F7FFB13}"/>
              </a:ext>
            </a:extLst>
          </p:cNvPr>
          <p:cNvSpPr/>
          <p:nvPr/>
        </p:nvSpPr>
        <p:spPr>
          <a:xfrm>
            <a:off x="4159889" y="839886"/>
            <a:ext cx="1999879" cy="694197"/>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latin typeface="Arial" panose="020B0604020202020204" pitchFamily="34" charset="0"/>
                <a:cs typeface="Arial" panose="020B0604020202020204" pitchFamily="34" charset="0"/>
              </a:rPr>
              <a:t>Conversion</a:t>
            </a:r>
          </a:p>
        </p:txBody>
      </p:sp>
      <p:sp>
        <p:nvSpPr>
          <p:cNvPr id="15" name="Rectangle 14">
            <a:extLst>
              <a:ext uri="{FF2B5EF4-FFF2-40B4-BE49-F238E27FC236}">
                <a16:creationId xmlns:a16="http://schemas.microsoft.com/office/drawing/2014/main" id="{E3182AD2-D535-445C-A29C-A952A42A7E08}"/>
              </a:ext>
            </a:extLst>
          </p:cNvPr>
          <p:cNvSpPr/>
          <p:nvPr/>
        </p:nvSpPr>
        <p:spPr>
          <a:xfrm>
            <a:off x="5197149" y="2662955"/>
            <a:ext cx="3554967" cy="1063691"/>
          </a:xfrm>
          <a:prstGeom prst="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Arial" panose="020B0604020202020204" pitchFamily="34" charset="0"/>
                <a:cs typeface="Arial" panose="020B0604020202020204" pitchFamily="34" charset="0"/>
              </a:rPr>
              <a:t>Child of God</a:t>
            </a:r>
          </a:p>
        </p:txBody>
      </p:sp>
    </p:spTree>
    <p:extLst>
      <p:ext uri="{BB962C8B-B14F-4D97-AF65-F5344CB8AC3E}">
        <p14:creationId xmlns:p14="http://schemas.microsoft.com/office/powerpoint/2010/main" val="100497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3548032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959558"/>
          </a:xfrm>
          <a:solidFill>
            <a:srgbClr val="FFFFCC"/>
          </a:solidFill>
        </p:spPr>
        <p:txBody>
          <a:bodyPr numCol="2">
            <a:noAutofit/>
          </a:bodyPr>
          <a:lstStyle/>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Jesus the God-man</a:t>
            </a:r>
            <a:r>
              <a:rPr lang="en-US" sz="2800"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Grace</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Fall </a:t>
            </a:r>
            <a:r>
              <a:rPr lang="en-US" sz="2800" dirty="0">
                <a:solidFill>
                  <a:schemeClr val="bg1">
                    <a:lumMod val="50000"/>
                  </a:schemeClr>
                </a:solidFill>
                <a:latin typeface="Arial" panose="020B0604020202020204" pitchFamily="34" charset="0"/>
                <a:cs typeface="Arial" panose="020B0604020202020204" pitchFamily="34" charset="0"/>
              </a:rPr>
              <a:t>(Review)</a:t>
            </a:r>
            <a:endParaRPr lang="en-US" sz="2800" b="1" dirty="0">
              <a:solidFill>
                <a:schemeClr val="bg1">
                  <a:lumMod val="50000"/>
                </a:schemeClr>
              </a:solidFill>
              <a:latin typeface="Arial" panose="020B0604020202020204" pitchFamily="34" charset="0"/>
              <a:cs typeface="Arial" panose="020B0604020202020204" pitchFamily="34" charset="0"/>
            </a:endParaRP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Election</a:t>
            </a: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 Calling</a:t>
            </a:r>
          </a:p>
          <a:p>
            <a:pPr marL="457200" lvl="1" indent="0" algn="just">
              <a:buNone/>
            </a:pPr>
            <a:r>
              <a:rPr lang="en-US" sz="2800" dirty="0">
                <a:solidFill>
                  <a:srgbClr val="0070C0"/>
                </a:solidFill>
                <a:latin typeface="Arial" panose="020B0604020202020204" pitchFamily="34" charset="0"/>
                <a:cs typeface="Arial" panose="020B0604020202020204" pitchFamily="34" charset="0"/>
              </a:rPr>
              <a:t>11. Regeneration</a:t>
            </a:r>
          </a:p>
          <a:p>
            <a:pPr marL="457200" lvl="1" indent="0" algn="just">
              <a:buNone/>
            </a:pPr>
            <a:r>
              <a:rPr lang="en-US" sz="2800" dirty="0">
                <a:latin typeface="Arial" panose="020B0604020202020204" pitchFamily="34" charset="0"/>
                <a:cs typeface="Arial" panose="020B0604020202020204" pitchFamily="34" charset="0"/>
              </a:rPr>
              <a:t>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Conversion</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Justification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Adoption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 Perseverance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267430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Augustine of Hippo’s </a:t>
            </a:r>
            <a:r>
              <a:rPr lang="en-US" sz="2800" dirty="0">
                <a:latin typeface="Arial" panose="020B0604020202020204" pitchFamily="34" charset="0"/>
                <a:cs typeface="Arial" panose="020B0604020202020204" pitchFamily="34" charset="0"/>
              </a:rPr>
              <a:t>Definition of Original (inherited) Sin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nvGraphicFramePr>
        <p:xfrm>
          <a:off x="259906" y="840211"/>
          <a:ext cx="11672188" cy="4815840"/>
        </p:xfrm>
        <a:graphic>
          <a:graphicData uri="http://schemas.openxmlformats.org/drawingml/2006/table">
            <a:tbl>
              <a:tblPr firstRow="1" bandRow="1">
                <a:tableStyleId>{5C22544A-7EE6-4342-B048-85BDC9FD1C3A}</a:tableStyleId>
              </a:tblPr>
              <a:tblGrid>
                <a:gridCol w="3004404">
                  <a:extLst>
                    <a:ext uri="{9D8B030D-6E8A-4147-A177-3AD203B41FA5}">
                      <a16:colId xmlns:a16="http://schemas.microsoft.com/office/drawing/2014/main" val="214383479"/>
                    </a:ext>
                  </a:extLst>
                </a:gridCol>
                <a:gridCol w="1897625">
                  <a:extLst>
                    <a:ext uri="{9D8B030D-6E8A-4147-A177-3AD203B41FA5}">
                      <a16:colId xmlns:a16="http://schemas.microsoft.com/office/drawing/2014/main" val="1789642164"/>
                    </a:ext>
                  </a:extLst>
                </a:gridCol>
                <a:gridCol w="1877962">
                  <a:extLst>
                    <a:ext uri="{9D8B030D-6E8A-4147-A177-3AD203B41FA5}">
                      <a16:colId xmlns:a16="http://schemas.microsoft.com/office/drawing/2014/main" val="3369108554"/>
                    </a:ext>
                  </a:extLst>
                </a:gridCol>
                <a:gridCol w="4892197">
                  <a:extLst>
                    <a:ext uri="{9D8B030D-6E8A-4147-A177-3AD203B41FA5}">
                      <a16:colId xmlns:a16="http://schemas.microsoft.com/office/drawing/2014/main" val="1227110793"/>
                    </a:ext>
                  </a:extLst>
                </a:gridCol>
              </a:tblGrid>
              <a:tr h="370840">
                <a:tc>
                  <a:txBody>
                    <a:bodyPr/>
                    <a:lstStyle/>
                    <a:p>
                      <a:endParaRPr lang="en-US" sz="2800" dirty="0">
                        <a:latin typeface="Arial" panose="020B0604020202020204" pitchFamily="34" charset="0"/>
                        <a:cs typeface="Arial" panose="020B0604020202020204" pitchFamily="34" charset="0"/>
                      </a:endParaRPr>
                    </a:p>
                  </a:txBody>
                  <a:tcPr/>
                </a:tc>
                <a:tc>
                  <a:txBody>
                    <a:bodyPr/>
                    <a:lstStyle/>
                    <a:p>
                      <a:r>
                        <a:rPr lang="en-US" sz="2800" dirty="0">
                          <a:latin typeface="Arial" panose="020B0604020202020204" pitchFamily="34" charset="0"/>
                          <a:cs typeface="Arial" panose="020B0604020202020204" pitchFamily="34" charset="0"/>
                        </a:rPr>
                        <a:t>Humanity as created</a:t>
                      </a:r>
                    </a:p>
                  </a:txBody>
                  <a:tcPr/>
                </a:tc>
                <a:tc>
                  <a:txBody>
                    <a:bodyPr/>
                    <a:lstStyle/>
                    <a:p>
                      <a:r>
                        <a:rPr lang="en-US" sz="2800" dirty="0">
                          <a:latin typeface="Arial" panose="020B0604020202020204" pitchFamily="34" charset="0"/>
                          <a:cs typeface="Arial" panose="020B0604020202020204" pitchFamily="34" charset="0"/>
                        </a:rPr>
                        <a:t>Fallen Humanity</a:t>
                      </a:r>
                    </a:p>
                  </a:txBody>
                  <a:tcPr/>
                </a:tc>
                <a:tc>
                  <a:txBody>
                    <a:bodyPr/>
                    <a:lstStyle/>
                    <a:p>
                      <a:r>
                        <a:rPr lang="en-US" sz="2800" i="0" dirty="0">
                          <a:latin typeface="Arial" panose="020B0604020202020204" pitchFamily="34" charset="0"/>
                          <a:cs typeface="Arial" panose="020B0604020202020204" pitchFamily="34" charset="0"/>
                        </a:rPr>
                        <a:t>Modern  Definition/</a:t>
                      </a:r>
                      <a:r>
                        <a:rPr lang="en-US" sz="2800" i="1" dirty="0">
                          <a:latin typeface="Arial" panose="020B0604020202020204" pitchFamily="34" charset="0"/>
                          <a:cs typeface="Arial" panose="020B0604020202020204" pitchFamily="34" charset="0"/>
                        </a:rPr>
                        <a:t>Latin term</a:t>
                      </a:r>
                    </a:p>
                  </a:txBody>
                  <a:tcPr/>
                </a:tc>
                <a:extLst>
                  <a:ext uri="{0D108BD9-81ED-4DB2-BD59-A6C34878D82A}">
                    <a16:rowId xmlns:a16="http://schemas.microsoft.com/office/drawing/2014/main" val="2600515352"/>
                  </a:ext>
                </a:extLst>
              </a:tr>
              <a:tr h="370840">
                <a:tc>
                  <a:txBody>
                    <a:bodyPr/>
                    <a:lstStyle/>
                    <a:p>
                      <a:r>
                        <a:rPr lang="en-US" sz="2800" dirty="0">
                          <a:latin typeface="Arial" panose="020B0604020202020204" pitchFamily="34" charset="0"/>
                          <a:cs typeface="Arial" panose="020B0604020202020204" pitchFamily="34" charset="0"/>
                        </a:rPr>
                        <a:t>Free Agency</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p>
                  </a:txBody>
                  <a:tcPr/>
                </a:tc>
                <a:tc>
                  <a:txBody>
                    <a:bodyPr/>
                    <a:lstStyle/>
                    <a:p>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0" dirty="0">
                          <a:latin typeface="Arial" panose="020B0604020202020204" pitchFamily="34" charset="0"/>
                          <a:cs typeface="Arial" panose="020B0604020202020204" pitchFamily="34" charset="0"/>
                        </a:rPr>
                        <a:t>Ability to choose whatever is most pleasing</a:t>
                      </a:r>
                      <a:r>
                        <a:rPr lang="en-US" sz="2800" i="1"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672536710"/>
                  </a:ext>
                </a:extLst>
              </a:tr>
              <a:tr h="370840">
                <a:tc>
                  <a:txBody>
                    <a:bodyPr/>
                    <a:lstStyle/>
                    <a:p>
                      <a:r>
                        <a:rPr lang="en-US" sz="2800" dirty="0">
                          <a:latin typeface="Arial" panose="020B0604020202020204" pitchFamily="34" charset="0"/>
                          <a:cs typeface="Arial" panose="020B0604020202020204" pitchFamily="34" charset="0"/>
                        </a:rPr>
                        <a:t>Free Will</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Moral 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0" dirty="0">
                          <a:latin typeface="Arial" panose="020B0604020202020204" pitchFamily="34" charset="0"/>
                          <a:cs typeface="Arial" panose="020B0604020202020204" pitchFamily="34" charset="0"/>
                        </a:rPr>
                        <a:t>Ability to choose any available moral option.</a:t>
                      </a:r>
                    </a:p>
                  </a:txBody>
                  <a:tcPr/>
                </a:tc>
                <a:extLst>
                  <a:ext uri="{0D108BD9-81ED-4DB2-BD59-A6C34878D82A}">
                    <a16:rowId xmlns:a16="http://schemas.microsoft.com/office/drawing/2014/main" val="300494923"/>
                  </a:ext>
                </a:extLst>
              </a:tr>
              <a:tr h="370840">
                <a:tc>
                  <a:txBody>
                    <a:bodyPr/>
                    <a:lstStyle/>
                    <a:p>
                      <a:r>
                        <a:rPr lang="en-US" sz="2800" dirty="0">
                          <a:latin typeface="Arial" panose="020B0604020202020204" pitchFamily="34" charset="0"/>
                          <a:cs typeface="Arial" panose="020B0604020202020204" pitchFamily="34" charset="0"/>
                        </a:rPr>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Posse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5068288"/>
                  </a:ext>
                </a:extLst>
              </a:tr>
              <a:tr h="370840">
                <a:tc>
                  <a:txBody>
                    <a:bodyPr/>
                    <a:lstStyle/>
                    <a:p>
                      <a:r>
                        <a:rPr lang="en-US" sz="2800" dirty="0">
                          <a:latin typeface="Arial" panose="020B0604020202020204" pitchFamily="34" charset="0"/>
                          <a:cs typeface="Arial" panose="020B0604020202020204" pitchFamily="34" charset="0"/>
                        </a:rPr>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1" dirty="0">
                          <a:latin typeface="Arial" panose="020B0604020202020204" pitchFamily="34" charset="0"/>
                          <a:cs typeface="Arial" panose="020B0604020202020204" pitchFamily="34" charset="0"/>
                        </a:rPr>
                        <a:t>Posse non </a:t>
                      </a:r>
                      <a:r>
                        <a:rPr lang="en-US" sz="2800" i="1" dirty="0" err="1">
                          <a:latin typeface="Arial" panose="020B0604020202020204" pitchFamily="34" charset="0"/>
                          <a:cs typeface="Arial" panose="020B0604020202020204" pitchFamily="34" charset="0"/>
                        </a:rPr>
                        <a:t>pecarre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817276"/>
                  </a:ext>
                </a:extLst>
              </a:tr>
              <a:tr h="370840">
                <a:tc>
                  <a:txBody>
                    <a:bodyPr/>
                    <a:lstStyle/>
                    <a:p>
                      <a:r>
                        <a:rPr lang="en-US" sz="2800" dirty="0">
                          <a:latin typeface="Arial" panose="020B0604020202020204" pitchFamily="34" charset="0"/>
                          <a:cs typeface="Arial" panose="020B0604020202020204" pitchFamily="34" charset="0"/>
                        </a:rPr>
                        <a:t>Unable to not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Non posse non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4946316"/>
                  </a:ext>
                </a:extLst>
              </a:tr>
            </a:tbl>
          </a:graphicData>
        </a:graphic>
      </p:graphicFrame>
      <p:sp>
        <p:nvSpPr>
          <p:cNvPr id="4" name="TextBox 3">
            <a:extLst>
              <a:ext uri="{FF2B5EF4-FFF2-40B4-BE49-F238E27FC236}">
                <a16:creationId xmlns:a16="http://schemas.microsoft.com/office/drawing/2014/main" id="{F62A8D89-2F22-4FA4-9017-23C52578EE95}"/>
              </a:ext>
            </a:extLst>
          </p:cNvPr>
          <p:cNvSpPr txBox="1"/>
          <p:nvPr/>
        </p:nvSpPr>
        <p:spPr>
          <a:xfrm>
            <a:off x="344129" y="6144758"/>
            <a:ext cx="4577856" cy="523220"/>
          </a:xfrm>
          <a:prstGeom prst="rect">
            <a:avLst/>
          </a:prstGeom>
          <a:noFill/>
        </p:spPr>
        <p:txBody>
          <a:bodyPr wrap="none" rtlCol="0">
            <a:spAutoFit/>
          </a:bodyPr>
          <a:lstStyle/>
          <a:p>
            <a:r>
              <a:rPr lang="en-US" sz="2800"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Augustine’s original words</a:t>
            </a:r>
          </a:p>
        </p:txBody>
      </p:sp>
    </p:spTree>
    <p:extLst>
      <p:ext uri="{BB962C8B-B14F-4D97-AF65-F5344CB8AC3E}">
        <p14:creationId xmlns:p14="http://schemas.microsoft.com/office/powerpoint/2010/main" val="1262417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The Loss of Moral Ability</a:t>
            </a:r>
          </a:p>
        </p:txBody>
      </p:sp>
      <p:sp>
        <p:nvSpPr>
          <p:cNvPr id="9" name="Content Placeholder 8"/>
          <p:cNvSpPr>
            <a:spLocks noGrp="1"/>
          </p:cNvSpPr>
          <p:nvPr>
            <p:ph idx="1"/>
          </p:nvPr>
        </p:nvSpPr>
        <p:spPr>
          <a:xfrm>
            <a:off x="101600" y="773724"/>
            <a:ext cx="11988800" cy="6084276"/>
          </a:xfrm>
          <a:solidFill>
            <a:srgbClr val="FFFFCC"/>
          </a:solidFill>
        </p:spPr>
        <p:txBody>
          <a:bodyPr>
            <a:normAutofit/>
          </a:bodyPr>
          <a:lstStyle/>
          <a:p>
            <a:pPr marL="0" indent="0">
              <a:lnSpc>
                <a:spcPct val="150000"/>
              </a:lnSpc>
              <a:buNone/>
            </a:pPr>
            <a:r>
              <a:rPr lang="en-US" dirty="0"/>
              <a:t>And out of the ground the LORD God made to spring up every tree that is pleasant to the sight and good for food. The tree of life was in the midst of the garden, and the tree of the knowledge of good and evil. (Genesis 2:9b)</a:t>
            </a:r>
          </a:p>
          <a:p>
            <a:pPr marL="0" indent="0">
              <a:lnSpc>
                <a:spcPct val="150000"/>
              </a:lnSpc>
              <a:buNone/>
            </a:pPr>
            <a:endParaRPr lang="en-US" dirty="0"/>
          </a:p>
          <a:p>
            <a:pPr marL="0" indent="0">
              <a:lnSpc>
                <a:spcPct val="150000"/>
              </a:lnSpc>
              <a:buNone/>
            </a:pPr>
            <a:r>
              <a:rPr lang="en-US" dirty="0"/>
              <a:t>And the LORD God commanded the man, saying, "</a:t>
            </a:r>
            <a:r>
              <a:rPr lang="en-US" dirty="0">
                <a:solidFill>
                  <a:srgbClr val="FF0000"/>
                </a:solidFill>
              </a:rPr>
              <a:t>You may surely eat of every tree of the garden</a:t>
            </a:r>
            <a:r>
              <a:rPr lang="en-US" dirty="0"/>
              <a:t>, </a:t>
            </a:r>
            <a:r>
              <a:rPr lang="en-US" b="1" dirty="0">
                <a:solidFill>
                  <a:srgbClr val="FF0000"/>
                </a:solidFill>
              </a:rPr>
              <a:t>but</a:t>
            </a:r>
            <a:r>
              <a:rPr lang="en-US" dirty="0"/>
              <a:t> of the tree of the knowledge of good and evil </a:t>
            </a:r>
            <a:r>
              <a:rPr lang="en-US" dirty="0">
                <a:solidFill>
                  <a:srgbClr val="FF0000"/>
                </a:solidFill>
              </a:rPr>
              <a:t>you shall not eat</a:t>
            </a:r>
            <a:r>
              <a:rPr lang="en-US" dirty="0"/>
              <a:t>, for in the day that you eat of it you shall surely die.“ (Genesis 2:16 – 17)</a:t>
            </a:r>
          </a:p>
          <a:p>
            <a:pPr marL="0" indent="0">
              <a:lnSpc>
                <a:spcPct val="150000"/>
              </a:lnSpc>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90678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The Loss of Moral Ability</a:t>
            </a:r>
          </a:p>
        </p:txBody>
      </p:sp>
      <p:sp>
        <p:nvSpPr>
          <p:cNvPr id="9" name="Content Placeholder 8"/>
          <p:cNvSpPr>
            <a:spLocks noGrp="1"/>
          </p:cNvSpPr>
          <p:nvPr>
            <p:ph idx="1"/>
          </p:nvPr>
        </p:nvSpPr>
        <p:spPr>
          <a:xfrm>
            <a:off x="101600" y="773724"/>
            <a:ext cx="11988800" cy="6084276"/>
          </a:xfrm>
          <a:solidFill>
            <a:srgbClr val="FFFFCC"/>
          </a:solidFill>
        </p:spPr>
        <p:txBody>
          <a:bodyPr>
            <a:normAutofit fontScale="92500"/>
          </a:bodyPr>
          <a:lstStyle/>
          <a:p>
            <a:pPr marL="0" indent="0">
              <a:lnSpc>
                <a:spcPct val="150000"/>
              </a:lnSpc>
              <a:buNone/>
            </a:pPr>
            <a:r>
              <a:rPr lang="en-US" dirty="0"/>
              <a:t>Now the serpent was more crafty than any other beast of the field that the LORD God had made. He said to the woman, "Did God actually say, 'You shall not eat of any tree in the garden'?" And the woman said to the serpent, "We may eat of the fruit of the trees in the garden, but God said, </a:t>
            </a:r>
            <a:r>
              <a:rPr lang="en-US" dirty="0">
                <a:solidFill>
                  <a:srgbClr val="FF0000"/>
                </a:solidFill>
              </a:rPr>
              <a:t>'You shall not eat of the fruit of the tree that is in the midst of the garden, neither shall you touch it, lest you die.'"  </a:t>
            </a:r>
            <a:r>
              <a:rPr lang="en-US" dirty="0"/>
              <a:t>But the serpent said to the woman, "You will not surely die. For God knows that when you eat of it your eyes will be opened, and you will be like God, knowing good and evil." So when </a:t>
            </a:r>
            <a:r>
              <a:rPr lang="en-US" dirty="0">
                <a:solidFill>
                  <a:srgbClr val="FF0000"/>
                </a:solidFill>
              </a:rPr>
              <a:t>the woman saw that the tree was good for food, and that it was a delight to the eyes, and that the tree was to be desired to make one wise, she took of its fruit and ate, and she also gave some to her husband who was with her, and he ate.</a:t>
            </a:r>
            <a:r>
              <a:rPr lang="en-US" dirty="0"/>
              <a:t> (Genesis 3:1 – 6)</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57643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The Loss of Moral Ability</a:t>
            </a:r>
          </a:p>
        </p:txBody>
      </p:sp>
      <p:sp>
        <p:nvSpPr>
          <p:cNvPr id="9" name="Content Placeholder 8"/>
          <p:cNvSpPr>
            <a:spLocks noGrp="1"/>
          </p:cNvSpPr>
          <p:nvPr>
            <p:ph idx="1"/>
          </p:nvPr>
        </p:nvSpPr>
        <p:spPr>
          <a:xfrm>
            <a:off x="101600" y="773724"/>
            <a:ext cx="11988800" cy="6084276"/>
          </a:xfrm>
          <a:solidFill>
            <a:srgbClr val="FFFFCC"/>
          </a:solidFill>
        </p:spPr>
        <p:txBody>
          <a:bodyPr>
            <a:normAutofit/>
          </a:bodyPr>
          <a:lstStyle/>
          <a:p>
            <a:pPr>
              <a:lnSpc>
                <a:spcPct val="150000"/>
              </a:lnSpc>
            </a:pPr>
            <a:r>
              <a:rPr lang="en-US" sz="2800" dirty="0">
                <a:solidFill>
                  <a:srgbClr val="0070C0"/>
                </a:solidFill>
                <a:cs typeface="Arial" panose="020B0604020202020204" pitchFamily="34" charset="0"/>
              </a:rPr>
              <a:t>When Adam and Eve disobeyed God’s command not to eat of the Tree of the Knowledge of Good and Evil, they lost the moral ability to be able to make choices that please God and are “morally good;”</a:t>
            </a:r>
          </a:p>
          <a:p>
            <a:pPr>
              <a:lnSpc>
                <a:spcPct val="150000"/>
              </a:lnSpc>
            </a:pPr>
            <a:r>
              <a:rPr lang="en-US" dirty="0">
                <a:solidFill>
                  <a:srgbClr val="0070C0"/>
                </a:solidFill>
                <a:cs typeface="Arial" panose="020B0604020202020204" pitchFamily="34" charset="0"/>
              </a:rPr>
              <a:t>From that point forward no naturally born human was able to make “morally good” choices </a:t>
            </a:r>
            <a:r>
              <a:rPr lang="en-US" b="1" dirty="0">
                <a:solidFill>
                  <a:srgbClr val="0070C0"/>
                </a:solidFill>
                <a:cs typeface="Arial" panose="020B0604020202020204" pitchFamily="34" charset="0"/>
              </a:rPr>
              <a:t>unless</a:t>
            </a:r>
            <a:r>
              <a:rPr lang="en-US" dirty="0">
                <a:solidFill>
                  <a:srgbClr val="0070C0"/>
                </a:solidFill>
                <a:cs typeface="Arial" panose="020B0604020202020204" pitchFamily="34" charset="0"/>
              </a:rPr>
              <a:t> God first regenerated their hearts of stone.</a:t>
            </a:r>
            <a:endParaRPr lang="en-US" sz="2800"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1640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Jesus’ View of Moral Ability</a:t>
            </a:r>
          </a:p>
        </p:txBody>
      </p:sp>
      <p:sp>
        <p:nvSpPr>
          <p:cNvPr id="9" name="Content Placeholder 8"/>
          <p:cNvSpPr>
            <a:spLocks noGrp="1"/>
          </p:cNvSpPr>
          <p:nvPr>
            <p:ph idx="1"/>
          </p:nvPr>
        </p:nvSpPr>
        <p:spPr>
          <a:xfrm>
            <a:off x="101600" y="773724"/>
            <a:ext cx="11988800" cy="6084276"/>
          </a:xfrm>
          <a:solidFill>
            <a:srgbClr val="FFFFCC"/>
          </a:solidFill>
        </p:spPr>
        <p:txBody>
          <a:bodyPr>
            <a:normAutofit/>
          </a:bodyPr>
          <a:lstStyle/>
          <a:p>
            <a:pPr marL="0" indent="0">
              <a:lnSpc>
                <a:spcPct val="150000"/>
              </a:lnSpc>
              <a:buNone/>
            </a:pPr>
            <a:r>
              <a:rPr lang="en-US" dirty="0"/>
              <a:t>Jesus answered him, "Truly, truly, I say to you, </a:t>
            </a:r>
            <a:r>
              <a:rPr lang="en-US" b="1" dirty="0">
                <a:solidFill>
                  <a:srgbClr val="FF0000"/>
                </a:solidFill>
              </a:rPr>
              <a:t>unless</a:t>
            </a:r>
            <a:r>
              <a:rPr lang="en-US" dirty="0">
                <a:solidFill>
                  <a:srgbClr val="FF0000"/>
                </a:solidFill>
              </a:rPr>
              <a:t> one is born again he </a:t>
            </a:r>
            <a:r>
              <a:rPr lang="en-US" b="1" dirty="0">
                <a:solidFill>
                  <a:srgbClr val="FF0000"/>
                </a:solidFill>
              </a:rPr>
              <a:t>cannot</a:t>
            </a:r>
            <a:r>
              <a:rPr lang="en-US" dirty="0">
                <a:solidFill>
                  <a:srgbClr val="FF0000"/>
                </a:solidFill>
              </a:rPr>
              <a:t> see the kingdom of God.</a:t>
            </a:r>
            <a:r>
              <a:rPr lang="en-US" dirty="0"/>
              <a:t>” (John 3:3)</a:t>
            </a:r>
          </a:p>
          <a:p>
            <a:pPr marL="0" indent="0">
              <a:lnSpc>
                <a:spcPct val="150000"/>
              </a:lnSpc>
              <a:buNone/>
            </a:pPr>
            <a:r>
              <a:rPr lang="en-US" dirty="0">
                <a:solidFill>
                  <a:srgbClr val="FF0000"/>
                </a:solidFill>
              </a:rPr>
              <a:t>No one </a:t>
            </a:r>
            <a:r>
              <a:rPr lang="en-US" b="1" dirty="0">
                <a:solidFill>
                  <a:srgbClr val="FF0000"/>
                </a:solidFill>
              </a:rPr>
              <a:t>can</a:t>
            </a:r>
            <a:r>
              <a:rPr lang="en-US" dirty="0">
                <a:solidFill>
                  <a:srgbClr val="FF0000"/>
                </a:solidFill>
              </a:rPr>
              <a:t> come to me </a:t>
            </a:r>
            <a:r>
              <a:rPr lang="en-US" b="1" dirty="0">
                <a:solidFill>
                  <a:srgbClr val="FF0000"/>
                </a:solidFill>
              </a:rPr>
              <a:t>unless</a:t>
            </a:r>
            <a:r>
              <a:rPr lang="en-US" dirty="0"/>
              <a:t> </a:t>
            </a:r>
            <a:r>
              <a:rPr lang="en-US" dirty="0">
                <a:solidFill>
                  <a:srgbClr val="FF0000"/>
                </a:solidFill>
              </a:rPr>
              <a:t>the Father who sent me draws him</a:t>
            </a:r>
            <a:r>
              <a:rPr lang="en-US" dirty="0"/>
              <a:t>. And I will raise him up on the last day. (John 6:44)</a:t>
            </a:r>
            <a:endParaRPr lang="en-US" sz="2800"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74861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Augustine of Hippo’s </a:t>
            </a:r>
            <a:r>
              <a:rPr lang="en-US" sz="2800" dirty="0">
                <a:latin typeface="Arial" panose="020B0604020202020204" pitchFamily="34" charset="0"/>
                <a:cs typeface="Arial" panose="020B0604020202020204" pitchFamily="34" charset="0"/>
              </a:rPr>
              <a:t>Definition of Original (inherited) Sin</a:t>
            </a: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nvGraphicFramePr>
        <p:xfrm>
          <a:off x="259906" y="773633"/>
          <a:ext cx="11672188" cy="3535680"/>
        </p:xfrm>
        <a:graphic>
          <a:graphicData uri="http://schemas.openxmlformats.org/drawingml/2006/table">
            <a:tbl>
              <a:tblPr firstRow="1" bandRow="1">
                <a:tableStyleId>{5C22544A-7EE6-4342-B048-85BDC9FD1C3A}</a:tableStyleId>
              </a:tblPr>
              <a:tblGrid>
                <a:gridCol w="3328422">
                  <a:extLst>
                    <a:ext uri="{9D8B030D-6E8A-4147-A177-3AD203B41FA5}">
                      <a16:colId xmlns:a16="http://schemas.microsoft.com/office/drawing/2014/main" val="214383479"/>
                    </a:ext>
                  </a:extLst>
                </a:gridCol>
                <a:gridCol w="2102280">
                  <a:extLst>
                    <a:ext uri="{9D8B030D-6E8A-4147-A177-3AD203B41FA5}">
                      <a16:colId xmlns:a16="http://schemas.microsoft.com/office/drawing/2014/main" val="1789642164"/>
                    </a:ext>
                  </a:extLst>
                </a:gridCol>
                <a:gridCol w="2080495">
                  <a:extLst>
                    <a:ext uri="{9D8B030D-6E8A-4147-A177-3AD203B41FA5}">
                      <a16:colId xmlns:a16="http://schemas.microsoft.com/office/drawing/2014/main" val="3369108554"/>
                    </a:ext>
                  </a:extLst>
                </a:gridCol>
                <a:gridCol w="2102105">
                  <a:extLst>
                    <a:ext uri="{9D8B030D-6E8A-4147-A177-3AD203B41FA5}">
                      <a16:colId xmlns:a16="http://schemas.microsoft.com/office/drawing/2014/main" val="1025264368"/>
                    </a:ext>
                  </a:extLst>
                </a:gridCol>
                <a:gridCol w="2058886">
                  <a:extLst>
                    <a:ext uri="{9D8B030D-6E8A-4147-A177-3AD203B41FA5}">
                      <a16:colId xmlns:a16="http://schemas.microsoft.com/office/drawing/2014/main" val="371738484"/>
                    </a:ext>
                  </a:extLst>
                </a:gridCol>
              </a:tblGrid>
              <a:tr h="517760">
                <a:tc>
                  <a:txBody>
                    <a:bodyPr/>
                    <a:lstStyle/>
                    <a:p>
                      <a:endParaRPr lang="en-US" sz="2800" dirty="0">
                        <a:latin typeface="Arial" panose="020B0604020202020204" pitchFamily="34" charset="0"/>
                        <a:cs typeface="Arial" panose="020B0604020202020204" pitchFamily="34" charset="0"/>
                      </a:endParaRPr>
                    </a:p>
                  </a:txBody>
                  <a:tcPr/>
                </a:tc>
                <a:tc>
                  <a:txBody>
                    <a:bodyPr/>
                    <a:lstStyle/>
                    <a:p>
                      <a:r>
                        <a:rPr lang="en-US" sz="2800" dirty="0">
                          <a:latin typeface="Arial" panose="020B0604020202020204" pitchFamily="34" charset="0"/>
                          <a:cs typeface="Arial" panose="020B0604020202020204" pitchFamily="34" charset="0"/>
                        </a:rPr>
                        <a:t>Pre-Fall</a:t>
                      </a:r>
                    </a:p>
                  </a:txBody>
                  <a:tcPr/>
                </a:tc>
                <a:tc>
                  <a:txBody>
                    <a:bodyPr/>
                    <a:lstStyle/>
                    <a:p>
                      <a:r>
                        <a:rPr lang="en-US" sz="2800" dirty="0">
                          <a:latin typeface="Arial" panose="020B0604020202020204" pitchFamily="34" charset="0"/>
                          <a:cs typeface="Arial" panose="020B0604020202020204" pitchFamily="34" charset="0"/>
                        </a:rPr>
                        <a:t>Post-Fall</a:t>
                      </a:r>
                    </a:p>
                  </a:txBody>
                  <a:tcPr/>
                </a:tc>
                <a:tc>
                  <a:txBody>
                    <a:bodyPr/>
                    <a:lstStyle/>
                    <a:p>
                      <a:r>
                        <a:rPr lang="en-US" sz="2800" dirty="0">
                          <a:latin typeface="Arial" panose="020B0604020202020204" pitchFamily="34" charset="0"/>
                          <a:cs typeface="Arial" panose="020B0604020202020204" pitchFamily="34" charset="0"/>
                        </a:rPr>
                        <a:t>Reborn </a:t>
                      </a:r>
                    </a:p>
                  </a:txBody>
                  <a:tcPr/>
                </a:tc>
                <a:tc>
                  <a:txBody>
                    <a:bodyPr/>
                    <a:lstStyle/>
                    <a:p>
                      <a:r>
                        <a:rPr lang="en-US" sz="2800" dirty="0">
                          <a:latin typeface="Arial" panose="020B0604020202020204" pitchFamily="34" charset="0"/>
                          <a:cs typeface="Arial" panose="020B0604020202020204" pitchFamily="34" charset="0"/>
                        </a:rPr>
                        <a:t>Glorified</a:t>
                      </a:r>
                    </a:p>
                  </a:txBody>
                  <a:tcPr/>
                </a:tc>
                <a:extLst>
                  <a:ext uri="{0D108BD9-81ED-4DB2-BD59-A6C34878D82A}">
                    <a16:rowId xmlns:a16="http://schemas.microsoft.com/office/drawing/2014/main" val="2600515352"/>
                  </a:ext>
                </a:extLst>
              </a:tr>
              <a:tr h="944150">
                <a:tc>
                  <a:txBody>
                    <a:bodyPr/>
                    <a:lstStyle/>
                    <a:p>
                      <a:r>
                        <a:rPr lang="en-US" sz="2800" dirty="0">
                          <a:latin typeface="Arial" panose="020B0604020202020204" pitchFamily="34" charset="0"/>
                          <a:cs typeface="Arial" panose="020B0604020202020204" pitchFamily="34" charset="0"/>
                        </a:rPr>
                        <a:t>Free Will</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Moral Liberty</a:t>
                      </a:r>
                      <a:r>
                        <a:rPr lang="en-US" sz="2800" i="1" dirty="0">
                          <a:solidFill>
                            <a:schemeClr val="tx1"/>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300494923"/>
                  </a:ext>
                </a:extLst>
              </a:tr>
              <a:tr h="517760">
                <a:tc>
                  <a:txBody>
                    <a:bodyPr/>
                    <a:lstStyle/>
                    <a:p>
                      <a:r>
                        <a:rPr lang="en-US" sz="2800" dirty="0">
                          <a:latin typeface="Arial" panose="020B0604020202020204" pitchFamily="34" charset="0"/>
                          <a:cs typeface="Arial" panose="020B0604020202020204" pitchFamily="34" charset="0"/>
                        </a:rPr>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3575068288"/>
                  </a:ext>
                </a:extLst>
              </a:tr>
              <a:tr h="517760">
                <a:tc>
                  <a:txBody>
                    <a:bodyPr/>
                    <a:lstStyle/>
                    <a:p>
                      <a:r>
                        <a:rPr lang="en-US" sz="2800" dirty="0">
                          <a:latin typeface="Arial" panose="020B0604020202020204" pitchFamily="34" charset="0"/>
                          <a:cs typeface="Arial" panose="020B0604020202020204" pitchFamily="34" charset="0"/>
                        </a:rPr>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166817276"/>
                  </a:ext>
                </a:extLst>
              </a:tr>
              <a:tr h="517760">
                <a:tc>
                  <a:txBody>
                    <a:bodyPr/>
                    <a:lstStyle/>
                    <a:p>
                      <a:r>
                        <a:rPr lang="en-US" sz="2800" dirty="0">
                          <a:latin typeface="Arial" panose="020B0604020202020204" pitchFamily="34" charset="0"/>
                          <a:cs typeface="Arial" panose="020B0604020202020204" pitchFamily="34" charset="0"/>
                        </a:rPr>
                        <a:t>Unable to not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2784946316"/>
                  </a:ext>
                </a:extLst>
              </a:tr>
              <a:tr h="517760">
                <a:tc>
                  <a:txBody>
                    <a:bodyPr/>
                    <a:lstStyle/>
                    <a:p>
                      <a:r>
                        <a:rPr lang="en-US" sz="2800" dirty="0">
                          <a:latin typeface="Arial" panose="020B0604020202020204" pitchFamily="34" charset="0"/>
                          <a:cs typeface="Arial" panose="020B0604020202020204" pitchFamily="34" charset="0"/>
                        </a:rPr>
                        <a:t>Unable to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No</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2916951306"/>
                  </a:ext>
                </a:extLst>
              </a:tr>
            </a:tbl>
          </a:graphicData>
        </a:graphic>
      </p:graphicFrame>
      <p:sp>
        <p:nvSpPr>
          <p:cNvPr id="4" name="TextBox 3">
            <a:extLst>
              <a:ext uri="{FF2B5EF4-FFF2-40B4-BE49-F238E27FC236}">
                <a16:creationId xmlns:a16="http://schemas.microsoft.com/office/drawing/2014/main" id="{F62A8D89-2F22-4FA4-9017-23C52578EE95}"/>
              </a:ext>
            </a:extLst>
          </p:cNvPr>
          <p:cNvSpPr txBox="1"/>
          <p:nvPr/>
        </p:nvSpPr>
        <p:spPr>
          <a:xfrm>
            <a:off x="259907" y="4985261"/>
            <a:ext cx="11599014"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 Augustine’s original words defined as the moral ability to choose either good or evil.</a:t>
            </a:r>
          </a:p>
        </p:txBody>
      </p:sp>
    </p:spTree>
    <p:extLst>
      <p:ext uri="{BB962C8B-B14F-4D97-AF65-F5344CB8AC3E}">
        <p14:creationId xmlns:p14="http://schemas.microsoft.com/office/powerpoint/2010/main" val="359486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959558"/>
          </a:xfrm>
          <a:solidFill>
            <a:srgbClr val="FFFFCC"/>
          </a:solidFill>
        </p:spPr>
        <p:txBody>
          <a:bodyPr numCol="2">
            <a:noAutofit/>
          </a:bodyPr>
          <a:lstStyle/>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Jesus the God-man</a:t>
            </a:r>
            <a:r>
              <a:rPr lang="en-US" sz="2800"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Grace</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(Review)</a:t>
            </a:r>
          </a:p>
          <a:p>
            <a:pPr marL="971550" lvl="1" indent="-514350" algn="just">
              <a:buFont typeface="+mj-lt"/>
              <a:buAutoNum type="arabicPeriod"/>
            </a:pPr>
            <a:r>
              <a:rPr lang="en-US" sz="2800" b="1" dirty="0">
                <a:solidFill>
                  <a:srgbClr val="0070C0"/>
                </a:solidFill>
                <a:latin typeface="Arial" panose="020B0604020202020204" pitchFamily="34" charset="0"/>
                <a:cs typeface="Arial" panose="020B0604020202020204" pitchFamily="34" charset="0"/>
              </a:rPr>
              <a:t>Election</a:t>
            </a: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 Calling</a:t>
            </a:r>
          </a:p>
          <a:p>
            <a:pPr marL="457200" lvl="1" indent="0" algn="just">
              <a:buNone/>
            </a:pPr>
            <a:r>
              <a:rPr lang="en-US" sz="2800" dirty="0">
                <a:solidFill>
                  <a:srgbClr val="0070C0"/>
                </a:solidFill>
                <a:latin typeface="Arial" panose="020B0604020202020204" pitchFamily="34" charset="0"/>
                <a:cs typeface="Arial" panose="020B0604020202020204" pitchFamily="34" charset="0"/>
              </a:rPr>
              <a:t>11. Regeneration</a:t>
            </a:r>
          </a:p>
          <a:p>
            <a:pPr marL="457200" lvl="1" indent="0" algn="just">
              <a:buNone/>
            </a:pPr>
            <a:r>
              <a:rPr lang="en-US" sz="2800" dirty="0">
                <a:latin typeface="Arial" panose="020B0604020202020204" pitchFamily="34" charset="0"/>
                <a:cs typeface="Arial" panose="020B0604020202020204" pitchFamily="34" charset="0"/>
              </a:rPr>
              <a:t>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Conversion</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Justification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Adoption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 Perseverance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1440326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908</Words>
  <Application>Microsoft Office PowerPoint</Application>
  <PresentationFormat>Widescreen</PresentationFormat>
  <Paragraphs>173</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 Protestant Reformation Doctrines of Salvation </vt:lpstr>
      <vt:lpstr>The Fall – Augustine of Hippo’s Definition of Original (inherited) Sin</vt:lpstr>
      <vt:lpstr>The Fall: The Loss of Moral Ability</vt:lpstr>
      <vt:lpstr>The Fall: The Loss of Moral Ability</vt:lpstr>
      <vt:lpstr>The Fall: The Loss of Moral Ability</vt:lpstr>
      <vt:lpstr>The Fall: Jesus’ View of Moral Ability</vt:lpstr>
      <vt:lpstr>The Fall – Augustine of Hippo’s Definition of Original (inherited) Sin</vt:lpstr>
      <vt:lpstr> Protestant Reformation Doctrines of Salvation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4</cp:revision>
  <dcterms:created xsi:type="dcterms:W3CDTF">2019-12-16T00:12:34Z</dcterms:created>
  <dcterms:modified xsi:type="dcterms:W3CDTF">2019-12-16T00:55:02Z</dcterms:modified>
</cp:coreProperties>
</file>