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1504" r:id="rId2"/>
    <p:sldId id="1476" r:id="rId3"/>
    <p:sldId id="1505" r:id="rId4"/>
    <p:sldId id="1506" r:id="rId5"/>
    <p:sldId id="1509" r:id="rId6"/>
    <p:sldId id="1508" r:id="rId7"/>
    <p:sldId id="1510" r:id="rId8"/>
    <p:sldId id="1507" r:id="rId9"/>
    <p:sldId id="1511" r:id="rId10"/>
    <p:sldId id="1348" r:id="rId11"/>
    <p:sldId id="1351" r:id="rId12"/>
    <p:sldId id="147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 Schmuland" initials="CS" lastIdx="3" clrIdx="0">
    <p:extLst>
      <p:ext uri="{19B8F6BF-5375-455C-9EA6-DF929625EA0E}">
        <p15:presenceInfo xmlns:p15="http://schemas.microsoft.com/office/powerpoint/2012/main" userId="f17055b4a736ddc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2-13T19:38:29.712" idx="3">
    <p:pos x="3028" y="83"/>
    <p:text/>
    <p:extLst>
      <p:ext uri="{C676402C-5697-4E1C-873F-D02D1690AC5C}">
        <p15:threadingInfo xmlns:p15="http://schemas.microsoft.com/office/powerpoint/2012/main" timeZoneBias="3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7E4030-AB17-4402-8E35-0833DA849DA3}" type="datetimeFigureOut">
              <a:rPr lang="en-US" smtClean="0"/>
              <a:t>12/15/2019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9F8440-BC41-410B-92F8-AA350687F66A}" type="slidenum">
              <a:rPr lang="en-US" smtClean="0"/>
              <a:t>‹#›</a:t>
            </a:fld>
            <a:endParaRPr lang="en-US"/>
          </a:p>
        </p:txBody>
      </p:sp>
    </p:spTree>
    <p:extLst>
      <p:ext uri="{BB962C8B-B14F-4D97-AF65-F5344CB8AC3E}">
        <p14:creationId xmlns:p14="http://schemas.microsoft.com/office/powerpoint/2010/main" val="395573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7B6AA-3470-4A26-AB2D-2185BE01B5B3}" type="slidenum">
              <a:rPr lang="en-US" smtClean="0"/>
              <a:t>1</a:t>
            </a:fld>
            <a:endParaRPr lang="en-US"/>
          </a:p>
        </p:txBody>
      </p:sp>
    </p:spTree>
    <p:extLst>
      <p:ext uri="{BB962C8B-B14F-4D97-AF65-F5344CB8AC3E}">
        <p14:creationId xmlns:p14="http://schemas.microsoft.com/office/powerpoint/2010/main" val="26095527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10</a:t>
            </a:fld>
            <a:endParaRPr lang="en-US"/>
          </a:p>
        </p:txBody>
      </p:sp>
    </p:spTree>
    <p:extLst>
      <p:ext uri="{BB962C8B-B14F-4D97-AF65-F5344CB8AC3E}">
        <p14:creationId xmlns:p14="http://schemas.microsoft.com/office/powerpoint/2010/main" val="792701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11</a:t>
            </a:fld>
            <a:endParaRPr lang="en-US"/>
          </a:p>
        </p:txBody>
      </p:sp>
    </p:spTree>
    <p:extLst>
      <p:ext uri="{BB962C8B-B14F-4D97-AF65-F5344CB8AC3E}">
        <p14:creationId xmlns:p14="http://schemas.microsoft.com/office/powerpoint/2010/main" val="1475769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12</a:t>
            </a:fld>
            <a:endParaRPr lang="en-US"/>
          </a:p>
        </p:txBody>
      </p:sp>
    </p:spTree>
    <p:extLst>
      <p:ext uri="{BB962C8B-B14F-4D97-AF65-F5344CB8AC3E}">
        <p14:creationId xmlns:p14="http://schemas.microsoft.com/office/powerpoint/2010/main" val="659462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2</a:t>
            </a:fld>
            <a:endParaRPr lang="en-US"/>
          </a:p>
        </p:txBody>
      </p:sp>
    </p:spTree>
    <p:extLst>
      <p:ext uri="{BB962C8B-B14F-4D97-AF65-F5344CB8AC3E}">
        <p14:creationId xmlns:p14="http://schemas.microsoft.com/office/powerpoint/2010/main" val="1707102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3</a:t>
            </a:fld>
            <a:endParaRPr lang="en-US" dirty="0"/>
          </a:p>
        </p:txBody>
      </p:sp>
    </p:spTree>
    <p:extLst>
      <p:ext uri="{BB962C8B-B14F-4D97-AF65-F5344CB8AC3E}">
        <p14:creationId xmlns:p14="http://schemas.microsoft.com/office/powerpoint/2010/main" val="2508688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7B6AA-3470-4A26-AB2D-2185BE01B5B3}" type="slidenum">
              <a:rPr lang="en-US" smtClean="0"/>
              <a:t>4</a:t>
            </a:fld>
            <a:endParaRPr lang="en-US"/>
          </a:p>
        </p:txBody>
      </p:sp>
    </p:spTree>
    <p:extLst>
      <p:ext uri="{BB962C8B-B14F-4D97-AF65-F5344CB8AC3E}">
        <p14:creationId xmlns:p14="http://schemas.microsoft.com/office/powerpoint/2010/main" val="2020365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7B6AA-3470-4A26-AB2D-2185BE01B5B3}" type="slidenum">
              <a:rPr lang="en-US" smtClean="0"/>
              <a:t>5</a:t>
            </a:fld>
            <a:endParaRPr lang="en-US"/>
          </a:p>
        </p:txBody>
      </p:sp>
    </p:spTree>
    <p:extLst>
      <p:ext uri="{BB962C8B-B14F-4D97-AF65-F5344CB8AC3E}">
        <p14:creationId xmlns:p14="http://schemas.microsoft.com/office/powerpoint/2010/main" val="3827073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7B6AA-3470-4A26-AB2D-2185BE01B5B3}" type="slidenum">
              <a:rPr lang="en-US" smtClean="0"/>
              <a:t>6</a:t>
            </a:fld>
            <a:endParaRPr lang="en-US"/>
          </a:p>
        </p:txBody>
      </p:sp>
    </p:spTree>
    <p:extLst>
      <p:ext uri="{BB962C8B-B14F-4D97-AF65-F5344CB8AC3E}">
        <p14:creationId xmlns:p14="http://schemas.microsoft.com/office/powerpoint/2010/main" val="30163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7B6AA-3470-4A26-AB2D-2185BE01B5B3}" type="slidenum">
              <a:rPr lang="en-US" smtClean="0"/>
              <a:t>7</a:t>
            </a:fld>
            <a:endParaRPr lang="en-US"/>
          </a:p>
        </p:txBody>
      </p:sp>
    </p:spTree>
    <p:extLst>
      <p:ext uri="{BB962C8B-B14F-4D97-AF65-F5344CB8AC3E}">
        <p14:creationId xmlns:p14="http://schemas.microsoft.com/office/powerpoint/2010/main" val="2781619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8</a:t>
            </a:fld>
            <a:endParaRPr lang="en-US" dirty="0"/>
          </a:p>
        </p:txBody>
      </p:sp>
    </p:spTree>
    <p:extLst>
      <p:ext uri="{BB962C8B-B14F-4D97-AF65-F5344CB8AC3E}">
        <p14:creationId xmlns:p14="http://schemas.microsoft.com/office/powerpoint/2010/main" val="37316569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9</a:t>
            </a:fld>
            <a:endParaRPr lang="en-US"/>
          </a:p>
        </p:txBody>
      </p:sp>
    </p:spTree>
    <p:extLst>
      <p:ext uri="{BB962C8B-B14F-4D97-AF65-F5344CB8AC3E}">
        <p14:creationId xmlns:p14="http://schemas.microsoft.com/office/powerpoint/2010/main" val="2294322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23784-B035-49FA-ABEE-C12566D08E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803A45F-6A5D-4879-B01A-9F8B3F5703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17C7E9-DB27-4AD6-8B2B-2DAC772270AA}"/>
              </a:ext>
            </a:extLst>
          </p:cNvPr>
          <p:cNvSpPr>
            <a:spLocks noGrp="1"/>
          </p:cNvSpPr>
          <p:nvPr>
            <p:ph type="dt" sz="half" idx="10"/>
          </p:nvPr>
        </p:nvSpPr>
        <p:spPr/>
        <p:txBody>
          <a:bodyPr/>
          <a:lstStyle/>
          <a:p>
            <a:fld id="{ACF457D8-DEAF-4733-8ED5-AC06E06979F0}" type="datetimeFigureOut">
              <a:rPr lang="en-US" smtClean="0"/>
              <a:t>12/15/2019</a:t>
            </a:fld>
            <a:endParaRPr lang="en-US"/>
          </a:p>
        </p:txBody>
      </p:sp>
      <p:sp>
        <p:nvSpPr>
          <p:cNvPr id="5" name="Footer Placeholder 4">
            <a:extLst>
              <a:ext uri="{FF2B5EF4-FFF2-40B4-BE49-F238E27FC236}">
                <a16:creationId xmlns:a16="http://schemas.microsoft.com/office/drawing/2014/main" id="{0926ABE6-9FA3-49A6-BE02-0C140EDBB1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E03EC3-1EDC-4554-B3AA-89E6B1DF3FEC}"/>
              </a:ext>
            </a:extLst>
          </p:cNvPr>
          <p:cNvSpPr>
            <a:spLocks noGrp="1"/>
          </p:cNvSpPr>
          <p:nvPr>
            <p:ph type="sldNum" sz="quarter" idx="12"/>
          </p:nvPr>
        </p:nvSpPr>
        <p:spPr/>
        <p:txBody>
          <a:bodyPr/>
          <a:lstStyle/>
          <a:p>
            <a:fld id="{F7004FEE-D23D-4849-8A22-7951AC43411A}" type="slidenum">
              <a:rPr lang="en-US" smtClean="0"/>
              <a:t>‹#›</a:t>
            </a:fld>
            <a:endParaRPr lang="en-US"/>
          </a:p>
        </p:txBody>
      </p:sp>
    </p:spTree>
    <p:extLst>
      <p:ext uri="{BB962C8B-B14F-4D97-AF65-F5344CB8AC3E}">
        <p14:creationId xmlns:p14="http://schemas.microsoft.com/office/powerpoint/2010/main" val="300320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3DFA5-FA39-4A42-A259-123BEA74A0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64D6D8-6885-4170-8C07-52FAE4BF1E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BBE7A3-32B5-4BAB-A12B-C4DAED0C7D59}"/>
              </a:ext>
            </a:extLst>
          </p:cNvPr>
          <p:cNvSpPr>
            <a:spLocks noGrp="1"/>
          </p:cNvSpPr>
          <p:nvPr>
            <p:ph type="dt" sz="half" idx="10"/>
          </p:nvPr>
        </p:nvSpPr>
        <p:spPr/>
        <p:txBody>
          <a:bodyPr/>
          <a:lstStyle/>
          <a:p>
            <a:fld id="{ACF457D8-DEAF-4733-8ED5-AC06E06979F0}" type="datetimeFigureOut">
              <a:rPr lang="en-US" smtClean="0"/>
              <a:t>12/15/2019</a:t>
            </a:fld>
            <a:endParaRPr lang="en-US"/>
          </a:p>
        </p:txBody>
      </p:sp>
      <p:sp>
        <p:nvSpPr>
          <p:cNvPr id="5" name="Footer Placeholder 4">
            <a:extLst>
              <a:ext uri="{FF2B5EF4-FFF2-40B4-BE49-F238E27FC236}">
                <a16:creationId xmlns:a16="http://schemas.microsoft.com/office/drawing/2014/main" id="{0E448EEC-33AC-45DB-B114-575584A7E3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ECBF1E-0065-45C9-97A4-0E2C900274AF}"/>
              </a:ext>
            </a:extLst>
          </p:cNvPr>
          <p:cNvSpPr>
            <a:spLocks noGrp="1"/>
          </p:cNvSpPr>
          <p:nvPr>
            <p:ph type="sldNum" sz="quarter" idx="12"/>
          </p:nvPr>
        </p:nvSpPr>
        <p:spPr/>
        <p:txBody>
          <a:bodyPr/>
          <a:lstStyle/>
          <a:p>
            <a:fld id="{F7004FEE-D23D-4849-8A22-7951AC43411A}" type="slidenum">
              <a:rPr lang="en-US" smtClean="0"/>
              <a:t>‹#›</a:t>
            </a:fld>
            <a:endParaRPr lang="en-US"/>
          </a:p>
        </p:txBody>
      </p:sp>
    </p:spTree>
    <p:extLst>
      <p:ext uri="{BB962C8B-B14F-4D97-AF65-F5344CB8AC3E}">
        <p14:creationId xmlns:p14="http://schemas.microsoft.com/office/powerpoint/2010/main" val="373913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3FEAE7-9C25-4612-8E7B-06ED31E11CB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EF3F08-9B83-42AE-902F-0144A40F8A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ED79A0-F165-4C96-8C88-666A3F25EFC1}"/>
              </a:ext>
            </a:extLst>
          </p:cNvPr>
          <p:cNvSpPr>
            <a:spLocks noGrp="1"/>
          </p:cNvSpPr>
          <p:nvPr>
            <p:ph type="dt" sz="half" idx="10"/>
          </p:nvPr>
        </p:nvSpPr>
        <p:spPr/>
        <p:txBody>
          <a:bodyPr/>
          <a:lstStyle/>
          <a:p>
            <a:fld id="{ACF457D8-DEAF-4733-8ED5-AC06E06979F0}" type="datetimeFigureOut">
              <a:rPr lang="en-US" smtClean="0"/>
              <a:t>12/15/2019</a:t>
            </a:fld>
            <a:endParaRPr lang="en-US"/>
          </a:p>
        </p:txBody>
      </p:sp>
      <p:sp>
        <p:nvSpPr>
          <p:cNvPr id="5" name="Footer Placeholder 4">
            <a:extLst>
              <a:ext uri="{FF2B5EF4-FFF2-40B4-BE49-F238E27FC236}">
                <a16:creationId xmlns:a16="http://schemas.microsoft.com/office/drawing/2014/main" id="{E9E88595-7884-4D19-878C-117284068F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4DF130-2C5E-4E6E-B9D2-CF3ABC511D1A}"/>
              </a:ext>
            </a:extLst>
          </p:cNvPr>
          <p:cNvSpPr>
            <a:spLocks noGrp="1"/>
          </p:cNvSpPr>
          <p:nvPr>
            <p:ph type="sldNum" sz="quarter" idx="12"/>
          </p:nvPr>
        </p:nvSpPr>
        <p:spPr/>
        <p:txBody>
          <a:bodyPr/>
          <a:lstStyle/>
          <a:p>
            <a:fld id="{F7004FEE-D23D-4849-8A22-7951AC43411A}" type="slidenum">
              <a:rPr lang="en-US" smtClean="0"/>
              <a:t>‹#›</a:t>
            </a:fld>
            <a:endParaRPr lang="en-US"/>
          </a:p>
        </p:txBody>
      </p:sp>
    </p:spTree>
    <p:extLst>
      <p:ext uri="{BB962C8B-B14F-4D97-AF65-F5344CB8AC3E}">
        <p14:creationId xmlns:p14="http://schemas.microsoft.com/office/powerpoint/2010/main" val="3831618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D93AE-6197-453B-993B-9B625F4F31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DC6D8A-720D-4A50-97E4-6510ED9991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9AB076-3F9A-49B1-B28C-30BC29ABF076}"/>
              </a:ext>
            </a:extLst>
          </p:cNvPr>
          <p:cNvSpPr>
            <a:spLocks noGrp="1"/>
          </p:cNvSpPr>
          <p:nvPr>
            <p:ph type="dt" sz="half" idx="10"/>
          </p:nvPr>
        </p:nvSpPr>
        <p:spPr/>
        <p:txBody>
          <a:bodyPr/>
          <a:lstStyle/>
          <a:p>
            <a:fld id="{ACF457D8-DEAF-4733-8ED5-AC06E06979F0}" type="datetimeFigureOut">
              <a:rPr lang="en-US" smtClean="0"/>
              <a:t>12/15/2019</a:t>
            </a:fld>
            <a:endParaRPr lang="en-US"/>
          </a:p>
        </p:txBody>
      </p:sp>
      <p:sp>
        <p:nvSpPr>
          <p:cNvPr id="5" name="Footer Placeholder 4">
            <a:extLst>
              <a:ext uri="{FF2B5EF4-FFF2-40B4-BE49-F238E27FC236}">
                <a16:creationId xmlns:a16="http://schemas.microsoft.com/office/drawing/2014/main" id="{AF5BD55F-E8FF-4316-8E8F-8102BF3A55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4A9D9F-CAD6-4FD0-9CDC-33650F012511}"/>
              </a:ext>
            </a:extLst>
          </p:cNvPr>
          <p:cNvSpPr>
            <a:spLocks noGrp="1"/>
          </p:cNvSpPr>
          <p:nvPr>
            <p:ph type="sldNum" sz="quarter" idx="12"/>
          </p:nvPr>
        </p:nvSpPr>
        <p:spPr/>
        <p:txBody>
          <a:bodyPr/>
          <a:lstStyle/>
          <a:p>
            <a:fld id="{F7004FEE-D23D-4849-8A22-7951AC43411A}" type="slidenum">
              <a:rPr lang="en-US" smtClean="0"/>
              <a:t>‹#›</a:t>
            </a:fld>
            <a:endParaRPr lang="en-US"/>
          </a:p>
        </p:txBody>
      </p:sp>
    </p:spTree>
    <p:extLst>
      <p:ext uri="{BB962C8B-B14F-4D97-AF65-F5344CB8AC3E}">
        <p14:creationId xmlns:p14="http://schemas.microsoft.com/office/powerpoint/2010/main" val="3011308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514C2-F80A-4A07-A294-AFD833E2F4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4C54C1-6543-468B-B77C-3A4322423D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93CFA5-DB43-4E29-BB42-DEC4A1D294B6}"/>
              </a:ext>
            </a:extLst>
          </p:cNvPr>
          <p:cNvSpPr>
            <a:spLocks noGrp="1"/>
          </p:cNvSpPr>
          <p:nvPr>
            <p:ph type="dt" sz="half" idx="10"/>
          </p:nvPr>
        </p:nvSpPr>
        <p:spPr/>
        <p:txBody>
          <a:bodyPr/>
          <a:lstStyle/>
          <a:p>
            <a:fld id="{ACF457D8-DEAF-4733-8ED5-AC06E06979F0}" type="datetimeFigureOut">
              <a:rPr lang="en-US" smtClean="0"/>
              <a:t>12/15/2019</a:t>
            </a:fld>
            <a:endParaRPr lang="en-US"/>
          </a:p>
        </p:txBody>
      </p:sp>
      <p:sp>
        <p:nvSpPr>
          <p:cNvPr id="5" name="Footer Placeholder 4">
            <a:extLst>
              <a:ext uri="{FF2B5EF4-FFF2-40B4-BE49-F238E27FC236}">
                <a16:creationId xmlns:a16="http://schemas.microsoft.com/office/drawing/2014/main" id="{B5CBEB54-5E04-4063-B774-2099E4F634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9D6FD2-7EE6-4054-AA2F-040083AFF562}"/>
              </a:ext>
            </a:extLst>
          </p:cNvPr>
          <p:cNvSpPr>
            <a:spLocks noGrp="1"/>
          </p:cNvSpPr>
          <p:nvPr>
            <p:ph type="sldNum" sz="quarter" idx="12"/>
          </p:nvPr>
        </p:nvSpPr>
        <p:spPr/>
        <p:txBody>
          <a:bodyPr/>
          <a:lstStyle/>
          <a:p>
            <a:fld id="{F7004FEE-D23D-4849-8A22-7951AC43411A}" type="slidenum">
              <a:rPr lang="en-US" smtClean="0"/>
              <a:t>‹#›</a:t>
            </a:fld>
            <a:endParaRPr lang="en-US"/>
          </a:p>
        </p:txBody>
      </p:sp>
    </p:spTree>
    <p:extLst>
      <p:ext uri="{BB962C8B-B14F-4D97-AF65-F5344CB8AC3E}">
        <p14:creationId xmlns:p14="http://schemas.microsoft.com/office/powerpoint/2010/main" val="94662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0EEF1-966D-4A80-BFC4-A72AA9D749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558A18-D421-4BD9-8FB3-14FA7AF7B1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2AAE856-9FEF-4616-B9F7-A57F67F9AC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19AEEF-AC01-4D63-B031-DFD51082D823}"/>
              </a:ext>
            </a:extLst>
          </p:cNvPr>
          <p:cNvSpPr>
            <a:spLocks noGrp="1"/>
          </p:cNvSpPr>
          <p:nvPr>
            <p:ph type="dt" sz="half" idx="10"/>
          </p:nvPr>
        </p:nvSpPr>
        <p:spPr/>
        <p:txBody>
          <a:bodyPr/>
          <a:lstStyle/>
          <a:p>
            <a:fld id="{ACF457D8-DEAF-4733-8ED5-AC06E06979F0}" type="datetimeFigureOut">
              <a:rPr lang="en-US" smtClean="0"/>
              <a:t>12/15/2019</a:t>
            </a:fld>
            <a:endParaRPr lang="en-US"/>
          </a:p>
        </p:txBody>
      </p:sp>
      <p:sp>
        <p:nvSpPr>
          <p:cNvPr id="6" name="Footer Placeholder 5">
            <a:extLst>
              <a:ext uri="{FF2B5EF4-FFF2-40B4-BE49-F238E27FC236}">
                <a16:creationId xmlns:a16="http://schemas.microsoft.com/office/drawing/2014/main" id="{CC7D0063-F274-4A33-86C8-0AB1C17E72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BDFBBC-6BCF-4771-8321-20C297C9B90E}"/>
              </a:ext>
            </a:extLst>
          </p:cNvPr>
          <p:cNvSpPr>
            <a:spLocks noGrp="1"/>
          </p:cNvSpPr>
          <p:nvPr>
            <p:ph type="sldNum" sz="quarter" idx="12"/>
          </p:nvPr>
        </p:nvSpPr>
        <p:spPr/>
        <p:txBody>
          <a:bodyPr/>
          <a:lstStyle/>
          <a:p>
            <a:fld id="{F7004FEE-D23D-4849-8A22-7951AC43411A}" type="slidenum">
              <a:rPr lang="en-US" smtClean="0"/>
              <a:t>‹#›</a:t>
            </a:fld>
            <a:endParaRPr lang="en-US"/>
          </a:p>
        </p:txBody>
      </p:sp>
    </p:spTree>
    <p:extLst>
      <p:ext uri="{BB962C8B-B14F-4D97-AF65-F5344CB8AC3E}">
        <p14:creationId xmlns:p14="http://schemas.microsoft.com/office/powerpoint/2010/main" val="2073589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54B54-E30B-40AE-8E33-DFC5FA4A0D9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5B28F0-7301-4ED8-99BD-EF34F06710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5FCB29-5862-4869-9345-3A26122CFE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AD999D-71BD-4901-8CD4-08D7D1A335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3CCC82-FE5C-4423-812F-3FEC8DFE7E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EFC426-6AB2-4E55-889B-84EF66A94B3E}"/>
              </a:ext>
            </a:extLst>
          </p:cNvPr>
          <p:cNvSpPr>
            <a:spLocks noGrp="1"/>
          </p:cNvSpPr>
          <p:nvPr>
            <p:ph type="dt" sz="half" idx="10"/>
          </p:nvPr>
        </p:nvSpPr>
        <p:spPr/>
        <p:txBody>
          <a:bodyPr/>
          <a:lstStyle/>
          <a:p>
            <a:fld id="{ACF457D8-DEAF-4733-8ED5-AC06E06979F0}" type="datetimeFigureOut">
              <a:rPr lang="en-US" smtClean="0"/>
              <a:t>12/15/2019</a:t>
            </a:fld>
            <a:endParaRPr lang="en-US"/>
          </a:p>
        </p:txBody>
      </p:sp>
      <p:sp>
        <p:nvSpPr>
          <p:cNvPr id="8" name="Footer Placeholder 7">
            <a:extLst>
              <a:ext uri="{FF2B5EF4-FFF2-40B4-BE49-F238E27FC236}">
                <a16:creationId xmlns:a16="http://schemas.microsoft.com/office/drawing/2014/main" id="{D526544C-741F-4225-9A49-54BBA33E72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530D07-2F9F-41DC-A03D-B0DF39DB4B38}"/>
              </a:ext>
            </a:extLst>
          </p:cNvPr>
          <p:cNvSpPr>
            <a:spLocks noGrp="1"/>
          </p:cNvSpPr>
          <p:nvPr>
            <p:ph type="sldNum" sz="quarter" idx="12"/>
          </p:nvPr>
        </p:nvSpPr>
        <p:spPr/>
        <p:txBody>
          <a:bodyPr/>
          <a:lstStyle/>
          <a:p>
            <a:fld id="{F7004FEE-D23D-4849-8A22-7951AC43411A}" type="slidenum">
              <a:rPr lang="en-US" smtClean="0"/>
              <a:t>‹#›</a:t>
            </a:fld>
            <a:endParaRPr lang="en-US"/>
          </a:p>
        </p:txBody>
      </p:sp>
    </p:spTree>
    <p:extLst>
      <p:ext uri="{BB962C8B-B14F-4D97-AF65-F5344CB8AC3E}">
        <p14:creationId xmlns:p14="http://schemas.microsoft.com/office/powerpoint/2010/main" val="3197236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44A6F-F884-4BF6-A747-5636704490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276B53-E8AD-4422-B000-6BC88A157DEE}"/>
              </a:ext>
            </a:extLst>
          </p:cNvPr>
          <p:cNvSpPr>
            <a:spLocks noGrp="1"/>
          </p:cNvSpPr>
          <p:nvPr>
            <p:ph type="dt" sz="half" idx="10"/>
          </p:nvPr>
        </p:nvSpPr>
        <p:spPr/>
        <p:txBody>
          <a:bodyPr/>
          <a:lstStyle/>
          <a:p>
            <a:fld id="{ACF457D8-DEAF-4733-8ED5-AC06E06979F0}" type="datetimeFigureOut">
              <a:rPr lang="en-US" smtClean="0"/>
              <a:t>12/15/2019</a:t>
            </a:fld>
            <a:endParaRPr lang="en-US"/>
          </a:p>
        </p:txBody>
      </p:sp>
      <p:sp>
        <p:nvSpPr>
          <p:cNvPr id="4" name="Footer Placeholder 3">
            <a:extLst>
              <a:ext uri="{FF2B5EF4-FFF2-40B4-BE49-F238E27FC236}">
                <a16:creationId xmlns:a16="http://schemas.microsoft.com/office/drawing/2014/main" id="{7B140D0A-389F-43BE-9E28-F9E41C14AF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DC736C-7E29-4928-9E6B-5CB96A14ED6F}"/>
              </a:ext>
            </a:extLst>
          </p:cNvPr>
          <p:cNvSpPr>
            <a:spLocks noGrp="1"/>
          </p:cNvSpPr>
          <p:nvPr>
            <p:ph type="sldNum" sz="quarter" idx="12"/>
          </p:nvPr>
        </p:nvSpPr>
        <p:spPr/>
        <p:txBody>
          <a:bodyPr/>
          <a:lstStyle/>
          <a:p>
            <a:fld id="{F7004FEE-D23D-4849-8A22-7951AC43411A}" type="slidenum">
              <a:rPr lang="en-US" smtClean="0"/>
              <a:t>‹#›</a:t>
            </a:fld>
            <a:endParaRPr lang="en-US"/>
          </a:p>
        </p:txBody>
      </p:sp>
    </p:spTree>
    <p:extLst>
      <p:ext uri="{BB962C8B-B14F-4D97-AF65-F5344CB8AC3E}">
        <p14:creationId xmlns:p14="http://schemas.microsoft.com/office/powerpoint/2010/main" val="336201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46F23C-A0CB-4C4F-A68D-3921EADE1FF2}"/>
              </a:ext>
            </a:extLst>
          </p:cNvPr>
          <p:cNvSpPr>
            <a:spLocks noGrp="1"/>
          </p:cNvSpPr>
          <p:nvPr>
            <p:ph type="dt" sz="half" idx="10"/>
          </p:nvPr>
        </p:nvSpPr>
        <p:spPr/>
        <p:txBody>
          <a:bodyPr/>
          <a:lstStyle/>
          <a:p>
            <a:fld id="{ACF457D8-DEAF-4733-8ED5-AC06E06979F0}" type="datetimeFigureOut">
              <a:rPr lang="en-US" smtClean="0"/>
              <a:t>12/15/2019</a:t>
            </a:fld>
            <a:endParaRPr lang="en-US"/>
          </a:p>
        </p:txBody>
      </p:sp>
      <p:sp>
        <p:nvSpPr>
          <p:cNvPr id="3" name="Footer Placeholder 2">
            <a:extLst>
              <a:ext uri="{FF2B5EF4-FFF2-40B4-BE49-F238E27FC236}">
                <a16:creationId xmlns:a16="http://schemas.microsoft.com/office/drawing/2014/main" id="{3E4899E8-9B12-462C-849B-A5DE8B8484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58B18BE-24A3-4E85-BB3C-3DDB69FA27CA}"/>
              </a:ext>
            </a:extLst>
          </p:cNvPr>
          <p:cNvSpPr>
            <a:spLocks noGrp="1"/>
          </p:cNvSpPr>
          <p:nvPr>
            <p:ph type="sldNum" sz="quarter" idx="12"/>
          </p:nvPr>
        </p:nvSpPr>
        <p:spPr/>
        <p:txBody>
          <a:bodyPr/>
          <a:lstStyle/>
          <a:p>
            <a:fld id="{F7004FEE-D23D-4849-8A22-7951AC43411A}" type="slidenum">
              <a:rPr lang="en-US" smtClean="0"/>
              <a:t>‹#›</a:t>
            </a:fld>
            <a:endParaRPr lang="en-US"/>
          </a:p>
        </p:txBody>
      </p:sp>
    </p:spTree>
    <p:extLst>
      <p:ext uri="{BB962C8B-B14F-4D97-AF65-F5344CB8AC3E}">
        <p14:creationId xmlns:p14="http://schemas.microsoft.com/office/powerpoint/2010/main" val="1407799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CB34F-CC1D-4EE7-AB8F-25B383037E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78ADA4-F2CF-416F-8C12-26C6974262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9BBADE-E3A0-4696-A7A7-97B9ED278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0BBB13-87F3-4EE6-B803-9641CC437294}"/>
              </a:ext>
            </a:extLst>
          </p:cNvPr>
          <p:cNvSpPr>
            <a:spLocks noGrp="1"/>
          </p:cNvSpPr>
          <p:nvPr>
            <p:ph type="dt" sz="half" idx="10"/>
          </p:nvPr>
        </p:nvSpPr>
        <p:spPr/>
        <p:txBody>
          <a:bodyPr/>
          <a:lstStyle/>
          <a:p>
            <a:fld id="{ACF457D8-DEAF-4733-8ED5-AC06E06979F0}" type="datetimeFigureOut">
              <a:rPr lang="en-US" smtClean="0"/>
              <a:t>12/15/2019</a:t>
            </a:fld>
            <a:endParaRPr lang="en-US"/>
          </a:p>
        </p:txBody>
      </p:sp>
      <p:sp>
        <p:nvSpPr>
          <p:cNvPr id="6" name="Footer Placeholder 5">
            <a:extLst>
              <a:ext uri="{FF2B5EF4-FFF2-40B4-BE49-F238E27FC236}">
                <a16:creationId xmlns:a16="http://schemas.microsoft.com/office/drawing/2014/main" id="{62736B3F-EA45-4A1D-AA0B-911431F328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A3D0A5-581A-48BF-B319-31B37B5BAF5C}"/>
              </a:ext>
            </a:extLst>
          </p:cNvPr>
          <p:cNvSpPr>
            <a:spLocks noGrp="1"/>
          </p:cNvSpPr>
          <p:nvPr>
            <p:ph type="sldNum" sz="quarter" idx="12"/>
          </p:nvPr>
        </p:nvSpPr>
        <p:spPr/>
        <p:txBody>
          <a:bodyPr/>
          <a:lstStyle/>
          <a:p>
            <a:fld id="{F7004FEE-D23D-4849-8A22-7951AC43411A}" type="slidenum">
              <a:rPr lang="en-US" smtClean="0"/>
              <a:t>‹#›</a:t>
            </a:fld>
            <a:endParaRPr lang="en-US"/>
          </a:p>
        </p:txBody>
      </p:sp>
    </p:spTree>
    <p:extLst>
      <p:ext uri="{BB962C8B-B14F-4D97-AF65-F5344CB8AC3E}">
        <p14:creationId xmlns:p14="http://schemas.microsoft.com/office/powerpoint/2010/main" val="3528100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5BBA8-A676-4F0F-B9B5-7DC10A1F99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C63246-30FB-4B3E-A960-0F0A06D645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AA64A0-A1A7-485D-8BE3-F74CE9254F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7FD9F5-2E35-44ED-8425-AD71EF8C5947}"/>
              </a:ext>
            </a:extLst>
          </p:cNvPr>
          <p:cNvSpPr>
            <a:spLocks noGrp="1"/>
          </p:cNvSpPr>
          <p:nvPr>
            <p:ph type="dt" sz="half" idx="10"/>
          </p:nvPr>
        </p:nvSpPr>
        <p:spPr/>
        <p:txBody>
          <a:bodyPr/>
          <a:lstStyle/>
          <a:p>
            <a:fld id="{ACF457D8-DEAF-4733-8ED5-AC06E06979F0}" type="datetimeFigureOut">
              <a:rPr lang="en-US" smtClean="0"/>
              <a:t>12/15/2019</a:t>
            </a:fld>
            <a:endParaRPr lang="en-US"/>
          </a:p>
        </p:txBody>
      </p:sp>
      <p:sp>
        <p:nvSpPr>
          <p:cNvPr id="6" name="Footer Placeholder 5">
            <a:extLst>
              <a:ext uri="{FF2B5EF4-FFF2-40B4-BE49-F238E27FC236}">
                <a16:creationId xmlns:a16="http://schemas.microsoft.com/office/drawing/2014/main" id="{2CC5D6AF-F2CE-407B-BDFD-4E95783198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F5A209-907B-49B0-9DA8-265DC44B46CD}"/>
              </a:ext>
            </a:extLst>
          </p:cNvPr>
          <p:cNvSpPr>
            <a:spLocks noGrp="1"/>
          </p:cNvSpPr>
          <p:nvPr>
            <p:ph type="sldNum" sz="quarter" idx="12"/>
          </p:nvPr>
        </p:nvSpPr>
        <p:spPr/>
        <p:txBody>
          <a:bodyPr/>
          <a:lstStyle/>
          <a:p>
            <a:fld id="{F7004FEE-D23D-4849-8A22-7951AC43411A}" type="slidenum">
              <a:rPr lang="en-US" smtClean="0"/>
              <a:t>‹#›</a:t>
            </a:fld>
            <a:endParaRPr lang="en-US"/>
          </a:p>
        </p:txBody>
      </p:sp>
    </p:spTree>
    <p:extLst>
      <p:ext uri="{BB962C8B-B14F-4D97-AF65-F5344CB8AC3E}">
        <p14:creationId xmlns:p14="http://schemas.microsoft.com/office/powerpoint/2010/main" val="3142321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920C7B-4572-41C7-BBEB-1A562E4E7C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437D00-8C8A-463D-B4D5-1D125FF417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836ED5-A76C-4D34-825B-2377F8FF3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457D8-DEAF-4733-8ED5-AC06E06979F0}" type="datetimeFigureOut">
              <a:rPr lang="en-US" smtClean="0"/>
              <a:t>12/15/2019</a:t>
            </a:fld>
            <a:endParaRPr lang="en-US"/>
          </a:p>
        </p:txBody>
      </p:sp>
      <p:sp>
        <p:nvSpPr>
          <p:cNvPr id="5" name="Footer Placeholder 4">
            <a:extLst>
              <a:ext uri="{FF2B5EF4-FFF2-40B4-BE49-F238E27FC236}">
                <a16:creationId xmlns:a16="http://schemas.microsoft.com/office/drawing/2014/main" id="{A2659042-1DB6-489D-BBB7-30F4BDB63B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9C76665-5C9B-4A9C-816C-52B84CAECE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04FEE-D23D-4849-8A22-7951AC43411A}" type="slidenum">
              <a:rPr lang="en-US" smtClean="0"/>
              <a:t>‹#›</a:t>
            </a:fld>
            <a:endParaRPr lang="en-US"/>
          </a:p>
        </p:txBody>
      </p:sp>
    </p:spTree>
    <p:extLst>
      <p:ext uri="{BB962C8B-B14F-4D97-AF65-F5344CB8AC3E}">
        <p14:creationId xmlns:p14="http://schemas.microsoft.com/office/powerpoint/2010/main" val="2807467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December 15, 2019</a:t>
            </a:r>
          </a:p>
        </p:txBody>
      </p:sp>
    </p:spTree>
    <p:extLst>
      <p:ext uri="{BB962C8B-B14F-4D97-AF65-F5344CB8AC3E}">
        <p14:creationId xmlns:p14="http://schemas.microsoft.com/office/powerpoint/2010/main" val="594943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339012" y="761379"/>
            <a:ext cx="11513975" cy="5947331"/>
          </a:xfrm>
          <a:solidFill>
            <a:srgbClr val="FFFFCC"/>
          </a:solidFill>
        </p:spPr>
        <p:txBody>
          <a:bodyPr numCol="1">
            <a:noAutofit/>
          </a:bodyPr>
          <a:lstStyle/>
          <a:p>
            <a:pPr marL="0" indent="0">
              <a:lnSpc>
                <a:spcPct val="150000"/>
              </a:lnSpc>
              <a:buNone/>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339012" y="0"/>
            <a:ext cx="11513975"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A Brief History of Time   </a:t>
            </a:r>
            <a:r>
              <a:rPr lang="en-US" sz="28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According to Scripture not Stephen Hawking!) </a:t>
            </a:r>
            <a:r>
              <a:rPr lang="en-US" sz="2800" dirty="0">
                <a:latin typeface="Arial" panose="020B0604020202020204" pitchFamily="34" charset="0"/>
                <a:cs typeface="Arial" panose="020B0604020202020204" pitchFamily="34" charset="0"/>
              </a:rPr>
              <a:t> </a:t>
            </a:r>
          </a:p>
        </p:txBody>
      </p:sp>
      <p:sp>
        <p:nvSpPr>
          <p:cNvPr id="6" name="Rectangle 5">
            <a:extLst>
              <a:ext uri="{FF2B5EF4-FFF2-40B4-BE49-F238E27FC236}">
                <a16:creationId xmlns:a16="http://schemas.microsoft.com/office/drawing/2014/main" id="{85317643-4878-4113-BF85-8E2CCE61CBA5}"/>
              </a:ext>
            </a:extLst>
          </p:cNvPr>
          <p:cNvSpPr/>
          <p:nvPr/>
        </p:nvSpPr>
        <p:spPr>
          <a:xfrm>
            <a:off x="-978" y="1884562"/>
            <a:ext cx="3098738" cy="10179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Eternity Past</a:t>
            </a:r>
          </a:p>
          <a:p>
            <a:pPr algn="ctr"/>
            <a:r>
              <a:rPr lang="en-US" sz="2400" b="1" dirty="0">
                <a:latin typeface="Arial" panose="020B0604020202020204" pitchFamily="34" charset="0"/>
                <a:cs typeface="Arial" panose="020B0604020202020204" pitchFamily="34" charset="0"/>
              </a:rPr>
              <a:t>Election</a:t>
            </a:r>
          </a:p>
        </p:txBody>
      </p:sp>
      <p:cxnSp>
        <p:nvCxnSpPr>
          <p:cNvPr id="8" name="Straight Connector 7">
            <a:extLst>
              <a:ext uri="{FF2B5EF4-FFF2-40B4-BE49-F238E27FC236}">
                <a16:creationId xmlns:a16="http://schemas.microsoft.com/office/drawing/2014/main" id="{0CD58CEE-61D2-4CD3-ABAF-F2D8707F5325}"/>
              </a:ext>
            </a:extLst>
          </p:cNvPr>
          <p:cNvCxnSpPr>
            <a:cxnSpLocks/>
          </p:cNvCxnSpPr>
          <p:nvPr/>
        </p:nvCxnSpPr>
        <p:spPr>
          <a:xfrm>
            <a:off x="3144416" y="886408"/>
            <a:ext cx="0" cy="4133461"/>
          </a:xfrm>
          <a:prstGeom prst="line">
            <a:avLst/>
          </a:prstGeom>
          <a:ln w="38100">
            <a:solidFill>
              <a:schemeClr val="accent1"/>
            </a:solidFill>
            <a:prstDash val="lgDash"/>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222D3E44-3E8E-4839-A2FD-FC6B24026635}"/>
              </a:ext>
            </a:extLst>
          </p:cNvPr>
          <p:cNvSpPr/>
          <p:nvPr/>
        </p:nvSpPr>
        <p:spPr>
          <a:xfrm>
            <a:off x="3180760" y="1884560"/>
            <a:ext cx="1924056" cy="1017971"/>
          </a:xfrm>
          <a:prstGeom prst="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EDEN</a:t>
            </a:r>
          </a:p>
        </p:txBody>
      </p:sp>
      <p:cxnSp>
        <p:nvCxnSpPr>
          <p:cNvPr id="13" name="Straight Connector 12">
            <a:extLst>
              <a:ext uri="{FF2B5EF4-FFF2-40B4-BE49-F238E27FC236}">
                <a16:creationId xmlns:a16="http://schemas.microsoft.com/office/drawing/2014/main" id="{2ED187E1-0AD7-4C75-91F9-452B938A05D1}"/>
              </a:ext>
            </a:extLst>
          </p:cNvPr>
          <p:cNvCxnSpPr>
            <a:cxnSpLocks/>
          </p:cNvCxnSpPr>
          <p:nvPr/>
        </p:nvCxnSpPr>
        <p:spPr>
          <a:xfrm>
            <a:off x="5150498" y="1539551"/>
            <a:ext cx="9331" cy="3657600"/>
          </a:xfrm>
          <a:prstGeom prst="line">
            <a:avLst/>
          </a:prstGeom>
          <a:ln w="3810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BEC6B050-02C1-4052-9723-D26BBFFDC974}"/>
              </a:ext>
            </a:extLst>
          </p:cNvPr>
          <p:cNvSpPr/>
          <p:nvPr/>
        </p:nvSpPr>
        <p:spPr>
          <a:xfrm>
            <a:off x="5187813" y="1882688"/>
            <a:ext cx="3554967" cy="106369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Arial" panose="020B0604020202020204" pitchFamily="34" charset="0"/>
                <a:cs typeface="Arial" panose="020B0604020202020204" pitchFamily="34" charset="0"/>
              </a:rPr>
              <a:t>Children of Wrath</a:t>
            </a:r>
            <a:endParaRPr lang="en-US" sz="2400" b="1" dirty="0">
              <a:solidFill>
                <a:schemeClr val="tx1"/>
              </a:solidFill>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40268366-3B80-4EE7-866F-9CFBE7CCC613}"/>
              </a:ext>
            </a:extLst>
          </p:cNvPr>
          <p:cNvSpPr/>
          <p:nvPr/>
        </p:nvSpPr>
        <p:spPr>
          <a:xfrm>
            <a:off x="2146045" y="4918655"/>
            <a:ext cx="1959419" cy="1378086"/>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70C0"/>
                </a:solidFill>
                <a:latin typeface="Arial" panose="020B0604020202020204" pitchFamily="34" charset="0"/>
                <a:cs typeface="Arial" panose="020B0604020202020204" pitchFamily="34" charset="0"/>
              </a:rPr>
              <a:t>Creation/</a:t>
            </a:r>
          </a:p>
          <a:p>
            <a:pPr algn="ctr"/>
            <a:r>
              <a:rPr lang="en-US" sz="2400" b="1" dirty="0">
                <a:solidFill>
                  <a:srgbClr val="0070C0"/>
                </a:solidFill>
                <a:latin typeface="Arial" panose="020B0604020202020204" pitchFamily="34" charset="0"/>
                <a:cs typeface="Arial" panose="020B0604020202020204" pitchFamily="34" charset="0"/>
              </a:rPr>
              <a:t>Foundation of the World</a:t>
            </a:r>
          </a:p>
        </p:txBody>
      </p:sp>
      <p:sp>
        <p:nvSpPr>
          <p:cNvPr id="19" name="Rectangle 18">
            <a:extLst>
              <a:ext uri="{FF2B5EF4-FFF2-40B4-BE49-F238E27FC236}">
                <a16:creationId xmlns:a16="http://schemas.microsoft.com/office/drawing/2014/main" id="{9E12D70E-A69A-4773-AE32-B52E3F7FFB13}"/>
              </a:ext>
            </a:extLst>
          </p:cNvPr>
          <p:cNvSpPr/>
          <p:nvPr/>
        </p:nvSpPr>
        <p:spPr>
          <a:xfrm>
            <a:off x="4547899" y="5210213"/>
            <a:ext cx="1621190" cy="886408"/>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Arial" panose="020B0604020202020204" pitchFamily="34" charset="0"/>
                <a:cs typeface="Arial" panose="020B0604020202020204" pitchFamily="34" charset="0"/>
              </a:rPr>
              <a:t>The Fall/ Moral Inability</a:t>
            </a:r>
          </a:p>
        </p:txBody>
      </p:sp>
      <p:cxnSp>
        <p:nvCxnSpPr>
          <p:cNvPr id="20" name="Straight Connector 19">
            <a:extLst>
              <a:ext uri="{FF2B5EF4-FFF2-40B4-BE49-F238E27FC236}">
                <a16:creationId xmlns:a16="http://schemas.microsoft.com/office/drawing/2014/main" id="{3EA0B274-3AED-4A8B-A0DA-BEE04F0451C8}"/>
              </a:ext>
            </a:extLst>
          </p:cNvPr>
          <p:cNvCxnSpPr>
            <a:cxnSpLocks/>
          </p:cNvCxnSpPr>
          <p:nvPr/>
        </p:nvCxnSpPr>
        <p:spPr>
          <a:xfrm>
            <a:off x="8789437" y="886408"/>
            <a:ext cx="0" cy="4133461"/>
          </a:xfrm>
          <a:prstGeom prst="line">
            <a:avLst/>
          </a:prstGeom>
          <a:ln w="38100">
            <a:solidFill>
              <a:srgbClr val="0070C0"/>
            </a:solidFill>
            <a:prstDash val="lgDash"/>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2CA015BC-B13D-423F-A441-4C76E9D442C3}"/>
              </a:ext>
            </a:extLst>
          </p:cNvPr>
          <p:cNvSpPr/>
          <p:nvPr/>
        </p:nvSpPr>
        <p:spPr>
          <a:xfrm>
            <a:off x="8836095" y="1861700"/>
            <a:ext cx="3356886" cy="10636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Eternity  Future</a:t>
            </a:r>
          </a:p>
          <a:p>
            <a:pPr algn="ctr"/>
            <a:r>
              <a:rPr lang="en-US" sz="2400" b="1" dirty="0">
                <a:latin typeface="Arial" panose="020B0604020202020204" pitchFamily="34" charset="0"/>
                <a:cs typeface="Arial" panose="020B0604020202020204" pitchFamily="34" charset="0"/>
              </a:rPr>
              <a:t>New Heaven/</a:t>
            </a:r>
          </a:p>
          <a:p>
            <a:pPr algn="ctr"/>
            <a:r>
              <a:rPr lang="en-US" sz="2400" b="1" dirty="0">
                <a:latin typeface="Arial" panose="020B0604020202020204" pitchFamily="34" charset="0"/>
                <a:cs typeface="Arial" panose="020B0604020202020204" pitchFamily="34" charset="0"/>
              </a:rPr>
              <a:t>New Earth</a:t>
            </a:r>
          </a:p>
        </p:txBody>
      </p:sp>
      <p:cxnSp>
        <p:nvCxnSpPr>
          <p:cNvPr id="24" name="Straight Arrow Connector 23">
            <a:extLst>
              <a:ext uri="{FF2B5EF4-FFF2-40B4-BE49-F238E27FC236}">
                <a16:creationId xmlns:a16="http://schemas.microsoft.com/office/drawing/2014/main" id="{D04F60E2-D6A0-4A57-8963-AC0CCE990BBA}"/>
              </a:ext>
            </a:extLst>
          </p:cNvPr>
          <p:cNvCxnSpPr/>
          <p:nvPr/>
        </p:nvCxnSpPr>
        <p:spPr>
          <a:xfrm>
            <a:off x="3163077" y="1427584"/>
            <a:ext cx="5626360" cy="0"/>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44FBF435-F09F-4C9D-8C9F-92E0A11CD330}"/>
              </a:ext>
            </a:extLst>
          </p:cNvPr>
          <p:cNvSpPr/>
          <p:nvPr/>
        </p:nvSpPr>
        <p:spPr>
          <a:xfrm>
            <a:off x="3271561" y="915827"/>
            <a:ext cx="4940277" cy="450706"/>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70C0"/>
                </a:solidFill>
                <a:latin typeface="Arial" panose="020B0604020202020204" pitchFamily="34" charset="0"/>
                <a:cs typeface="Arial" panose="020B0604020202020204" pitchFamily="34" charset="0"/>
              </a:rPr>
              <a:t>Time/History </a:t>
            </a:r>
            <a:r>
              <a:rPr lang="en-US" sz="2400" dirty="0">
                <a:solidFill>
                  <a:srgbClr val="0070C0"/>
                </a:solidFill>
                <a:latin typeface="Arial" panose="020B0604020202020204" pitchFamily="34" charset="0"/>
                <a:cs typeface="Arial" panose="020B0604020202020204" pitchFamily="34" charset="0"/>
              </a:rPr>
              <a:t>(not to scale)</a:t>
            </a:r>
            <a:endParaRPr lang="en-US" sz="2400" b="1" dirty="0">
              <a:solidFill>
                <a:srgbClr val="0070C0"/>
              </a:solidFill>
              <a:latin typeface="Arial" panose="020B0604020202020204" pitchFamily="34" charset="0"/>
              <a:cs typeface="Arial" panose="020B0604020202020204" pitchFamily="34" charset="0"/>
            </a:endParaRPr>
          </a:p>
        </p:txBody>
      </p:sp>
      <p:cxnSp>
        <p:nvCxnSpPr>
          <p:cNvPr id="3" name="Straight Connector 2">
            <a:extLst>
              <a:ext uri="{FF2B5EF4-FFF2-40B4-BE49-F238E27FC236}">
                <a16:creationId xmlns:a16="http://schemas.microsoft.com/office/drawing/2014/main" id="{200FEB8C-4F4C-459F-8DC9-1F7ED0C0F905}"/>
              </a:ext>
            </a:extLst>
          </p:cNvPr>
          <p:cNvCxnSpPr>
            <a:cxnSpLocks/>
          </p:cNvCxnSpPr>
          <p:nvPr/>
        </p:nvCxnSpPr>
        <p:spPr>
          <a:xfrm>
            <a:off x="6919274" y="2982823"/>
            <a:ext cx="0" cy="1625621"/>
          </a:xfrm>
          <a:prstGeom prst="line">
            <a:avLst/>
          </a:prstGeom>
          <a:ln w="38100">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FFA3CE9F-D09E-4AB9-995C-2D03459222BC}"/>
              </a:ext>
            </a:extLst>
          </p:cNvPr>
          <p:cNvCxnSpPr>
            <a:cxnSpLocks/>
          </p:cNvCxnSpPr>
          <p:nvPr/>
        </p:nvCxnSpPr>
        <p:spPr>
          <a:xfrm>
            <a:off x="6919274" y="4701165"/>
            <a:ext cx="0" cy="101809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3A30350-4F34-4B5B-8617-0C7F3D62722F}"/>
              </a:ext>
            </a:extLst>
          </p:cNvPr>
          <p:cNvCxnSpPr/>
          <p:nvPr/>
        </p:nvCxnSpPr>
        <p:spPr>
          <a:xfrm>
            <a:off x="6645896" y="5019869"/>
            <a:ext cx="546755"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DB9D6BA3-BC9D-445A-ACB2-4E1163456348}"/>
              </a:ext>
            </a:extLst>
          </p:cNvPr>
          <p:cNvSpPr/>
          <p:nvPr/>
        </p:nvSpPr>
        <p:spPr>
          <a:xfrm>
            <a:off x="6965934" y="2982823"/>
            <a:ext cx="1776846"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Church Age</a:t>
            </a:r>
          </a:p>
        </p:txBody>
      </p:sp>
      <p:sp>
        <p:nvSpPr>
          <p:cNvPr id="22" name="TextBox 21">
            <a:extLst>
              <a:ext uri="{FF2B5EF4-FFF2-40B4-BE49-F238E27FC236}">
                <a16:creationId xmlns:a16="http://schemas.microsoft.com/office/drawing/2014/main" id="{47AF552C-3D19-4002-9F95-FA78C0F3590A}"/>
              </a:ext>
            </a:extLst>
          </p:cNvPr>
          <p:cNvSpPr txBox="1"/>
          <p:nvPr/>
        </p:nvSpPr>
        <p:spPr>
          <a:xfrm>
            <a:off x="6462073" y="5704372"/>
            <a:ext cx="1098224" cy="830997"/>
          </a:xfrm>
          <a:prstGeom prst="rect">
            <a:avLst/>
          </a:prstGeom>
          <a:noFill/>
        </p:spPr>
        <p:txBody>
          <a:bodyPr wrap="square" rtlCol="0">
            <a:spAutoFit/>
          </a:bodyPr>
          <a:lstStyle/>
          <a:p>
            <a:r>
              <a:rPr lang="en-US" sz="2400" b="1" dirty="0">
                <a:solidFill>
                  <a:srgbClr val="FF0000"/>
                </a:solidFill>
                <a:latin typeface="Arial" panose="020B0604020202020204" pitchFamily="34" charset="0"/>
                <a:cs typeface="Arial" panose="020B0604020202020204" pitchFamily="34" charset="0"/>
              </a:rPr>
              <a:t>The Cross</a:t>
            </a:r>
          </a:p>
        </p:txBody>
      </p:sp>
      <p:sp>
        <p:nvSpPr>
          <p:cNvPr id="5" name="TextBox 4">
            <a:extLst>
              <a:ext uri="{FF2B5EF4-FFF2-40B4-BE49-F238E27FC236}">
                <a16:creationId xmlns:a16="http://schemas.microsoft.com/office/drawing/2014/main" id="{EA8C7700-40E6-47EE-A522-E8B29F087E50}"/>
              </a:ext>
            </a:extLst>
          </p:cNvPr>
          <p:cNvSpPr txBox="1"/>
          <p:nvPr/>
        </p:nvSpPr>
        <p:spPr>
          <a:xfrm rot="10800000" flipH="1" flipV="1">
            <a:off x="8146389" y="4918655"/>
            <a:ext cx="2672898" cy="830997"/>
          </a:xfrm>
          <a:prstGeom prst="rect">
            <a:avLst/>
          </a:prstGeom>
          <a:noFill/>
        </p:spPr>
        <p:txBody>
          <a:bodyPr wrap="square" rtlCol="0">
            <a:spAutoFit/>
          </a:bodyPr>
          <a:lstStyle/>
          <a:p>
            <a:r>
              <a:rPr lang="en-US" sz="2400" b="1" dirty="0">
                <a:solidFill>
                  <a:srgbClr val="0070C0"/>
                </a:solidFill>
                <a:latin typeface="Arial" panose="020B0604020202020204" pitchFamily="34" charset="0"/>
                <a:cs typeface="Arial" panose="020B0604020202020204" pitchFamily="34" charset="0"/>
              </a:rPr>
              <a:t>Second Coming/</a:t>
            </a:r>
          </a:p>
          <a:p>
            <a:r>
              <a:rPr lang="en-US" sz="2400" b="1" dirty="0">
                <a:solidFill>
                  <a:srgbClr val="0070C0"/>
                </a:solidFill>
                <a:latin typeface="Arial" panose="020B0604020202020204" pitchFamily="34" charset="0"/>
                <a:cs typeface="Arial" panose="020B0604020202020204" pitchFamily="34" charset="0"/>
              </a:rPr>
              <a:t>Final Judgment</a:t>
            </a:r>
          </a:p>
        </p:txBody>
      </p:sp>
    </p:spTree>
    <p:extLst>
      <p:ext uri="{BB962C8B-B14F-4D97-AF65-F5344CB8AC3E}">
        <p14:creationId xmlns:p14="http://schemas.microsoft.com/office/powerpoint/2010/main" val="3882782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82420" y="761379"/>
            <a:ext cx="11784563" cy="5947331"/>
          </a:xfrm>
          <a:solidFill>
            <a:srgbClr val="FFFFCC"/>
          </a:solidFill>
        </p:spPr>
        <p:txBody>
          <a:bodyPr numCol="1">
            <a:noAutofit/>
          </a:bodyPr>
          <a:lstStyle/>
          <a:p>
            <a:pPr marL="0" indent="0">
              <a:lnSpc>
                <a:spcPct val="150000"/>
              </a:lnSpc>
              <a:buNone/>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0" y="10752"/>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The Sequence of Salvation</a:t>
            </a:r>
            <a:endParaRPr lang="en-US" sz="2800" dirty="0">
              <a:latin typeface="Arial" panose="020B0604020202020204" pitchFamily="34" charset="0"/>
              <a:cs typeface="Arial" panose="020B0604020202020204" pitchFamily="34" charset="0"/>
            </a:endParaRPr>
          </a:p>
        </p:txBody>
      </p:sp>
      <p:cxnSp>
        <p:nvCxnSpPr>
          <p:cNvPr id="13" name="Straight Connector 12">
            <a:extLst>
              <a:ext uri="{FF2B5EF4-FFF2-40B4-BE49-F238E27FC236}">
                <a16:creationId xmlns:a16="http://schemas.microsoft.com/office/drawing/2014/main" id="{2ED187E1-0AD7-4C75-91F9-452B938A05D1}"/>
              </a:ext>
            </a:extLst>
          </p:cNvPr>
          <p:cNvCxnSpPr>
            <a:cxnSpLocks/>
          </p:cNvCxnSpPr>
          <p:nvPr/>
        </p:nvCxnSpPr>
        <p:spPr>
          <a:xfrm>
            <a:off x="5150498" y="1647787"/>
            <a:ext cx="9331" cy="3657600"/>
          </a:xfrm>
          <a:prstGeom prst="line">
            <a:avLst/>
          </a:prstGeom>
          <a:ln w="38100">
            <a:solidFill>
              <a:srgbClr val="0070C0"/>
            </a:solidFill>
            <a:prstDash val="lgDash"/>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BEC6B050-02C1-4052-9723-D26BBFFDC974}"/>
              </a:ext>
            </a:extLst>
          </p:cNvPr>
          <p:cNvSpPr/>
          <p:nvPr/>
        </p:nvSpPr>
        <p:spPr>
          <a:xfrm>
            <a:off x="1558211" y="2671353"/>
            <a:ext cx="3554967" cy="106369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Arial" panose="020B0604020202020204" pitchFamily="34" charset="0"/>
                <a:cs typeface="Arial" panose="020B0604020202020204" pitchFamily="34" charset="0"/>
              </a:rPr>
              <a:t>Child of Wrath</a:t>
            </a:r>
            <a:endParaRPr lang="en-US" sz="2400" b="1" dirty="0">
              <a:solidFill>
                <a:schemeClr val="tx1"/>
              </a:solidFill>
              <a:latin typeface="Arial" panose="020B0604020202020204" pitchFamily="34" charset="0"/>
              <a:cs typeface="Arial" panose="020B0604020202020204" pitchFamily="34" charset="0"/>
            </a:endParaRPr>
          </a:p>
        </p:txBody>
      </p:sp>
      <p:sp>
        <p:nvSpPr>
          <p:cNvPr id="19" name="Rectangle 18">
            <a:extLst>
              <a:ext uri="{FF2B5EF4-FFF2-40B4-BE49-F238E27FC236}">
                <a16:creationId xmlns:a16="http://schemas.microsoft.com/office/drawing/2014/main" id="{9E12D70E-A69A-4773-AE32-B52E3F7FFB13}"/>
              </a:ext>
            </a:extLst>
          </p:cNvPr>
          <p:cNvSpPr/>
          <p:nvPr/>
        </p:nvSpPr>
        <p:spPr>
          <a:xfrm>
            <a:off x="4159889" y="839886"/>
            <a:ext cx="1999879" cy="694197"/>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70C0"/>
                </a:solidFill>
                <a:latin typeface="Arial" panose="020B0604020202020204" pitchFamily="34" charset="0"/>
                <a:cs typeface="Arial" panose="020B0604020202020204" pitchFamily="34" charset="0"/>
              </a:rPr>
              <a:t>Conversion</a:t>
            </a:r>
          </a:p>
        </p:txBody>
      </p:sp>
      <p:sp>
        <p:nvSpPr>
          <p:cNvPr id="15" name="Rectangle 14">
            <a:extLst>
              <a:ext uri="{FF2B5EF4-FFF2-40B4-BE49-F238E27FC236}">
                <a16:creationId xmlns:a16="http://schemas.microsoft.com/office/drawing/2014/main" id="{E3182AD2-D535-445C-A29C-A952A42A7E08}"/>
              </a:ext>
            </a:extLst>
          </p:cNvPr>
          <p:cNvSpPr/>
          <p:nvPr/>
        </p:nvSpPr>
        <p:spPr>
          <a:xfrm>
            <a:off x="5197149" y="2662955"/>
            <a:ext cx="3554967" cy="1063691"/>
          </a:xfrm>
          <a:prstGeom prst="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Arial" panose="020B0604020202020204" pitchFamily="34" charset="0"/>
                <a:cs typeface="Arial" panose="020B0604020202020204" pitchFamily="34" charset="0"/>
              </a:rPr>
              <a:t>Child of God</a:t>
            </a:r>
          </a:p>
        </p:txBody>
      </p:sp>
    </p:spTree>
    <p:extLst>
      <p:ext uri="{BB962C8B-B14F-4D97-AF65-F5344CB8AC3E}">
        <p14:creationId xmlns:p14="http://schemas.microsoft.com/office/powerpoint/2010/main" val="1004974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0" y="605070"/>
            <a:ext cx="11784563" cy="6242178"/>
          </a:xfrm>
          <a:solidFill>
            <a:srgbClr val="FFFFCC"/>
          </a:solidFill>
        </p:spPr>
        <p:txBody>
          <a:bodyPr numCol="1">
            <a:noAutofit/>
          </a:bodyPr>
          <a:lstStyle/>
          <a:p>
            <a:pPr marL="0" indent="0">
              <a:lnSpc>
                <a:spcPct val="150000"/>
              </a:lnSpc>
              <a:buNone/>
            </a:pPr>
            <a:r>
              <a:rPr lang="en-US" dirty="0"/>
              <a:t>            </a:t>
            </a:r>
          </a:p>
          <a:p>
            <a:pPr marL="0" indent="0">
              <a:lnSpc>
                <a:spcPct val="150000"/>
              </a:lnSpc>
              <a:buNone/>
            </a:pPr>
            <a:r>
              <a:rPr lang="en-US" dirty="0"/>
              <a:t>                                   </a:t>
            </a:r>
            <a:endParaRPr lang="en-US" b="1" dirty="0"/>
          </a:p>
          <a:p>
            <a:pPr marL="0" indent="0">
              <a:lnSpc>
                <a:spcPct val="150000"/>
              </a:lnSpc>
              <a:buNone/>
            </a:pPr>
            <a:r>
              <a:rPr lang="en-US" dirty="0">
                <a:solidFill>
                  <a:srgbClr val="008000"/>
                </a:solidFill>
              </a:rPr>
              <a:t>                                                   </a:t>
            </a:r>
            <a:r>
              <a:rPr lang="en-US" b="1" dirty="0">
                <a:solidFill>
                  <a:srgbClr val="008000"/>
                </a:solidFill>
              </a:rPr>
              <a:t> </a:t>
            </a:r>
            <a:r>
              <a:rPr lang="en-US" dirty="0">
                <a:solidFill>
                  <a:srgbClr val="008000"/>
                </a:solidFill>
              </a:rPr>
              <a:t> </a:t>
            </a:r>
            <a:r>
              <a:rPr lang="en-US" dirty="0"/>
              <a:t>                                     </a:t>
            </a:r>
          </a:p>
        </p:txBody>
      </p:sp>
      <p:sp>
        <p:nvSpPr>
          <p:cNvPr id="4" name="Rectangle 3">
            <a:extLst>
              <a:ext uri="{FF2B5EF4-FFF2-40B4-BE49-F238E27FC236}">
                <a16:creationId xmlns:a16="http://schemas.microsoft.com/office/drawing/2014/main" id="{0349BDB8-1F61-40E7-9EDB-39CA5F177CDA}"/>
              </a:ext>
            </a:extLst>
          </p:cNvPr>
          <p:cNvSpPr/>
          <p:nvPr/>
        </p:nvSpPr>
        <p:spPr>
          <a:xfrm>
            <a:off x="0" y="10752"/>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Sequence of Salvation  </a:t>
            </a:r>
            <a:endParaRPr lang="en-US" sz="2800" dirty="0">
              <a:latin typeface="Arial" panose="020B0604020202020204" pitchFamily="34" charset="0"/>
              <a:cs typeface="Arial" panose="020B0604020202020204" pitchFamily="34" charset="0"/>
            </a:endParaRPr>
          </a:p>
        </p:txBody>
      </p:sp>
      <p:sp>
        <p:nvSpPr>
          <p:cNvPr id="5" name="Left Brace 4">
            <a:extLst>
              <a:ext uri="{FF2B5EF4-FFF2-40B4-BE49-F238E27FC236}">
                <a16:creationId xmlns:a16="http://schemas.microsoft.com/office/drawing/2014/main" id="{8F414AAD-DA68-41D5-8E6C-E06DD4DCBAC1}"/>
              </a:ext>
            </a:extLst>
          </p:cNvPr>
          <p:cNvSpPr/>
          <p:nvPr/>
        </p:nvSpPr>
        <p:spPr>
          <a:xfrm>
            <a:off x="3207359" y="2065252"/>
            <a:ext cx="911228" cy="1283616"/>
          </a:xfrm>
          <a:prstGeom prst="leftBrace">
            <a:avLst>
              <a:gd name="adj1" fmla="val 19713"/>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a:extLst>
              <a:ext uri="{FF2B5EF4-FFF2-40B4-BE49-F238E27FC236}">
                <a16:creationId xmlns:a16="http://schemas.microsoft.com/office/drawing/2014/main" id="{2D105D37-AD1E-43FA-8284-1D5BC7DA85A8}"/>
              </a:ext>
            </a:extLst>
          </p:cNvPr>
          <p:cNvSpPr/>
          <p:nvPr/>
        </p:nvSpPr>
        <p:spPr>
          <a:xfrm>
            <a:off x="5885166" y="3787905"/>
            <a:ext cx="631371" cy="1139757"/>
          </a:xfrm>
          <a:prstGeom prst="rightBrace">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0000"/>
              </a:solidFill>
            </a:endParaRPr>
          </a:p>
        </p:txBody>
      </p:sp>
      <p:cxnSp>
        <p:nvCxnSpPr>
          <p:cNvPr id="11" name="Straight Arrow Connector 10">
            <a:extLst>
              <a:ext uri="{FF2B5EF4-FFF2-40B4-BE49-F238E27FC236}">
                <a16:creationId xmlns:a16="http://schemas.microsoft.com/office/drawing/2014/main" id="{7EB18F56-5591-45BB-8A23-94047674D8BA}"/>
              </a:ext>
            </a:extLst>
          </p:cNvPr>
          <p:cNvCxnSpPr>
            <a:cxnSpLocks/>
          </p:cNvCxnSpPr>
          <p:nvPr/>
        </p:nvCxnSpPr>
        <p:spPr>
          <a:xfrm>
            <a:off x="5086530" y="986697"/>
            <a:ext cx="0" cy="32241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886E5FC-306E-4EA9-B7A5-F2BF281020C3}"/>
              </a:ext>
            </a:extLst>
          </p:cNvPr>
          <p:cNvCxnSpPr/>
          <p:nvPr/>
        </p:nvCxnSpPr>
        <p:spPr>
          <a:xfrm>
            <a:off x="5086530" y="1593495"/>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58F34C5-FE5D-44EF-BE56-951B2507119E}"/>
              </a:ext>
            </a:extLst>
          </p:cNvPr>
          <p:cNvCxnSpPr/>
          <p:nvPr/>
        </p:nvCxnSpPr>
        <p:spPr>
          <a:xfrm>
            <a:off x="5086530" y="2424766"/>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34AE9C5-AF9C-4C1D-BF26-D3655B300065}"/>
              </a:ext>
            </a:extLst>
          </p:cNvPr>
          <p:cNvCxnSpPr/>
          <p:nvPr/>
        </p:nvCxnSpPr>
        <p:spPr>
          <a:xfrm>
            <a:off x="5086530" y="3250135"/>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99C6AAE-2AA0-45A7-ACFB-FF0502170824}"/>
              </a:ext>
            </a:extLst>
          </p:cNvPr>
          <p:cNvSpPr txBox="1"/>
          <p:nvPr/>
        </p:nvSpPr>
        <p:spPr>
          <a:xfrm>
            <a:off x="820835" y="2230006"/>
            <a:ext cx="2080727" cy="954107"/>
          </a:xfrm>
          <a:prstGeom prst="rect">
            <a:avLst/>
          </a:prstGeom>
          <a:noFill/>
        </p:spPr>
        <p:txBody>
          <a:bodyPr wrap="square" rtlCol="0">
            <a:spAutoFit/>
          </a:bodyPr>
          <a:lstStyle/>
          <a:p>
            <a:r>
              <a:rPr lang="en-US" sz="2800" b="1" dirty="0"/>
              <a:t>I</a:t>
            </a:r>
            <a:r>
              <a:rPr lang="en-US" sz="2800" dirty="0"/>
              <a:t>rresistible Grace</a:t>
            </a:r>
          </a:p>
        </p:txBody>
      </p:sp>
      <p:sp>
        <p:nvSpPr>
          <p:cNvPr id="22" name="TextBox 21">
            <a:extLst>
              <a:ext uri="{FF2B5EF4-FFF2-40B4-BE49-F238E27FC236}">
                <a16:creationId xmlns:a16="http://schemas.microsoft.com/office/drawing/2014/main" id="{18AADF14-8E46-43B3-94B8-6798A99884C4}"/>
              </a:ext>
            </a:extLst>
          </p:cNvPr>
          <p:cNvSpPr txBox="1"/>
          <p:nvPr/>
        </p:nvSpPr>
        <p:spPr>
          <a:xfrm flipH="1">
            <a:off x="4137492" y="2003849"/>
            <a:ext cx="2108462" cy="523220"/>
          </a:xfrm>
          <a:prstGeom prst="rect">
            <a:avLst/>
          </a:prstGeom>
          <a:noFill/>
        </p:spPr>
        <p:txBody>
          <a:bodyPr wrap="square" rtlCol="0">
            <a:spAutoFit/>
          </a:bodyPr>
          <a:lstStyle/>
          <a:p>
            <a:r>
              <a:rPr lang="en-US" sz="2800" b="1" dirty="0"/>
              <a:t>Effective Call</a:t>
            </a:r>
          </a:p>
        </p:txBody>
      </p:sp>
      <p:sp>
        <p:nvSpPr>
          <p:cNvPr id="23" name="Right Brace 22">
            <a:extLst>
              <a:ext uri="{FF2B5EF4-FFF2-40B4-BE49-F238E27FC236}">
                <a16:creationId xmlns:a16="http://schemas.microsoft.com/office/drawing/2014/main" id="{B8B3FD1B-A209-469E-A295-B8FD0C2AACFC}"/>
              </a:ext>
            </a:extLst>
          </p:cNvPr>
          <p:cNvSpPr/>
          <p:nvPr/>
        </p:nvSpPr>
        <p:spPr>
          <a:xfrm>
            <a:off x="7051453" y="2052373"/>
            <a:ext cx="2616934" cy="4702627"/>
          </a:xfrm>
          <a:prstGeom prst="rightBrace">
            <a:avLst>
              <a:gd name="adj1" fmla="val 8333"/>
              <a:gd name="adj2" fmla="val 49198"/>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9A5EF89D-9907-4FF4-A2B9-48DA2E91A761}"/>
              </a:ext>
            </a:extLst>
          </p:cNvPr>
          <p:cNvSpPr txBox="1"/>
          <p:nvPr/>
        </p:nvSpPr>
        <p:spPr>
          <a:xfrm>
            <a:off x="9927239" y="3630353"/>
            <a:ext cx="1857324" cy="1384995"/>
          </a:xfrm>
          <a:prstGeom prst="rect">
            <a:avLst/>
          </a:prstGeom>
          <a:noFill/>
        </p:spPr>
        <p:txBody>
          <a:bodyPr wrap="square" rtlCol="0">
            <a:spAutoFit/>
          </a:bodyPr>
          <a:lstStyle/>
          <a:p>
            <a:r>
              <a:rPr lang="en-US" sz="2800" b="1" dirty="0"/>
              <a:t>Elapsed Time is Zero</a:t>
            </a:r>
          </a:p>
        </p:txBody>
      </p:sp>
      <p:sp>
        <p:nvSpPr>
          <p:cNvPr id="15" name="TextBox 14">
            <a:extLst>
              <a:ext uri="{FF2B5EF4-FFF2-40B4-BE49-F238E27FC236}">
                <a16:creationId xmlns:a16="http://schemas.microsoft.com/office/drawing/2014/main" id="{E61B27AF-5BB2-463D-8604-3DF747CBCDD4}"/>
              </a:ext>
            </a:extLst>
          </p:cNvPr>
          <p:cNvSpPr txBox="1"/>
          <p:nvPr/>
        </p:nvSpPr>
        <p:spPr>
          <a:xfrm flipH="1">
            <a:off x="4381357" y="1199716"/>
            <a:ext cx="1965013" cy="523220"/>
          </a:xfrm>
          <a:prstGeom prst="rect">
            <a:avLst/>
          </a:prstGeom>
          <a:noFill/>
        </p:spPr>
        <p:txBody>
          <a:bodyPr wrap="square" rtlCol="0">
            <a:spAutoFit/>
          </a:bodyPr>
          <a:lstStyle/>
          <a:p>
            <a:r>
              <a:rPr lang="en-US" sz="2800" b="1" dirty="0"/>
              <a:t>The Fall</a:t>
            </a:r>
          </a:p>
        </p:txBody>
      </p:sp>
      <p:sp>
        <p:nvSpPr>
          <p:cNvPr id="17" name="TextBox 16">
            <a:extLst>
              <a:ext uri="{FF2B5EF4-FFF2-40B4-BE49-F238E27FC236}">
                <a16:creationId xmlns:a16="http://schemas.microsoft.com/office/drawing/2014/main" id="{90F880D0-94B5-41A1-908B-93AC20CBE73E}"/>
              </a:ext>
            </a:extLst>
          </p:cNvPr>
          <p:cNvSpPr txBox="1"/>
          <p:nvPr/>
        </p:nvSpPr>
        <p:spPr>
          <a:xfrm flipH="1">
            <a:off x="4381358" y="564017"/>
            <a:ext cx="1965013" cy="523220"/>
          </a:xfrm>
          <a:prstGeom prst="rect">
            <a:avLst/>
          </a:prstGeom>
          <a:noFill/>
        </p:spPr>
        <p:txBody>
          <a:bodyPr wrap="square" rtlCol="0">
            <a:spAutoFit/>
          </a:bodyPr>
          <a:lstStyle/>
          <a:p>
            <a:r>
              <a:rPr lang="en-US" sz="2800" b="1" dirty="0"/>
              <a:t>Election </a:t>
            </a:r>
          </a:p>
        </p:txBody>
      </p:sp>
      <p:sp>
        <p:nvSpPr>
          <p:cNvPr id="19" name="TextBox 18">
            <a:extLst>
              <a:ext uri="{FF2B5EF4-FFF2-40B4-BE49-F238E27FC236}">
                <a16:creationId xmlns:a16="http://schemas.microsoft.com/office/drawing/2014/main" id="{02DB0351-5816-4C3A-BEFE-709CF2A0170F}"/>
              </a:ext>
            </a:extLst>
          </p:cNvPr>
          <p:cNvSpPr txBox="1"/>
          <p:nvPr/>
        </p:nvSpPr>
        <p:spPr>
          <a:xfrm flipH="1">
            <a:off x="6627800" y="4061241"/>
            <a:ext cx="1965013" cy="523220"/>
          </a:xfrm>
          <a:prstGeom prst="rect">
            <a:avLst/>
          </a:prstGeom>
          <a:noFill/>
        </p:spPr>
        <p:txBody>
          <a:bodyPr wrap="square" rtlCol="0">
            <a:spAutoFit/>
          </a:bodyPr>
          <a:lstStyle/>
          <a:p>
            <a:r>
              <a:rPr lang="en-US" sz="2800" b="1" dirty="0">
                <a:solidFill>
                  <a:srgbClr val="0070C0"/>
                </a:solidFill>
              </a:rPr>
              <a:t>Conversion</a:t>
            </a:r>
          </a:p>
        </p:txBody>
      </p:sp>
      <p:sp>
        <p:nvSpPr>
          <p:cNvPr id="25" name="TextBox 24">
            <a:extLst>
              <a:ext uri="{FF2B5EF4-FFF2-40B4-BE49-F238E27FC236}">
                <a16:creationId xmlns:a16="http://schemas.microsoft.com/office/drawing/2014/main" id="{695EAF3D-1D66-4BFA-8F3D-DAC2674ADFD8}"/>
              </a:ext>
            </a:extLst>
          </p:cNvPr>
          <p:cNvSpPr txBox="1"/>
          <p:nvPr/>
        </p:nvSpPr>
        <p:spPr>
          <a:xfrm flipH="1">
            <a:off x="4096727" y="2825653"/>
            <a:ext cx="2318849" cy="523220"/>
          </a:xfrm>
          <a:prstGeom prst="rect">
            <a:avLst/>
          </a:prstGeom>
          <a:noFill/>
        </p:spPr>
        <p:txBody>
          <a:bodyPr wrap="square" rtlCol="0">
            <a:spAutoFit/>
          </a:bodyPr>
          <a:lstStyle/>
          <a:p>
            <a:r>
              <a:rPr lang="en-US" sz="2800" b="1" dirty="0"/>
              <a:t>Regeneration</a:t>
            </a:r>
          </a:p>
        </p:txBody>
      </p:sp>
      <p:sp>
        <p:nvSpPr>
          <p:cNvPr id="26" name="TextBox 25">
            <a:extLst>
              <a:ext uri="{FF2B5EF4-FFF2-40B4-BE49-F238E27FC236}">
                <a16:creationId xmlns:a16="http://schemas.microsoft.com/office/drawing/2014/main" id="{63FCBA26-62CE-4A17-A40B-B7D1C1C17B8C}"/>
              </a:ext>
            </a:extLst>
          </p:cNvPr>
          <p:cNvSpPr txBox="1"/>
          <p:nvPr/>
        </p:nvSpPr>
        <p:spPr>
          <a:xfrm flipH="1">
            <a:off x="4613811" y="3695670"/>
            <a:ext cx="1951605" cy="523220"/>
          </a:xfrm>
          <a:prstGeom prst="rect">
            <a:avLst/>
          </a:prstGeom>
          <a:noFill/>
        </p:spPr>
        <p:txBody>
          <a:bodyPr wrap="square" rtlCol="0">
            <a:spAutoFit/>
          </a:bodyPr>
          <a:lstStyle/>
          <a:p>
            <a:r>
              <a:rPr lang="en-US" sz="2800" b="1" dirty="0">
                <a:solidFill>
                  <a:srgbClr val="0070C0"/>
                </a:solidFill>
              </a:rPr>
              <a:t>Faith</a:t>
            </a:r>
          </a:p>
        </p:txBody>
      </p:sp>
      <p:sp>
        <p:nvSpPr>
          <p:cNvPr id="27" name="TextBox 26">
            <a:extLst>
              <a:ext uri="{FF2B5EF4-FFF2-40B4-BE49-F238E27FC236}">
                <a16:creationId xmlns:a16="http://schemas.microsoft.com/office/drawing/2014/main" id="{AEE1A48F-C554-4324-ADC9-1B1840CB5544}"/>
              </a:ext>
            </a:extLst>
          </p:cNvPr>
          <p:cNvSpPr txBox="1"/>
          <p:nvPr/>
        </p:nvSpPr>
        <p:spPr>
          <a:xfrm flipH="1">
            <a:off x="4170577" y="4414181"/>
            <a:ext cx="1965013" cy="523220"/>
          </a:xfrm>
          <a:prstGeom prst="rect">
            <a:avLst/>
          </a:prstGeom>
          <a:noFill/>
        </p:spPr>
        <p:txBody>
          <a:bodyPr wrap="square" rtlCol="0">
            <a:spAutoFit/>
          </a:bodyPr>
          <a:lstStyle/>
          <a:p>
            <a:r>
              <a:rPr lang="en-US" sz="2800" b="1" dirty="0">
                <a:solidFill>
                  <a:srgbClr val="0070C0"/>
                </a:solidFill>
              </a:rPr>
              <a:t>Repentance</a:t>
            </a:r>
          </a:p>
        </p:txBody>
      </p:sp>
      <p:sp>
        <p:nvSpPr>
          <p:cNvPr id="28" name="TextBox 27">
            <a:extLst>
              <a:ext uri="{FF2B5EF4-FFF2-40B4-BE49-F238E27FC236}">
                <a16:creationId xmlns:a16="http://schemas.microsoft.com/office/drawing/2014/main" id="{75E2E6AD-B273-4148-8660-15CD2EE24077}"/>
              </a:ext>
            </a:extLst>
          </p:cNvPr>
          <p:cNvSpPr txBox="1"/>
          <p:nvPr/>
        </p:nvSpPr>
        <p:spPr>
          <a:xfrm flipH="1">
            <a:off x="4175745" y="5307846"/>
            <a:ext cx="1965013" cy="523220"/>
          </a:xfrm>
          <a:prstGeom prst="rect">
            <a:avLst/>
          </a:prstGeom>
          <a:noFill/>
        </p:spPr>
        <p:txBody>
          <a:bodyPr wrap="square" rtlCol="0">
            <a:spAutoFit/>
          </a:bodyPr>
          <a:lstStyle/>
          <a:p>
            <a:r>
              <a:rPr lang="en-US" sz="2800" b="1" dirty="0">
                <a:solidFill>
                  <a:srgbClr val="FF0000"/>
                </a:solidFill>
              </a:rPr>
              <a:t>Justification</a:t>
            </a:r>
          </a:p>
        </p:txBody>
      </p:sp>
      <p:sp>
        <p:nvSpPr>
          <p:cNvPr id="29" name="TextBox 28">
            <a:extLst>
              <a:ext uri="{FF2B5EF4-FFF2-40B4-BE49-F238E27FC236}">
                <a16:creationId xmlns:a16="http://schemas.microsoft.com/office/drawing/2014/main" id="{1CD96491-C2A9-4F74-8197-E0B865AB2F5E}"/>
              </a:ext>
            </a:extLst>
          </p:cNvPr>
          <p:cNvSpPr txBox="1"/>
          <p:nvPr/>
        </p:nvSpPr>
        <p:spPr>
          <a:xfrm flipH="1">
            <a:off x="4273644" y="6114512"/>
            <a:ext cx="1965013" cy="523220"/>
          </a:xfrm>
          <a:prstGeom prst="rect">
            <a:avLst/>
          </a:prstGeom>
          <a:noFill/>
        </p:spPr>
        <p:txBody>
          <a:bodyPr wrap="square" rtlCol="0">
            <a:spAutoFit/>
          </a:bodyPr>
          <a:lstStyle/>
          <a:p>
            <a:r>
              <a:rPr lang="en-US" sz="2800" b="1" dirty="0">
                <a:solidFill>
                  <a:srgbClr val="008000"/>
                </a:solidFill>
              </a:rPr>
              <a:t>Adoption</a:t>
            </a:r>
          </a:p>
        </p:txBody>
      </p:sp>
      <p:cxnSp>
        <p:nvCxnSpPr>
          <p:cNvPr id="30" name="Straight Arrow Connector 29">
            <a:extLst>
              <a:ext uri="{FF2B5EF4-FFF2-40B4-BE49-F238E27FC236}">
                <a16:creationId xmlns:a16="http://schemas.microsoft.com/office/drawing/2014/main" id="{6D7A2291-5DD3-40DF-874D-1102636EA3EF}"/>
              </a:ext>
            </a:extLst>
          </p:cNvPr>
          <p:cNvCxnSpPr/>
          <p:nvPr/>
        </p:nvCxnSpPr>
        <p:spPr>
          <a:xfrm>
            <a:off x="5074730" y="4112914"/>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189587EC-F2FE-4371-A983-A242D34E65FF}"/>
              </a:ext>
            </a:extLst>
          </p:cNvPr>
          <p:cNvCxnSpPr/>
          <p:nvPr/>
        </p:nvCxnSpPr>
        <p:spPr>
          <a:xfrm>
            <a:off x="5086530" y="4867289"/>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9FBA782-FB7A-4E9D-B94A-74455A8C2EA9}"/>
              </a:ext>
            </a:extLst>
          </p:cNvPr>
          <p:cNvCxnSpPr/>
          <p:nvPr/>
        </p:nvCxnSpPr>
        <p:spPr>
          <a:xfrm>
            <a:off x="5086530" y="5822301"/>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7079939E-EBB2-456C-9064-4C8947945891}"/>
              </a:ext>
            </a:extLst>
          </p:cNvPr>
          <p:cNvSpPr txBox="1"/>
          <p:nvPr/>
        </p:nvSpPr>
        <p:spPr>
          <a:xfrm flipH="1">
            <a:off x="169682" y="605070"/>
            <a:ext cx="3657007" cy="523220"/>
          </a:xfrm>
          <a:prstGeom prst="rect">
            <a:avLst/>
          </a:prstGeom>
          <a:noFill/>
        </p:spPr>
        <p:txBody>
          <a:bodyPr wrap="square" rtlCol="0">
            <a:spAutoFit/>
          </a:bodyPr>
          <a:lstStyle/>
          <a:p>
            <a:r>
              <a:rPr lang="en-US" sz="2800" b="1" dirty="0"/>
              <a:t>U</a:t>
            </a:r>
            <a:r>
              <a:rPr lang="en-US" sz="2800" dirty="0"/>
              <a:t>nconditional  Election </a:t>
            </a:r>
          </a:p>
        </p:txBody>
      </p:sp>
      <p:sp>
        <p:nvSpPr>
          <p:cNvPr id="34" name="TextBox 33">
            <a:extLst>
              <a:ext uri="{FF2B5EF4-FFF2-40B4-BE49-F238E27FC236}">
                <a16:creationId xmlns:a16="http://schemas.microsoft.com/office/drawing/2014/main" id="{89DF7C32-78E3-4636-8A88-7586ADCBA8BD}"/>
              </a:ext>
            </a:extLst>
          </p:cNvPr>
          <p:cNvSpPr txBox="1"/>
          <p:nvPr/>
        </p:nvSpPr>
        <p:spPr>
          <a:xfrm flipH="1">
            <a:off x="841255" y="1135528"/>
            <a:ext cx="2545239" cy="523220"/>
          </a:xfrm>
          <a:prstGeom prst="rect">
            <a:avLst/>
          </a:prstGeom>
          <a:noFill/>
        </p:spPr>
        <p:txBody>
          <a:bodyPr wrap="square" rtlCol="0">
            <a:spAutoFit/>
          </a:bodyPr>
          <a:lstStyle/>
          <a:p>
            <a:r>
              <a:rPr lang="en-US" sz="2800" b="1" dirty="0"/>
              <a:t>T</a:t>
            </a:r>
            <a:r>
              <a:rPr lang="en-US" sz="2800" dirty="0"/>
              <a:t>otal Depravity</a:t>
            </a:r>
            <a:endParaRPr lang="en-US" sz="2800" b="1" dirty="0"/>
          </a:p>
        </p:txBody>
      </p:sp>
      <p:cxnSp>
        <p:nvCxnSpPr>
          <p:cNvPr id="7" name="Straight Arrow Connector 6">
            <a:extLst>
              <a:ext uri="{FF2B5EF4-FFF2-40B4-BE49-F238E27FC236}">
                <a16:creationId xmlns:a16="http://schemas.microsoft.com/office/drawing/2014/main" id="{D63488EE-B9AF-484C-B26E-B4BB4FBBC634}"/>
              </a:ext>
            </a:extLst>
          </p:cNvPr>
          <p:cNvCxnSpPr>
            <a:cxnSpLocks/>
          </p:cNvCxnSpPr>
          <p:nvPr/>
        </p:nvCxnSpPr>
        <p:spPr>
          <a:xfrm flipH="1">
            <a:off x="3207359" y="1456569"/>
            <a:ext cx="1173998"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DE324960-65B6-4333-A884-0552F99E44D5}"/>
              </a:ext>
            </a:extLst>
          </p:cNvPr>
          <p:cNvCxnSpPr>
            <a:cxnSpLocks/>
          </p:cNvCxnSpPr>
          <p:nvPr/>
        </p:nvCxnSpPr>
        <p:spPr>
          <a:xfrm flipH="1">
            <a:off x="3662973" y="866680"/>
            <a:ext cx="668767"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179594FE-F101-49AE-9869-7DA31CEBFF3B}"/>
              </a:ext>
            </a:extLst>
          </p:cNvPr>
          <p:cNvSpPr txBox="1"/>
          <p:nvPr/>
        </p:nvSpPr>
        <p:spPr>
          <a:xfrm>
            <a:off x="854034" y="3368743"/>
            <a:ext cx="2080727" cy="954107"/>
          </a:xfrm>
          <a:prstGeom prst="rect">
            <a:avLst/>
          </a:prstGeom>
          <a:noFill/>
        </p:spPr>
        <p:txBody>
          <a:bodyPr wrap="square" rtlCol="0">
            <a:spAutoFit/>
          </a:bodyPr>
          <a:lstStyle/>
          <a:p>
            <a:r>
              <a:rPr lang="en-US" sz="2800" b="1" dirty="0">
                <a:solidFill>
                  <a:schemeClr val="bg1">
                    <a:lumMod val="50000"/>
                  </a:schemeClr>
                </a:solidFill>
              </a:rPr>
              <a:t>L</a:t>
            </a:r>
            <a:r>
              <a:rPr lang="en-US" sz="2800" dirty="0">
                <a:solidFill>
                  <a:schemeClr val="bg1">
                    <a:lumMod val="50000"/>
                  </a:schemeClr>
                </a:solidFill>
              </a:rPr>
              <a:t>imited</a:t>
            </a:r>
            <a:r>
              <a:rPr lang="en-US" sz="2800" b="1" dirty="0">
                <a:solidFill>
                  <a:schemeClr val="bg1">
                    <a:lumMod val="50000"/>
                  </a:schemeClr>
                </a:solidFill>
              </a:rPr>
              <a:t> </a:t>
            </a:r>
            <a:r>
              <a:rPr lang="en-US" sz="2800" dirty="0">
                <a:solidFill>
                  <a:schemeClr val="bg1">
                    <a:lumMod val="50000"/>
                  </a:schemeClr>
                </a:solidFill>
              </a:rPr>
              <a:t>Atonement</a:t>
            </a:r>
          </a:p>
        </p:txBody>
      </p:sp>
      <p:sp>
        <p:nvSpPr>
          <p:cNvPr id="37" name="TextBox 36">
            <a:extLst>
              <a:ext uri="{FF2B5EF4-FFF2-40B4-BE49-F238E27FC236}">
                <a16:creationId xmlns:a16="http://schemas.microsoft.com/office/drawing/2014/main" id="{D92C3B06-F366-4E3F-82BB-6C9314AEEBF3}"/>
              </a:ext>
            </a:extLst>
          </p:cNvPr>
          <p:cNvSpPr txBox="1"/>
          <p:nvPr/>
        </p:nvSpPr>
        <p:spPr>
          <a:xfrm>
            <a:off x="820834" y="4876958"/>
            <a:ext cx="2080727" cy="1384995"/>
          </a:xfrm>
          <a:prstGeom prst="rect">
            <a:avLst/>
          </a:prstGeom>
          <a:noFill/>
        </p:spPr>
        <p:txBody>
          <a:bodyPr wrap="square" rtlCol="0">
            <a:spAutoFit/>
          </a:bodyPr>
          <a:lstStyle/>
          <a:p>
            <a:r>
              <a:rPr lang="en-US" sz="2800" b="1" dirty="0">
                <a:solidFill>
                  <a:schemeClr val="bg1">
                    <a:lumMod val="50000"/>
                  </a:schemeClr>
                </a:solidFill>
              </a:rPr>
              <a:t>P</a:t>
            </a:r>
            <a:r>
              <a:rPr lang="en-US" sz="2800" dirty="0">
                <a:solidFill>
                  <a:schemeClr val="bg1">
                    <a:lumMod val="50000"/>
                  </a:schemeClr>
                </a:solidFill>
              </a:rPr>
              <a:t>reservation</a:t>
            </a:r>
          </a:p>
          <a:p>
            <a:r>
              <a:rPr lang="en-US" sz="2800" dirty="0">
                <a:solidFill>
                  <a:schemeClr val="bg1">
                    <a:lumMod val="50000"/>
                  </a:schemeClr>
                </a:solidFill>
              </a:rPr>
              <a:t>of the </a:t>
            </a:r>
          </a:p>
          <a:p>
            <a:r>
              <a:rPr lang="en-US" sz="2800" dirty="0">
                <a:solidFill>
                  <a:schemeClr val="bg1">
                    <a:lumMod val="50000"/>
                  </a:schemeClr>
                </a:solidFill>
              </a:rPr>
              <a:t>saints</a:t>
            </a:r>
          </a:p>
        </p:txBody>
      </p:sp>
      <p:sp>
        <p:nvSpPr>
          <p:cNvPr id="2" name="Left Brace 1">
            <a:extLst>
              <a:ext uri="{FF2B5EF4-FFF2-40B4-BE49-F238E27FC236}">
                <a16:creationId xmlns:a16="http://schemas.microsoft.com/office/drawing/2014/main" id="{911EF31F-20B4-4776-B547-AFC087D43520}"/>
              </a:ext>
            </a:extLst>
          </p:cNvPr>
          <p:cNvSpPr/>
          <p:nvPr/>
        </p:nvSpPr>
        <p:spPr>
          <a:xfrm>
            <a:off x="3635661" y="2065250"/>
            <a:ext cx="875963" cy="2910391"/>
          </a:xfrm>
          <a:prstGeom prst="leftBrace">
            <a:avLst>
              <a:gd name="adj1" fmla="val 8333"/>
              <a:gd name="adj2" fmla="val 21172"/>
            </a:avLst>
          </a:prstGeom>
          <a:ln w="28575">
            <a:solidFill>
              <a:srgbClr val="C00000"/>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chemeClr val="tx1"/>
                </a:solidFill>
              </a:ln>
            </a:endParaRPr>
          </a:p>
        </p:txBody>
      </p:sp>
    </p:spTree>
    <p:extLst>
      <p:ext uri="{BB962C8B-B14F-4D97-AF65-F5344CB8AC3E}">
        <p14:creationId xmlns:p14="http://schemas.microsoft.com/office/powerpoint/2010/main" val="3548032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7280" y="1167304"/>
            <a:ext cx="11784563"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Protestant Reformation Doctrines of Salvation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177281" y="1823797"/>
            <a:ext cx="11784563" cy="4959558"/>
          </a:xfrm>
          <a:solidFill>
            <a:srgbClr val="FFFFCC"/>
          </a:solidFill>
        </p:spPr>
        <p:txBody>
          <a:bodyPr numCol="2">
            <a:noAutofit/>
          </a:bodyPr>
          <a:lstStyle/>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Fall - Original Sin</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Doctrines of Grace </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Jesus the God-man</a:t>
            </a:r>
            <a:r>
              <a:rPr lang="en-US" sz="2800" dirty="0">
                <a:latin typeface="Arial" panose="020B0604020202020204" pitchFamily="34" charset="0"/>
                <a:cs typeface="Arial" panose="020B0604020202020204" pitchFamily="34" charset="0"/>
              </a:rPr>
              <a:t>                     </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Atonement</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Work of the Holy Spirit</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Prayer</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Grace</a:t>
            </a:r>
          </a:p>
          <a:p>
            <a:pPr marL="971550" lvl="1" indent="-514350" algn="just">
              <a:buFont typeface="+mj-lt"/>
              <a:buAutoNum type="arabicPeriod"/>
            </a:pPr>
            <a:r>
              <a:rPr lang="en-US" sz="2800" b="1" dirty="0">
                <a:solidFill>
                  <a:schemeClr val="bg1">
                    <a:lumMod val="50000"/>
                  </a:schemeClr>
                </a:solidFill>
                <a:latin typeface="Arial" panose="020B0604020202020204" pitchFamily="34" charset="0"/>
                <a:cs typeface="Arial" panose="020B0604020202020204" pitchFamily="34" charset="0"/>
              </a:rPr>
              <a:t>The Fall </a:t>
            </a:r>
            <a:r>
              <a:rPr lang="en-US" sz="2800" dirty="0">
                <a:solidFill>
                  <a:schemeClr val="bg1">
                    <a:lumMod val="50000"/>
                  </a:schemeClr>
                </a:solidFill>
                <a:latin typeface="Arial" panose="020B0604020202020204" pitchFamily="34" charset="0"/>
                <a:cs typeface="Arial" panose="020B0604020202020204" pitchFamily="34" charset="0"/>
              </a:rPr>
              <a:t>(Review)</a:t>
            </a:r>
            <a:endParaRPr lang="en-US" sz="2800" b="1" dirty="0">
              <a:solidFill>
                <a:schemeClr val="bg1">
                  <a:lumMod val="50000"/>
                </a:schemeClr>
              </a:solidFill>
              <a:latin typeface="Arial" panose="020B0604020202020204" pitchFamily="34" charset="0"/>
              <a:cs typeface="Arial" panose="020B0604020202020204" pitchFamily="34" charset="0"/>
            </a:endParaRPr>
          </a:p>
          <a:p>
            <a:pPr marL="971550" lvl="1" indent="-514350" algn="just">
              <a:buFont typeface="+mj-lt"/>
              <a:buAutoNum type="arabicPeriod"/>
            </a:pPr>
            <a:r>
              <a:rPr lang="en-US" sz="2800" dirty="0">
                <a:solidFill>
                  <a:srgbClr val="0070C0"/>
                </a:solidFill>
                <a:latin typeface="Arial" panose="020B0604020202020204" pitchFamily="34" charset="0"/>
                <a:cs typeface="Arial" panose="020B0604020202020204" pitchFamily="34" charset="0"/>
              </a:rPr>
              <a:t>Election</a:t>
            </a:r>
          </a:p>
          <a:p>
            <a:pPr marL="971550" lvl="1" indent="-514350" algn="just">
              <a:buFont typeface="+mj-lt"/>
              <a:buAutoNum type="arabicPeriod"/>
            </a:pPr>
            <a:r>
              <a:rPr lang="en-US" sz="2800" dirty="0">
                <a:solidFill>
                  <a:srgbClr val="0070C0"/>
                </a:solidFill>
                <a:latin typeface="Arial" panose="020B0604020202020204" pitchFamily="34" charset="0"/>
                <a:cs typeface="Arial" panose="020B0604020202020204" pitchFamily="34" charset="0"/>
              </a:rPr>
              <a:t> Calling</a:t>
            </a:r>
          </a:p>
          <a:p>
            <a:pPr marL="457200" lvl="1" indent="0" algn="just">
              <a:buNone/>
            </a:pPr>
            <a:r>
              <a:rPr lang="en-US" sz="2800" dirty="0">
                <a:solidFill>
                  <a:srgbClr val="0070C0"/>
                </a:solidFill>
                <a:latin typeface="Arial" panose="020B0604020202020204" pitchFamily="34" charset="0"/>
                <a:cs typeface="Arial" panose="020B0604020202020204" pitchFamily="34" charset="0"/>
              </a:rPr>
              <a:t>11. Regeneration</a:t>
            </a:r>
          </a:p>
          <a:p>
            <a:pPr marL="457200" lvl="1" indent="0" algn="just">
              <a:buNone/>
            </a:pPr>
            <a:r>
              <a:rPr lang="en-US" sz="2800" dirty="0">
                <a:latin typeface="Arial" panose="020B0604020202020204" pitchFamily="34" charset="0"/>
                <a:cs typeface="Arial" panose="020B0604020202020204" pitchFamily="34" charset="0"/>
              </a:rPr>
              <a:t> </a:t>
            </a:r>
          </a:p>
          <a:p>
            <a:pPr marL="514350" indent="-514350" algn="just">
              <a:buFont typeface="+mj-lt"/>
              <a:buAutoNum type="arabicPeriod" startAt="12"/>
            </a:pPr>
            <a:r>
              <a:rPr lang="en-US" dirty="0">
                <a:solidFill>
                  <a:srgbClr val="0070C0"/>
                </a:solidFill>
                <a:latin typeface="Arial" panose="020B0604020202020204" pitchFamily="34" charset="0"/>
                <a:cs typeface="Arial" panose="020B0604020202020204" pitchFamily="34" charset="0"/>
              </a:rPr>
              <a:t>Conversion</a:t>
            </a:r>
          </a:p>
          <a:p>
            <a:pPr marL="514350" indent="-514350" algn="just">
              <a:buFont typeface="+mj-lt"/>
              <a:buAutoNum type="arabicPeriod" startAt="12"/>
            </a:pPr>
            <a:r>
              <a:rPr lang="en-US" dirty="0">
                <a:solidFill>
                  <a:srgbClr val="0070C0"/>
                </a:solidFill>
                <a:latin typeface="Arial" panose="020B0604020202020204" pitchFamily="34" charset="0"/>
                <a:cs typeface="Arial" panose="020B0604020202020204" pitchFamily="34" charset="0"/>
              </a:rPr>
              <a:t>Justification </a:t>
            </a:r>
          </a:p>
          <a:p>
            <a:pPr marL="514350" indent="-514350" algn="just">
              <a:buFont typeface="+mj-lt"/>
              <a:buAutoNum type="arabicPeriod" startAt="12"/>
            </a:pPr>
            <a:r>
              <a:rPr lang="en-US" dirty="0">
                <a:solidFill>
                  <a:srgbClr val="0070C0"/>
                </a:solidFill>
                <a:latin typeface="Arial" panose="020B0604020202020204" pitchFamily="34" charset="0"/>
                <a:cs typeface="Arial" panose="020B0604020202020204" pitchFamily="34" charset="0"/>
              </a:rPr>
              <a:t>Adoption</a:t>
            </a:r>
          </a:p>
          <a:p>
            <a:pPr marL="514350" indent="-514350" algn="just">
              <a:buFont typeface="+mj-lt"/>
              <a:buAutoNum type="arabicPeriod" startAt="12"/>
            </a:pPr>
            <a:r>
              <a:rPr lang="en-US" dirty="0">
                <a:latin typeface="Arial" panose="020B0604020202020204" pitchFamily="34" charset="0"/>
                <a:cs typeface="Arial" panose="020B0604020202020204" pitchFamily="34" charset="0"/>
              </a:rPr>
              <a:t>Sanctification</a:t>
            </a:r>
          </a:p>
          <a:p>
            <a:pPr marL="514350" indent="-514350" algn="just">
              <a:buFont typeface="+mj-lt"/>
              <a:buAutoNum type="arabicPeriod" startAt="12"/>
            </a:pPr>
            <a:r>
              <a:rPr lang="en-US" dirty="0">
                <a:latin typeface="Arial" panose="020B0604020202020204" pitchFamily="34" charset="0"/>
                <a:cs typeface="Arial" panose="020B0604020202020204" pitchFamily="34" charset="0"/>
              </a:rPr>
              <a:t> Perseverance</a:t>
            </a:r>
          </a:p>
          <a:p>
            <a:pPr marL="514350" indent="-514350" algn="just">
              <a:buFont typeface="+mj-lt"/>
              <a:buAutoNum type="arabicPeriod" startAt="12"/>
            </a:pPr>
            <a:r>
              <a:rPr lang="en-US" dirty="0">
                <a:latin typeface="Arial" panose="020B0604020202020204" pitchFamily="34" charset="0"/>
                <a:cs typeface="Arial" panose="020B0604020202020204" pitchFamily="34" charset="0"/>
              </a:rPr>
              <a:t>Baptism In/Filling with the Holy Spirit  </a:t>
            </a:r>
          </a:p>
          <a:p>
            <a:pPr marL="514350" indent="-514350" algn="just">
              <a:buFont typeface="+mj-lt"/>
              <a:buAutoNum type="arabicPeriod" startAt="12"/>
            </a:pPr>
            <a:r>
              <a:rPr lang="en-US" dirty="0">
                <a:latin typeface="Arial" panose="020B0604020202020204" pitchFamily="34" charset="0"/>
                <a:cs typeface="Arial" panose="020B0604020202020204" pitchFamily="34" charset="0"/>
              </a:rPr>
              <a:t>Death and the Intermediate State</a:t>
            </a:r>
          </a:p>
          <a:p>
            <a:pPr marL="514350" indent="-514350" algn="just">
              <a:buFont typeface="+mj-lt"/>
              <a:buAutoNum type="arabicPeriod" startAt="12"/>
            </a:pPr>
            <a:r>
              <a:rPr lang="en-US" dirty="0">
                <a:latin typeface="Arial" panose="020B0604020202020204" pitchFamily="34" charset="0"/>
                <a:cs typeface="Arial" panose="020B0604020202020204" pitchFamily="34" charset="0"/>
              </a:rPr>
              <a:t>Glorification</a:t>
            </a:r>
          </a:p>
          <a:p>
            <a:pPr marL="514350" indent="-514350" algn="just">
              <a:buFont typeface="+mj-lt"/>
              <a:buAutoNum type="arabicPeriod" startAt="12"/>
            </a:pPr>
            <a:r>
              <a:rPr lang="en-US" dirty="0">
                <a:latin typeface="Arial" panose="020B0604020202020204" pitchFamily="34" charset="0"/>
                <a:cs typeface="Arial" panose="020B0604020202020204" pitchFamily="34" charset="0"/>
              </a:rPr>
              <a:t>Union with Christ</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Key Protestant Reformation Doctrines</a:t>
            </a:r>
            <a:endParaRPr lang="en-US" sz="2800" dirty="0"/>
          </a:p>
        </p:txBody>
      </p:sp>
    </p:spTree>
    <p:extLst>
      <p:ext uri="{BB962C8B-B14F-4D97-AF65-F5344CB8AC3E}">
        <p14:creationId xmlns:p14="http://schemas.microsoft.com/office/powerpoint/2010/main" val="2674300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59906" y="52711"/>
            <a:ext cx="11672188"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Fall – Augustine of Hippo’s </a:t>
            </a:r>
            <a:r>
              <a:rPr lang="en-US" sz="2800" dirty="0">
                <a:latin typeface="Arial" panose="020B0604020202020204" pitchFamily="34" charset="0"/>
                <a:cs typeface="Arial" panose="020B0604020202020204" pitchFamily="34" charset="0"/>
              </a:rPr>
              <a:t>Definition of Original (inherited) Sin</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graphicFrame>
        <p:nvGraphicFramePr>
          <p:cNvPr id="3" name="Table 2">
            <a:extLst>
              <a:ext uri="{FF2B5EF4-FFF2-40B4-BE49-F238E27FC236}">
                <a16:creationId xmlns:a16="http://schemas.microsoft.com/office/drawing/2014/main" id="{11B611C5-9E08-450D-A3BC-0D1F217A931F}"/>
              </a:ext>
            </a:extLst>
          </p:cNvPr>
          <p:cNvGraphicFramePr>
            <a:graphicFrameLocks noGrp="1"/>
          </p:cNvGraphicFramePr>
          <p:nvPr/>
        </p:nvGraphicFramePr>
        <p:xfrm>
          <a:off x="259906" y="840211"/>
          <a:ext cx="11672188" cy="4815840"/>
        </p:xfrm>
        <a:graphic>
          <a:graphicData uri="http://schemas.openxmlformats.org/drawingml/2006/table">
            <a:tbl>
              <a:tblPr firstRow="1" bandRow="1">
                <a:tableStyleId>{5C22544A-7EE6-4342-B048-85BDC9FD1C3A}</a:tableStyleId>
              </a:tblPr>
              <a:tblGrid>
                <a:gridCol w="3004404">
                  <a:extLst>
                    <a:ext uri="{9D8B030D-6E8A-4147-A177-3AD203B41FA5}">
                      <a16:colId xmlns:a16="http://schemas.microsoft.com/office/drawing/2014/main" val="214383479"/>
                    </a:ext>
                  </a:extLst>
                </a:gridCol>
                <a:gridCol w="1897625">
                  <a:extLst>
                    <a:ext uri="{9D8B030D-6E8A-4147-A177-3AD203B41FA5}">
                      <a16:colId xmlns:a16="http://schemas.microsoft.com/office/drawing/2014/main" val="1789642164"/>
                    </a:ext>
                  </a:extLst>
                </a:gridCol>
                <a:gridCol w="1877962">
                  <a:extLst>
                    <a:ext uri="{9D8B030D-6E8A-4147-A177-3AD203B41FA5}">
                      <a16:colId xmlns:a16="http://schemas.microsoft.com/office/drawing/2014/main" val="3369108554"/>
                    </a:ext>
                  </a:extLst>
                </a:gridCol>
                <a:gridCol w="4892197">
                  <a:extLst>
                    <a:ext uri="{9D8B030D-6E8A-4147-A177-3AD203B41FA5}">
                      <a16:colId xmlns:a16="http://schemas.microsoft.com/office/drawing/2014/main" val="1227110793"/>
                    </a:ext>
                  </a:extLst>
                </a:gridCol>
              </a:tblGrid>
              <a:tr h="370840">
                <a:tc>
                  <a:txBody>
                    <a:bodyPr/>
                    <a:lstStyle/>
                    <a:p>
                      <a:endParaRPr lang="en-US" sz="2800" dirty="0">
                        <a:latin typeface="Arial" panose="020B0604020202020204" pitchFamily="34" charset="0"/>
                        <a:cs typeface="Arial" panose="020B0604020202020204" pitchFamily="34" charset="0"/>
                      </a:endParaRPr>
                    </a:p>
                  </a:txBody>
                  <a:tcPr/>
                </a:tc>
                <a:tc>
                  <a:txBody>
                    <a:bodyPr/>
                    <a:lstStyle/>
                    <a:p>
                      <a:r>
                        <a:rPr lang="en-US" sz="2800" dirty="0">
                          <a:latin typeface="Arial" panose="020B0604020202020204" pitchFamily="34" charset="0"/>
                          <a:cs typeface="Arial" panose="020B0604020202020204" pitchFamily="34" charset="0"/>
                        </a:rPr>
                        <a:t>Humanity as created</a:t>
                      </a:r>
                    </a:p>
                  </a:txBody>
                  <a:tcPr/>
                </a:tc>
                <a:tc>
                  <a:txBody>
                    <a:bodyPr/>
                    <a:lstStyle/>
                    <a:p>
                      <a:r>
                        <a:rPr lang="en-US" sz="2800" dirty="0">
                          <a:latin typeface="Arial" panose="020B0604020202020204" pitchFamily="34" charset="0"/>
                          <a:cs typeface="Arial" panose="020B0604020202020204" pitchFamily="34" charset="0"/>
                        </a:rPr>
                        <a:t>Fallen Humanity</a:t>
                      </a:r>
                    </a:p>
                  </a:txBody>
                  <a:tcPr/>
                </a:tc>
                <a:tc>
                  <a:txBody>
                    <a:bodyPr/>
                    <a:lstStyle/>
                    <a:p>
                      <a:r>
                        <a:rPr lang="en-US" sz="2800" i="0" dirty="0">
                          <a:latin typeface="Arial" panose="020B0604020202020204" pitchFamily="34" charset="0"/>
                          <a:cs typeface="Arial" panose="020B0604020202020204" pitchFamily="34" charset="0"/>
                        </a:rPr>
                        <a:t>Modern  Definition/</a:t>
                      </a:r>
                      <a:r>
                        <a:rPr lang="en-US" sz="2800" i="1" dirty="0">
                          <a:latin typeface="Arial" panose="020B0604020202020204" pitchFamily="34" charset="0"/>
                          <a:cs typeface="Arial" panose="020B0604020202020204" pitchFamily="34" charset="0"/>
                        </a:rPr>
                        <a:t>Latin term</a:t>
                      </a:r>
                    </a:p>
                  </a:txBody>
                  <a:tcPr/>
                </a:tc>
                <a:extLst>
                  <a:ext uri="{0D108BD9-81ED-4DB2-BD59-A6C34878D82A}">
                    <a16:rowId xmlns:a16="http://schemas.microsoft.com/office/drawing/2014/main" val="2600515352"/>
                  </a:ext>
                </a:extLst>
              </a:tr>
              <a:tr h="370840">
                <a:tc>
                  <a:txBody>
                    <a:bodyPr/>
                    <a:lstStyle/>
                    <a:p>
                      <a:r>
                        <a:rPr lang="en-US" sz="2800" dirty="0">
                          <a:latin typeface="Arial" panose="020B0604020202020204" pitchFamily="34" charset="0"/>
                          <a:cs typeface="Arial" panose="020B0604020202020204" pitchFamily="34" charset="0"/>
                        </a:rPr>
                        <a:t>Free Agency</a:t>
                      </a:r>
                    </a:p>
                    <a:p>
                      <a:r>
                        <a:rPr lang="en-US" sz="2800" dirty="0">
                          <a:latin typeface="Arial" panose="020B0604020202020204" pitchFamily="34" charset="0"/>
                          <a:cs typeface="Arial" panose="020B0604020202020204" pitchFamily="34" charset="0"/>
                        </a:rPr>
                        <a:t>(</a:t>
                      </a:r>
                      <a:r>
                        <a:rPr lang="en-US" sz="2800" i="1" dirty="0">
                          <a:latin typeface="Arial" panose="020B0604020202020204" pitchFamily="34" charset="0"/>
                          <a:cs typeface="Arial" panose="020B0604020202020204" pitchFamily="34" charset="0"/>
                        </a:rPr>
                        <a:t>Liberty</a:t>
                      </a:r>
                      <a:r>
                        <a:rPr lang="en-US" sz="2800" i="1" dirty="0">
                          <a:solidFill>
                            <a:srgbClr val="FF0000"/>
                          </a:solidFill>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 </a:t>
                      </a:r>
                    </a:p>
                  </a:txBody>
                  <a:tcPr/>
                </a:tc>
                <a:tc>
                  <a:txBody>
                    <a:bodyPr/>
                    <a:lstStyle/>
                    <a:p>
                      <a:r>
                        <a:rPr lang="en-US" sz="2800" dirty="0">
                          <a:latin typeface="Arial" panose="020B0604020202020204" pitchFamily="34" charset="0"/>
                          <a:cs typeface="Arial" panose="020B0604020202020204" pitchFamily="34" charset="0"/>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yes</a:t>
                      </a:r>
                    </a:p>
                  </a:txBody>
                  <a:tcPr/>
                </a:tc>
                <a:tc>
                  <a:txBody>
                    <a:bodyPr/>
                    <a:lstStyle/>
                    <a:p>
                      <a:r>
                        <a:rPr lang="en-US" sz="2800" i="0" dirty="0">
                          <a:latin typeface="Arial" panose="020B0604020202020204" pitchFamily="34" charset="0"/>
                          <a:cs typeface="Arial" panose="020B0604020202020204" pitchFamily="34" charset="0"/>
                        </a:rPr>
                        <a:t>Ability to choose whatever is most pleasing</a:t>
                      </a:r>
                      <a:r>
                        <a:rPr lang="en-US" sz="2800" i="1"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672536710"/>
                  </a:ext>
                </a:extLst>
              </a:tr>
              <a:tr h="370840">
                <a:tc>
                  <a:txBody>
                    <a:bodyPr/>
                    <a:lstStyle/>
                    <a:p>
                      <a:r>
                        <a:rPr lang="en-US" sz="2800" dirty="0">
                          <a:latin typeface="Arial" panose="020B0604020202020204" pitchFamily="34" charset="0"/>
                          <a:cs typeface="Arial" panose="020B0604020202020204" pitchFamily="34" charset="0"/>
                        </a:rPr>
                        <a:t>Free Will</a:t>
                      </a:r>
                    </a:p>
                    <a:p>
                      <a:r>
                        <a:rPr lang="en-US" sz="2800" dirty="0">
                          <a:latin typeface="Arial" panose="020B0604020202020204" pitchFamily="34" charset="0"/>
                          <a:cs typeface="Arial" panose="020B0604020202020204" pitchFamily="34" charset="0"/>
                        </a:rPr>
                        <a:t>(</a:t>
                      </a:r>
                      <a:r>
                        <a:rPr lang="en-US" sz="2800" i="1" dirty="0">
                          <a:latin typeface="Arial" panose="020B0604020202020204" pitchFamily="34" charset="0"/>
                          <a:cs typeface="Arial" panose="020B0604020202020204" pitchFamily="34" charset="0"/>
                        </a:rPr>
                        <a:t>Moral Liberty</a:t>
                      </a:r>
                      <a:r>
                        <a:rPr lang="en-US" sz="2800" i="1" dirty="0">
                          <a:solidFill>
                            <a:srgbClr val="FF0000"/>
                          </a:solidFill>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yes</a:t>
                      </a:r>
                    </a:p>
                  </a:txBody>
                  <a:tcPr/>
                </a:tc>
                <a:tc>
                  <a:txBody>
                    <a:bodyPr/>
                    <a:lstStyle/>
                    <a:p>
                      <a:r>
                        <a:rPr lang="en-US" sz="2800" dirty="0">
                          <a:latin typeface="Arial" panose="020B0604020202020204" pitchFamily="34" charset="0"/>
                          <a:cs typeface="Arial" panose="020B0604020202020204" pitchFamily="34" charset="0"/>
                        </a:rPr>
                        <a:t>no</a:t>
                      </a:r>
                    </a:p>
                  </a:txBody>
                  <a:tcPr/>
                </a:tc>
                <a:tc>
                  <a:txBody>
                    <a:bodyPr/>
                    <a:lstStyle/>
                    <a:p>
                      <a:r>
                        <a:rPr lang="en-US" sz="2800" i="0" dirty="0">
                          <a:latin typeface="Arial" panose="020B0604020202020204" pitchFamily="34" charset="0"/>
                          <a:cs typeface="Arial" panose="020B0604020202020204" pitchFamily="34" charset="0"/>
                        </a:rPr>
                        <a:t>Ability to choose any available moral option.</a:t>
                      </a:r>
                    </a:p>
                  </a:txBody>
                  <a:tcPr/>
                </a:tc>
                <a:extLst>
                  <a:ext uri="{0D108BD9-81ED-4DB2-BD59-A6C34878D82A}">
                    <a16:rowId xmlns:a16="http://schemas.microsoft.com/office/drawing/2014/main" val="300494923"/>
                  </a:ext>
                </a:extLst>
              </a:tr>
              <a:tr h="370840">
                <a:tc>
                  <a:txBody>
                    <a:bodyPr/>
                    <a:lstStyle/>
                    <a:p>
                      <a:r>
                        <a:rPr lang="en-US" sz="2800" dirty="0">
                          <a:latin typeface="Arial" panose="020B0604020202020204" pitchFamily="34" charset="0"/>
                          <a:cs typeface="Arial" panose="020B0604020202020204" pitchFamily="34" charset="0"/>
                        </a:rPr>
                        <a:t>Able to sin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yes</a:t>
                      </a:r>
                    </a:p>
                  </a:txBody>
                  <a:tcPr/>
                </a:tc>
                <a:tc>
                  <a:txBody>
                    <a:bodyPr/>
                    <a:lstStyle/>
                    <a:p>
                      <a:r>
                        <a:rPr lang="en-US" sz="2800" i="1" dirty="0">
                          <a:latin typeface="Arial" panose="020B0604020202020204" pitchFamily="34" charset="0"/>
                          <a:cs typeface="Arial" panose="020B0604020202020204" pitchFamily="34" charset="0"/>
                        </a:rPr>
                        <a:t>Posse </a:t>
                      </a:r>
                      <a:r>
                        <a:rPr lang="en-US" sz="2800" i="1" dirty="0" err="1">
                          <a:latin typeface="Arial" panose="020B0604020202020204" pitchFamily="34" charset="0"/>
                          <a:cs typeface="Arial" panose="020B0604020202020204" pitchFamily="34" charset="0"/>
                        </a:rPr>
                        <a:t>peccare</a:t>
                      </a:r>
                      <a:endParaRPr lang="en-US" sz="2800" i="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75068288"/>
                  </a:ext>
                </a:extLst>
              </a:tr>
              <a:tr h="370840">
                <a:tc>
                  <a:txBody>
                    <a:bodyPr/>
                    <a:lstStyle/>
                    <a:p>
                      <a:r>
                        <a:rPr lang="en-US" sz="2800" dirty="0">
                          <a:latin typeface="Arial" panose="020B0604020202020204" pitchFamily="34" charset="0"/>
                          <a:cs typeface="Arial" panose="020B0604020202020204" pitchFamily="34" charset="0"/>
                        </a:rPr>
                        <a:t>Able to not sin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yes</a:t>
                      </a:r>
                    </a:p>
                  </a:txBody>
                  <a:tcPr/>
                </a:tc>
                <a:tc>
                  <a:txBody>
                    <a:bodyPr/>
                    <a:lstStyle/>
                    <a:p>
                      <a:r>
                        <a:rPr lang="en-US" sz="2800" dirty="0">
                          <a:latin typeface="Arial" panose="020B0604020202020204" pitchFamily="34" charset="0"/>
                          <a:cs typeface="Arial" panose="020B0604020202020204" pitchFamily="34" charset="0"/>
                        </a:rPr>
                        <a:t>no</a:t>
                      </a:r>
                    </a:p>
                  </a:txBody>
                  <a:tcPr/>
                </a:tc>
                <a:tc>
                  <a:txBody>
                    <a:bodyPr/>
                    <a:lstStyle/>
                    <a:p>
                      <a:r>
                        <a:rPr lang="en-US" sz="2800" i="1" dirty="0">
                          <a:latin typeface="Arial" panose="020B0604020202020204" pitchFamily="34" charset="0"/>
                          <a:cs typeface="Arial" panose="020B0604020202020204" pitchFamily="34" charset="0"/>
                        </a:rPr>
                        <a:t>Posse non </a:t>
                      </a:r>
                      <a:r>
                        <a:rPr lang="en-US" sz="2800" i="1" dirty="0" err="1">
                          <a:latin typeface="Arial" panose="020B0604020202020204" pitchFamily="34" charset="0"/>
                          <a:cs typeface="Arial" panose="020B0604020202020204" pitchFamily="34" charset="0"/>
                        </a:rPr>
                        <a:t>pecarre</a:t>
                      </a:r>
                      <a:endParaRPr lang="en-US" sz="2800" i="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6817276"/>
                  </a:ext>
                </a:extLst>
              </a:tr>
              <a:tr h="370840">
                <a:tc>
                  <a:txBody>
                    <a:bodyPr/>
                    <a:lstStyle/>
                    <a:p>
                      <a:r>
                        <a:rPr lang="en-US" sz="2800" dirty="0">
                          <a:latin typeface="Arial" panose="020B0604020202020204" pitchFamily="34" charset="0"/>
                          <a:cs typeface="Arial" panose="020B0604020202020204" pitchFamily="34" charset="0"/>
                        </a:rPr>
                        <a:t>Unable to not sin</a:t>
                      </a:r>
                    </a:p>
                  </a:txBody>
                  <a:tcPr/>
                </a:tc>
                <a:tc>
                  <a:txBody>
                    <a:bodyPr/>
                    <a:lstStyle/>
                    <a:p>
                      <a:r>
                        <a:rPr lang="en-US" sz="2800" dirty="0">
                          <a:latin typeface="Arial" panose="020B0604020202020204" pitchFamily="34" charset="0"/>
                          <a:cs typeface="Arial" panose="020B0604020202020204" pitchFamily="34" charset="0"/>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yes</a:t>
                      </a:r>
                    </a:p>
                  </a:txBody>
                  <a:tcPr/>
                </a:tc>
                <a:tc>
                  <a:txBody>
                    <a:bodyPr/>
                    <a:lstStyle/>
                    <a:p>
                      <a:r>
                        <a:rPr lang="en-US" sz="2800" i="1" dirty="0">
                          <a:latin typeface="Arial" panose="020B0604020202020204" pitchFamily="34" charset="0"/>
                          <a:cs typeface="Arial" panose="020B0604020202020204" pitchFamily="34" charset="0"/>
                        </a:rPr>
                        <a:t>Non posse non </a:t>
                      </a:r>
                      <a:r>
                        <a:rPr lang="en-US" sz="2800" i="1" dirty="0" err="1">
                          <a:latin typeface="Arial" panose="020B0604020202020204" pitchFamily="34" charset="0"/>
                          <a:cs typeface="Arial" panose="020B0604020202020204" pitchFamily="34" charset="0"/>
                        </a:rPr>
                        <a:t>peccare</a:t>
                      </a:r>
                      <a:endParaRPr lang="en-US" sz="2800" i="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84946316"/>
                  </a:ext>
                </a:extLst>
              </a:tr>
            </a:tbl>
          </a:graphicData>
        </a:graphic>
      </p:graphicFrame>
      <p:sp>
        <p:nvSpPr>
          <p:cNvPr id="4" name="TextBox 3">
            <a:extLst>
              <a:ext uri="{FF2B5EF4-FFF2-40B4-BE49-F238E27FC236}">
                <a16:creationId xmlns:a16="http://schemas.microsoft.com/office/drawing/2014/main" id="{F62A8D89-2F22-4FA4-9017-23C52578EE95}"/>
              </a:ext>
            </a:extLst>
          </p:cNvPr>
          <p:cNvSpPr txBox="1"/>
          <p:nvPr/>
        </p:nvSpPr>
        <p:spPr>
          <a:xfrm>
            <a:off x="344129" y="6144758"/>
            <a:ext cx="4577856" cy="523220"/>
          </a:xfrm>
          <a:prstGeom prst="rect">
            <a:avLst/>
          </a:prstGeom>
          <a:noFill/>
        </p:spPr>
        <p:txBody>
          <a:bodyPr wrap="none" rtlCol="0">
            <a:spAutoFit/>
          </a:bodyPr>
          <a:lstStyle/>
          <a:p>
            <a:r>
              <a:rPr lang="en-US" sz="2800" dirty="0">
                <a:solidFill>
                  <a:srgbClr val="FF0000"/>
                </a:solidFill>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 Augustine’s original words</a:t>
            </a:r>
          </a:p>
        </p:txBody>
      </p:sp>
    </p:spTree>
    <p:extLst>
      <p:ext uri="{BB962C8B-B14F-4D97-AF65-F5344CB8AC3E}">
        <p14:creationId xmlns:p14="http://schemas.microsoft.com/office/powerpoint/2010/main" val="1262417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1600" y="0"/>
            <a:ext cx="1198880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Fall: The Loss of Moral Ability</a:t>
            </a:r>
          </a:p>
        </p:txBody>
      </p:sp>
      <p:sp>
        <p:nvSpPr>
          <p:cNvPr id="9" name="Content Placeholder 8"/>
          <p:cNvSpPr>
            <a:spLocks noGrp="1"/>
          </p:cNvSpPr>
          <p:nvPr>
            <p:ph idx="1"/>
          </p:nvPr>
        </p:nvSpPr>
        <p:spPr>
          <a:xfrm>
            <a:off x="101600" y="773724"/>
            <a:ext cx="11988800" cy="6084276"/>
          </a:xfrm>
          <a:solidFill>
            <a:srgbClr val="FFFFCC"/>
          </a:solidFill>
        </p:spPr>
        <p:txBody>
          <a:bodyPr>
            <a:normAutofit/>
          </a:bodyPr>
          <a:lstStyle/>
          <a:p>
            <a:pPr marL="0" indent="0">
              <a:lnSpc>
                <a:spcPct val="150000"/>
              </a:lnSpc>
              <a:buNone/>
            </a:pPr>
            <a:r>
              <a:rPr lang="en-US" dirty="0"/>
              <a:t>And out of the ground the LORD God made to spring up every tree that is pleasant to the sight and good for food. The tree of life was in the midst of the garden, and the tree of the knowledge of good and evil. (Genesis 2:9b)</a:t>
            </a:r>
          </a:p>
          <a:p>
            <a:pPr marL="0" indent="0">
              <a:lnSpc>
                <a:spcPct val="150000"/>
              </a:lnSpc>
              <a:buNone/>
            </a:pPr>
            <a:endParaRPr lang="en-US" dirty="0"/>
          </a:p>
          <a:p>
            <a:pPr marL="0" indent="0">
              <a:lnSpc>
                <a:spcPct val="150000"/>
              </a:lnSpc>
              <a:buNone/>
            </a:pPr>
            <a:r>
              <a:rPr lang="en-US" dirty="0"/>
              <a:t>And the LORD God commanded the man, saying, "</a:t>
            </a:r>
            <a:r>
              <a:rPr lang="en-US" dirty="0">
                <a:solidFill>
                  <a:srgbClr val="FF0000"/>
                </a:solidFill>
              </a:rPr>
              <a:t>You may surely eat of every tree of the garden</a:t>
            </a:r>
            <a:r>
              <a:rPr lang="en-US" dirty="0"/>
              <a:t>, </a:t>
            </a:r>
            <a:r>
              <a:rPr lang="en-US" b="1" dirty="0">
                <a:solidFill>
                  <a:srgbClr val="FF0000"/>
                </a:solidFill>
              </a:rPr>
              <a:t>but</a:t>
            </a:r>
            <a:r>
              <a:rPr lang="en-US" dirty="0"/>
              <a:t> of the tree of the knowledge of good and evil </a:t>
            </a:r>
            <a:r>
              <a:rPr lang="en-US" dirty="0">
                <a:solidFill>
                  <a:srgbClr val="FF0000"/>
                </a:solidFill>
              </a:rPr>
              <a:t>you shall not eat</a:t>
            </a:r>
            <a:r>
              <a:rPr lang="en-US" dirty="0"/>
              <a:t>, for in the day that you eat of it you shall surely die.“ (Genesis 2:16 – 17)</a:t>
            </a:r>
          </a:p>
          <a:p>
            <a:pPr marL="0" indent="0">
              <a:lnSpc>
                <a:spcPct val="150000"/>
              </a:lnSpc>
              <a:buNone/>
            </a:pPr>
            <a:endParaRPr lang="en-US"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090678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1600" y="0"/>
            <a:ext cx="1198880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Fall: The Loss of Moral Ability</a:t>
            </a:r>
          </a:p>
        </p:txBody>
      </p:sp>
      <p:sp>
        <p:nvSpPr>
          <p:cNvPr id="9" name="Content Placeholder 8"/>
          <p:cNvSpPr>
            <a:spLocks noGrp="1"/>
          </p:cNvSpPr>
          <p:nvPr>
            <p:ph idx="1"/>
          </p:nvPr>
        </p:nvSpPr>
        <p:spPr>
          <a:xfrm>
            <a:off x="101600" y="773724"/>
            <a:ext cx="11988800" cy="6084276"/>
          </a:xfrm>
          <a:solidFill>
            <a:srgbClr val="FFFFCC"/>
          </a:solidFill>
        </p:spPr>
        <p:txBody>
          <a:bodyPr>
            <a:normAutofit fontScale="92500"/>
          </a:bodyPr>
          <a:lstStyle/>
          <a:p>
            <a:pPr marL="0" indent="0">
              <a:lnSpc>
                <a:spcPct val="150000"/>
              </a:lnSpc>
              <a:buNone/>
            </a:pPr>
            <a:r>
              <a:rPr lang="en-US" dirty="0"/>
              <a:t>Now the serpent was more crafty than any other beast of the field that the LORD God had made. He said to the woman, "Did God actually say, 'You shall not eat of any tree in the garden'?" And the woman said to the serpent, "We may eat of the fruit of the trees in the garden, but God said, </a:t>
            </a:r>
            <a:r>
              <a:rPr lang="en-US" dirty="0">
                <a:solidFill>
                  <a:srgbClr val="FF0000"/>
                </a:solidFill>
              </a:rPr>
              <a:t>'You shall not eat of the fruit of the tree that is in the midst of the garden, neither shall you touch it, lest you die.'"  </a:t>
            </a:r>
            <a:r>
              <a:rPr lang="en-US" dirty="0"/>
              <a:t>But the serpent said to the woman, "You will not surely die. For God knows that when you eat of it your eyes will be opened, and you will be like God, knowing good and evil." So when </a:t>
            </a:r>
            <a:r>
              <a:rPr lang="en-US" dirty="0">
                <a:solidFill>
                  <a:srgbClr val="FF0000"/>
                </a:solidFill>
              </a:rPr>
              <a:t>the woman saw that the tree was good for food, and that it was a delight to the eyes, and that the tree was to be desired to make one wise, she took of its fruit and ate, and she also gave some to her husband who was with her, and he ate.</a:t>
            </a:r>
            <a:r>
              <a:rPr lang="en-US" dirty="0"/>
              <a:t> (Genesis 3:1 – 6)</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857643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1600" y="0"/>
            <a:ext cx="1198880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Fall: The Loss of Moral Ability</a:t>
            </a:r>
          </a:p>
        </p:txBody>
      </p:sp>
      <p:sp>
        <p:nvSpPr>
          <p:cNvPr id="9" name="Content Placeholder 8"/>
          <p:cNvSpPr>
            <a:spLocks noGrp="1"/>
          </p:cNvSpPr>
          <p:nvPr>
            <p:ph idx="1"/>
          </p:nvPr>
        </p:nvSpPr>
        <p:spPr>
          <a:xfrm>
            <a:off x="101600" y="773724"/>
            <a:ext cx="11988800" cy="6084276"/>
          </a:xfrm>
          <a:solidFill>
            <a:srgbClr val="FFFFCC"/>
          </a:solidFill>
        </p:spPr>
        <p:txBody>
          <a:bodyPr>
            <a:normAutofit/>
          </a:bodyPr>
          <a:lstStyle/>
          <a:p>
            <a:pPr>
              <a:lnSpc>
                <a:spcPct val="150000"/>
              </a:lnSpc>
            </a:pPr>
            <a:r>
              <a:rPr lang="en-US" sz="2800" dirty="0">
                <a:solidFill>
                  <a:srgbClr val="0070C0"/>
                </a:solidFill>
                <a:cs typeface="Arial" panose="020B0604020202020204" pitchFamily="34" charset="0"/>
              </a:rPr>
              <a:t>When Adam and Eve disobeyed God’s command not to eat of the Tree of the Knowledge of Good and Evil, they lost the moral ability to be able to make choices that please God and are “morally good;”</a:t>
            </a:r>
          </a:p>
          <a:p>
            <a:pPr>
              <a:lnSpc>
                <a:spcPct val="150000"/>
              </a:lnSpc>
            </a:pPr>
            <a:r>
              <a:rPr lang="en-US" dirty="0">
                <a:solidFill>
                  <a:srgbClr val="0070C0"/>
                </a:solidFill>
                <a:cs typeface="Arial" panose="020B0604020202020204" pitchFamily="34" charset="0"/>
              </a:rPr>
              <a:t>From that point forward no naturally born human was able to make “morally good” choices </a:t>
            </a:r>
            <a:r>
              <a:rPr lang="en-US" b="1" dirty="0">
                <a:solidFill>
                  <a:srgbClr val="0070C0"/>
                </a:solidFill>
                <a:cs typeface="Arial" panose="020B0604020202020204" pitchFamily="34" charset="0"/>
              </a:rPr>
              <a:t>unless</a:t>
            </a:r>
            <a:r>
              <a:rPr lang="en-US" dirty="0">
                <a:solidFill>
                  <a:srgbClr val="0070C0"/>
                </a:solidFill>
                <a:cs typeface="Arial" panose="020B0604020202020204" pitchFamily="34" charset="0"/>
              </a:rPr>
              <a:t> God first regenerated their hearts of stone.</a:t>
            </a:r>
            <a:endParaRPr lang="en-US" sz="2800"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916407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1600" y="0"/>
            <a:ext cx="1198880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Fall: Jesus’ View of Moral Ability</a:t>
            </a:r>
          </a:p>
        </p:txBody>
      </p:sp>
      <p:sp>
        <p:nvSpPr>
          <p:cNvPr id="9" name="Content Placeholder 8"/>
          <p:cNvSpPr>
            <a:spLocks noGrp="1"/>
          </p:cNvSpPr>
          <p:nvPr>
            <p:ph idx="1"/>
          </p:nvPr>
        </p:nvSpPr>
        <p:spPr>
          <a:xfrm>
            <a:off x="101600" y="773724"/>
            <a:ext cx="11988800" cy="6084276"/>
          </a:xfrm>
          <a:solidFill>
            <a:srgbClr val="FFFFCC"/>
          </a:solidFill>
        </p:spPr>
        <p:txBody>
          <a:bodyPr>
            <a:normAutofit/>
          </a:bodyPr>
          <a:lstStyle/>
          <a:p>
            <a:pPr marL="0" indent="0">
              <a:lnSpc>
                <a:spcPct val="150000"/>
              </a:lnSpc>
              <a:buNone/>
            </a:pPr>
            <a:r>
              <a:rPr lang="en-US" dirty="0"/>
              <a:t>Jesus answered him, "Truly, truly, I say to you, </a:t>
            </a:r>
            <a:r>
              <a:rPr lang="en-US" b="1" dirty="0">
                <a:solidFill>
                  <a:srgbClr val="FF0000"/>
                </a:solidFill>
              </a:rPr>
              <a:t>unless</a:t>
            </a:r>
            <a:r>
              <a:rPr lang="en-US" dirty="0">
                <a:solidFill>
                  <a:srgbClr val="FF0000"/>
                </a:solidFill>
              </a:rPr>
              <a:t> one is born again he </a:t>
            </a:r>
            <a:r>
              <a:rPr lang="en-US" b="1" dirty="0">
                <a:solidFill>
                  <a:srgbClr val="FF0000"/>
                </a:solidFill>
              </a:rPr>
              <a:t>cannot</a:t>
            </a:r>
            <a:r>
              <a:rPr lang="en-US" dirty="0">
                <a:solidFill>
                  <a:srgbClr val="FF0000"/>
                </a:solidFill>
              </a:rPr>
              <a:t> see the kingdom of God.</a:t>
            </a:r>
            <a:r>
              <a:rPr lang="en-US" dirty="0"/>
              <a:t>” (John 3:3)</a:t>
            </a:r>
          </a:p>
          <a:p>
            <a:pPr marL="0" indent="0">
              <a:lnSpc>
                <a:spcPct val="150000"/>
              </a:lnSpc>
              <a:buNone/>
            </a:pPr>
            <a:r>
              <a:rPr lang="en-US" dirty="0">
                <a:solidFill>
                  <a:srgbClr val="FF0000"/>
                </a:solidFill>
              </a:rPr>
              <a:t>No one </a:t>
            </a:r>
            <a:r>
              <a:rPr lang="en-US" b="1" dirty="0">
                <a:solidFill>
                  <a:srgbClr val="FF0000"/>
                </a:solidFill>
              </a:rPr>
              <a:t>can</a:t>
            </a:r>
            <a:r>
              <a:rPr lang="en-US" dirty="0">
                <a:solidFill>
                  <a:srgbClr val="FF0000"/>
                </a:solidFill>
              </a:rPr>
              <a:t> come to me </a:t>
            </a:r>
            <a:r>
              <a:rPr lang="en-US" b="1" dirty="0">
                <a:solidFill>
                  <a:srgbClr val="FF0000"/>
                </a:solidFill>
              </a:rPr>
              <a:t>unless</a:t>
            </a:r>
            <a:r>
              <a:rPr lang="en-US" dirty="0"/>
              <a:t> </a:t>
            </a:r>
            <a:r>
              <a:rPr lang="en-US" dirty="0">
                <a:solidFill>
                  <a:srgbClr val="FF0000"/>
                </a:solidFill>
              </a:rPr>
              <a:t>the Father who sent me draws him</a:t>
            </a:r>
            <a:r>
              <a:rPr lang="en-US" dirty="0"/>
              <a:t>. And I will raise him up on the last day. (John 6:44)</a:t>
            </a:r>
            <a:endParaRPr lang="en-US" sz="2800"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674861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59906" y="52711"/>
            <a:ext cx="11672188"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Fall – Augustine of Hippo’s </a:t>
            </a:r>
            <a:r>
              <a:rPr lang="en-US" sz="2800" dirty="0">
                <a:latin typeface="Arial" panose="020B0604020202020204" pitchFamily="34" charset="0"/>
                <a:cs typeface="Arial" panose="020B0604020202020204" pitchFamily="34" charset="0"/>
              </a:rPr>
              <a:t>Definition of Original (inherited) Sin</a:t>
            </a:r>
          </a:p>
        </p:txBody>
      </p:sp>
      <p:graphicFrame>
        <p:nvGraphicFramePr>
          <p:cNvPr id="3" name="Table 2">
            <a:extLst>
              <a:ext uri="{FF2B5EF4-FFF2-40B4-BE49-F238E27FC236}">
                <a16:creationId xmlns:a16="http://schemas.microsoft.com/office/drawing/2014/main" id="{11B611C5-9E08-450D-A3BC-0D1F217A931F}"/>
              </a:ext>
            </a:extLst>
          </p:cNvPr>
          <p:cNvGraphicFramePr>
            <a:graphicFrameLocks noGrp="1"/>
          </p:cNvGraphicFramePr>
          <p:nvPr/>
        </p:nvGraphicFramePr>
        <p:xfrm>
          <a:off x="259906" y="773633"/>
          <a:ext cx="11672188" cy="3535680"/>
        </p:xfrm>
        <a:graphic>
          <a:graphicData uri="http://schemas.openxmlformats.org/drawingml/2006/table">
            <a:tbl>
              <a:tblPr firstRow="1" bandRow="1">
                <a:tableStyleId>{5C22544A-7EE6-4342-B048-85BDC9FD1C3A}</a:tableStyleId>
              </a:tblPr>
              <a:tblGrid>
                <a:gridCol w="3328422">
                  <a:extLst>
                    <a:ext uri="{9D8B030D-6E8A-4147-A177-3AD203B41FA5}">
                      <a16:colId xmlns:a16="http://schemas.microsoft.com/office/drawing/2014/main" val="214383479"/>
                    </a:ext>
                  </a:extLst>
                </a:gridCol>
                <a:gridCol w="2102280">
                  <a:extLst>
                    <a:ext uri="{9D8B030D-6E8A-4147-A177-3AD203B41FA5}">
                      <a16:colId xmlns:a16="http://schemas.microsoft.com/office/drawing/2014/main" val="1789642164"/>
                    </a:ext>
                  </a:extLst>
                </a:gridCol>
                <a:gridCol w="2080495">
                  <a:extLst>
                    <a:ext uri="{9D8B030D-6E8A-4147-A177-3AD203B41FA5}">
                      <a16:colId xmlns:a16="http://schemas.microsoft.com/office/drawing/2014/main" val="3369108554"/>
                    </a:ext>
                  </a:extLst>
                </a:gridCol>
                <a:gridCol w="2102105">
                  <a:extLst>
                    <a:ext uri="{9D8B030D-6E8A-4147-A177-3AD203B41FA5}">
                      <a16:colId xmlns:a16="http://schemas.microsoft.com/office/drawing/2014/main" val="1025264368"/>
                    </a:ext>
                  </a:extLst>
                </a:gridCol>
                <a:gridCol w="2058886">
                  <a:extLst>
                    <a:ext uri="{9D8B030D-6E8A-4147-A177-3AD203B41FA5}">
                      <a16:colId xmlns:a16="http://schemas.microsoft.com/office/drawing/2014/main" val="371738484"/>
                    </a:ext>
                  </a:extLst>
                </a:gridCol>
              </a:tblGrid>
              <a:tr h="517760">
                <a:tc>
                  <a:txBody>
                    <a:bodyPr/>
                    <a:lstStyle/>
                    <a:p>
                      <a:endParaRPr lang="en-US" sz="2800" dirty="0">
                        <a:latin typeface="Arial" panose="020B0604020202020204" pitchFamily="34" charset="0"/>
                        <a:cs typeface="Arial" panose="020B0604020202020204" pitchFamily="34" charset="0"/>
                      </a:endParaRPr>
                    </a:p>
                  </a:txBody>
                  <a:tcPr/>
                </a:tc>
                <a:tc>
                  <a:txBody>
                    <a:bodyPr/>
                    <a:lstStyle/>
                    <a:p>
                      <a:r>
                        <a:rPr lang="en-US" sz="2800" dirty="0">
                          <a:latin typeface="Arial" panose="020B0604020202020204" pitchFamily="34" charset="0"/>
                          <a:cs typeface="Arial" panose="020B0604020202020204" pitchFamily="34" charset="0"/>
                        </a:rPr>
                        <a:t>Pre-Fall</a:t>
                      </a:r>
                    </a:p>
                  </a:txBody>
                  <a:tcPr/>
                </a:tc>
                <a:tc>
                  <a:txBody>
                    <a:bodyPr/>
                    <a:lstStyle/>
                    <a:p>
                      <a:r>
                        <a:rPr lang="en-US" sz="2800" dirty="0">
                          <a:latin typeface="Arial" panose="020B0604020202020204" pitchFamily="34" charset="0"/>
                          <a:cs typeface="Arial" panose="020B0604020202020204" pitchFamily="34" charset="0"/>
                        </a:rPr>
                        <a:t>Post-Fall</a:t>
                      </a:r>
                    </a:p>
                  </a:txBody>
                  <a:tcPr/>
                </a:tc>
                <a:tc>
                  <a:txBody>
                    <a:bodyPr/>
                    <a:lstStyle/>
                    <a:p>
                      <a:r>
                        <a:rPr lang="en-US" sz="2800" dirty="0">
                          <a:latin typeface="Arial" panose="020B0604020202020204" pitchFamily="34" charset="0"/>
                          <a:cs typeface="Arial" panose="020B0604020202020204" pitchFamily="34" charset="0"/>
                        </a:rPr>
                        <a:t>Reborn </a:t>
                      </a:r>
                    </a:p>
                  </a:txBody>
                  <a:tcPr/>
                </a:tc>
                <a:tc>
                  <a:txBody>
                    <a:bodyPr/>
                    <a:lstStyle/>
                    <a:p>
                      <a:r>
                        <a:rPr lang="en-US" sz="2800" dirty="0">
                          <a:latin typeface="Arial" panose="020B0604020202020204" pitchFamily="34" charset="0"/>
                          <a:cs typeface="Arial" panose="020B0604020202020204" pitchFamily="34" charset="0"/>
                        </a:rPr>
                        <a:t>Glorified</a:t>
                      </a:r>
                    </a:p>
                  </a:txBody>
                  <a:tcPr/>
                </a:tc>
                <a:extLst>
                  <a:ext uri="{0D108BD9-81ED-4DB2-BD59-A6C34878D82A}">
                    <a16:rowId xmlns:a16="http://schemas.microsoft.com/office/drawing/2014/main" val="2600515352"/>
                  </a:ext>
                </a:extLst>
              </a:tr>
              <a:tr h="944150">
                <a:tc>
                  <a:txBody>
                    <a:bodyPr/>
                    <a:lstStyle/>
                    <a:p>
                      <a:r>
                        <a:rPr lang="en-US" sz="2800" dirty="0">
                          <a:latin typeface="Arial" panose="020B0604020202020204" pitchFamily="34" charset="0"/>
                          <a:cs typeface="Arial" panose="020B0604020202020204" pitchFamily="34" charset="0"/>
                        </a:rPr>
                        <a:t>Free Will</a:t>
                      </a:r>
                    </a:p>
                    <a:p>
                      <a:r>
                        <a:rPr lang="en-US" sz="2800" dirty="0">
                          <a:latin typeface="Arial" panose="020B0604020202020204" pitchFamily="34" charset="0"/>
                          <a:cs typeface="Arial" panose="020B0604020202020204" pitchFamily="34" charset="0"/>
                        </a:rPr>
                        <a:t>(</a:t>
                      </a:r>
                      <a:r>
                        <a:rPr lang="en-US" sz="2800" i="1" dirty="0">
                          <a:latin typeface="Arial" panose="020B0604020202020204" pitchFamily="34" charset="0"/>
                          <a:cs typeface="Arial" panose="020B0604020202020204" pitchFamily="34" charset="0"/>
                        </a:rPr>
                        <a:t>Moral Liberty</a:t>
                      </a:r>
                      <a:r>
                        <a:rPr lang="en-US" sz="2800" i="1" dirty="0">
                          <a:solidFill>
                            <a:schemeClr val="tx1"/>
                          </a:solidFill>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FF0000"/>
                          </a:solidFill>
                          <a:latin typeface="Arial" panose="020B0604020202020204" pitchFamily="34" charset="0"/>
                          <a:cs typeface="Arial" panose="020B0604020202020204" pitchFamily="34" charset="0"/>
                        </a:rPr>
                        <a:t>Yes</a:t>
                      </a:r>
                    </a:p>
                  </a:txBody>
                  <a:tcPr/>
                </a:tc>
                <a:tc>
                  <a:txBody>
                    <a:bodyPr/>
                    <a:lstStyle/>
                    <a:p>
                      <a:r>
                        <a:rPr lang="en-US" sz="2800" dirty="0">
                          <a:latin typeface="Arial" panose="020B0604020202020204" pitchFamily="34" charset="0"/>
                          <a:cs typeface="Arial" panose="020B0604020202020204" pitchFamily="34" charset="0"/>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FF0000"/>
                          </a:solidFill>
                          <a:latin typeface="Arial" panose="020B0604020202020204" pitchFamily="34" charset="0"/>
                          <a:cs typeface="Arial" panose="020B0604020202020204" pitchFamily="34" charset="0"/>
                        </a:rPr>
                        <a:t>Yes</a:t>
                      </a:r>
                    </a:p>
                  </a:txBody>
                  <a:tcPr/>
                </a:tc>
                <a:tc>
                  <a:txBody>
                    <a:bodyPr/>
                    <a:lstStyle/>
                    <a:p>
                      <a:r>
                        <a:rPr lang="en-US" sz="2800" dirty="0">
                          <a:latin typeface="Arial" panose="020B0604020202020204" pitchFamily="34" charset="0"/>
                          <a:cs typeface="Arial" panose="020B0604020202020204" pitchFamily="34" charset="0"/>
                        </a:rPr>
                        <a:t>No</a:t>
                      </a:r>
                    </a:p>
                  </a:txBody>
                  <a:tcPr/>
                </a:tc>
                <a:extLst>
                  <a:ext uri="{0D108BD9-81ED-4DB2-BD59-A6C34878D82A}">
                    <a16:rowId xmlns:a16="http://schemas.microsoft.com/office/drawing/2014/main" val="300494923"/>
                  </a:ext>
                </a:extLst>
              </a:tr>
              <a:tr h="517760">
                <a:tc>
                  <a:txBody>
                    <a:bodyPr/>
                    <a:lstStyle/>
                    <a:p>
                      <a:r>
                        <a:rPr lang="en-US" sz="2800" dirty="0">
                          <a:latin typeface="Arial" panose="020B0604020202020204" pitchFamily="34" charset="0"/>
                          <a:cs typeface="Arial" panose="020B0604020202020204" pitchFamily="34" charset="0"/>
                        </a:rPr>
                        <a:t>Able to sin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FF0000"/>
                          </a:solidFill>
                          <a:latin typeface="Arial" panose="020B0604020202020204" pitchFamily="34" charset="0"/>
                          <a:cs typeface="Arial" panose="020B0604020202020204" pitchFamily="34" charset="0"/>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FF0000"/>
                          </a:solidFill>
                          <a:latin typeface="Arial" panose="020B0604020202020204" pitchFamily="34" charset="0"/>
                          <a:cs typeface="Arial" panose="020B0604020202020204" pitchFamily="34" charset="0"/>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FF0000"/>
                          </a:solidFill>
                          <a:latin typeface="Arial" panose="020B0604020202020204" pitchFamily="34" charset="0"/>
                          <a:cs typeface="Arial" panose="020B0604020202020204" pitchFamily="34" charset="0"/>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No</a:t>
                      </a:r>
                    </a:p>
                  </a:txBody>
                  <a:tcPr/>
                </a:tc>
                <a:extLst>
                  <a:ext uri="{0D108BD9-81ED-4DB2-BD59-A6C34878D82A}">
                    <a16:rowId xmlns:a16="http://schemas.microsoft.com/office/drawing/2014/main" val="3575068288"/>
                  </a:ext>
                </a:extLst>
              </a:tr>
              <a:tr h="517760">
                <a:tc>
                  <a:txBody>
                    <a:bodyPr/>
                    <a:lstStyle/>
                    <a:p>
                      <a:r>
                        <a:rPr lang="en-US" sz="2800" dirty="0">
                          <a:latin typeface="Arial" panose="020B0604020202020204" pitchFamily="34" charset="0"/>
                          <a:cs typeface="Arial" panose="020B0604020202020204" pitchFamily="34" charset="0"/>
                        </a:rPr>
                        <a:t>Able to not sin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FF0000"/>
                          </a:solidFill>
                          <a:latin typeface="Arial" panose="020B0604020202020204" pitchFamily="34" charset="0"/>
                          <a:cs typeface="Arial" panose="020B0604020202020204" pitchFamily="34" charset="0"/>
                        </a:rPr>
                        <a:t>Yes</a:t>
                      </a:r>
                    </a:p>
                  </a:txBody>
                  <a:tcPr/>
                </a:tc>
                <a:tc>
                  <a:txBody>
                    <a:bodyPr/>
                    <a:lstStyle/>
                    <a:p>
                      <a:r>
                        <a:rPr lang="en-US" sz="2800" dirty="0">
                          <a:latin typeface="Arial" panose="020B0604020202020204" pitchFamily="34" charset="0"/>
                          <a:cs typeface="Arial" panose="020B0604020202020204" pitchFamily="34" charset="0"/>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FF0000"/>
                          </a:solidFill>
                          <a:latin typeface="Arial" panose="020B0604020202020204" pitchFamily="34" charset="0"/>
                          <a:cs typeface="Arial" panose="020B0604020202020204" pitchFamily="34" charset="0"/>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FF0000"/>
                          </a:solidFill>
                          <a:latin typeface="Arial" panose="020B0604020202020204" pitchFamily="34" charset="0"/>
                          <a:cs typeface="Arial" panose="020B0604020202020204" pitchFamily="34" charset="0"/>
                        </a:rPr>
                        <a:t>Yes</a:t>
                      </a:r>
                    </a:p>
                  </a:txBody>
                  <a:tcPr/>
                </a:tc>
                <a:extLst>
                  <a:ext uri="{0D108BD9-81ED-4DB2-BD59-A6C34878D82A}">
                    <a16:rowId xmlns:a16="http://schemas.microsoft.com/office/drawing/2014/main" val="166817276"/>
                  </a:ext>
                </a:extLst>
              </a:tr>
              <a:tr h="517760">
                <a:tc>
                  <a:txBody>
                    <a:bodyPr/>
                    <a:lstStyle/>
                    <a:p>
                      <a:r>
                        <a:rPr lang="en-US" sz="2800" dirty="0">
                          <a:latin typeface="Arial" panose="020B0604020202020204" pitchFamily="34" charset="0"/>
                          <a:cs typeface="Arial" panose="020B0604020202020204" pitchFamily="34" charset="0"/>
                        </a:rPr>
                        <a:t>Unable to not sin</a:t>
                      </a:r>
                    </a:p>
                  </a:txBody>
                  <a:tcPr/>
                </a:tc>
                <a:tc>
                  <a:txBody>
                    <a:bodyPr/>
                    <a:lstStyle/>
                    <a:p>
                      <a:r>
                        <a:rPr lang="en-US" sz="2800" dirty="0">
                          <a:latin typeface="Arial" panose="020B0604020202020204" pitchFamily="34" charset="0"/>
                          <a:cs typeface="Arial" panose="020B0604020202020204" pitchFamily="34" charset="0"/>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FF0000"/>
                          </a:solidFill>
                          <a:latin typeface="Arial" panose="020B0604020202020204" pitchFamily="34" charset="0"/>
                          <a:cs typeface="Arial" panose="020B0604020202020204" pitchFamily="34" charset="0"/>
                        </a:rPr>
                        <a:t>Yes</a:t>
                      </a:r>
                    </a:p>
                  </a:txBody>
                  <a:tcPr/>
                </a:tc>
                <a:tc>
                  <a:txBody>
                    <a:bodyPr/>
                    <a:lstStyle/>
                    <a:p>
                      <a:r>
                        <a:rPr lang="en-US" sz="2800" dirty="0">
                          <a:latin typeface="Arial" panose="020B0604020202020204" pitchFamily="34" charset="0"/>
                          <a:cs typeface="Arial" panose="020B0604020202020204" pitchFamily="34" charset="0"/>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No</a:t>
                      </a:r>
                    </a:p>
                  </a:txBody>
                  <a:tcPr/>
                </a:tc>
                <a:extLst>
                  <a:ext uri="{0D108BD9-81ED-4DB2-BD59-A6C34878D82A}">
                    <a16:rowId xmlns:a16="http://schemas.microsoft.com/office/drawing/2014/main" val="2784946316"/>
                  </a:ext>
                </a:extLst>
              </a:tr>
              <a:tr h="517760">
                <a:tc>
                  <a:txBody>
                    <a:bodyPr/>
                    <a:lstStyle/>
                    <a:p>
                      <a:r>
                        <a:rPr lang="en-US" sz="2800" dirty="0">
                          <a:latin typeface="Arial" panose="020B0604020202020204" pitchFamily="34" charset="0"/>
                          <a:cs typeface="Arial" panose="020B0604020202020204" pitchFamily="34" charset="0"/>
                        </a:rPr>
                        <a:t>Unable to sin</a:t>
                      </a:r>
                    </a:p>
                  </a:txBody>
                  <a:tcPr/>
                </a:tc>
                <a:tc>
                  <a:txBody>
                    <a:bodyPr/>
                    <a:lstStyle/>
                    <a:p>
                      <a:r>
                        <a:rPr lang="en-US" sz="2800" dirty="0">
                          <a:latin typeface="Arial" panose="020B0604020202020204" pitchFamily="34" charset="0"/>
                          <a:cs typeface="Arial" panose="020B0604020202020204" pitchFamily="34" charset="0"/>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No</a:t>
                      </a:r>
                    </a:p>
                  </a:txBody>
                  <a:tcPr/>
                </a:tc>
                <a:tc>
                  <a:txBody>
                    <a:bodyPr/>
                    <a:lstStyle/>
                    <a:p>
                      <a:r>
                        <a:rPr lang="en-US" sz="2800" dirty="0">
                          <a:latin typeface="Arial" panose="020B0604020202020204" pitchFamily="34" charset="0"/>
                          <a:cs typeface="Arial" panose="020B0604020202020204" pitchFamily="34" charset="0"/>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FF0000"/>
                          </a:solidFill>
                          <a:latin typeface="Arial" panose="020B0604020202020204" pitchFamily="34" charset="0"/>
                          <a:cs typeface="Arial" panose="020B0604020202020204" pitchFamily="34" charset="0"/>
                        </a:rPr>
                        <a:t>Yes</a:t>
                      </a:r>
                    </a:p>
                  </a:txBody>
                  <a:tcPr/>
                </a:tc>
                <a:extLst>
                  <a:ext uri="{0D108BD9-81ED-4DB2-BD59-A6C34878D82A}">
                    <a16:rowId xmlns:a16="http://schemas.microsoft.com/office/drawing/2014/main" val="2916951306"/>
                  </a:ext>
                </a:extLst>
              </a:tr>
            </a:tbl>
          </a:graphicData>
        </a:graphic>
      </p:graphicFrame>
      <p:sp>
        <p:nvSpPr>
          <p:cNvPr id="4" name="TextBox 3">
            <a:extLst>
              <a:ext uri="{FF2B5EF4-FFF2-40B4-BE49-F238E27FC236}">
                <a16:creationId xmlns:a16="http://schemas.microsoft.com/office/drawing/2014/main" id="{F62A8D89-2F22-4FA4-9017-23C52578EE95}"/>
              </a:ext>
            </a:extLst>
          </p:cNvPr>
          <p:cNvSpPr txBox="1"/>
          <p:nvPr/>
        </p:nvSpPr>
        <p:spPr>
          <a:xfrm>
            <a:off x="259907" y="4985261"/>
            <a:ext cx="11599014" cy="954107"/>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 Augustine’s original words defined as the moral ability to choose either good or evil.</a:t>
            </a:r>
          </a:p>
        </p:txBody>
      </p:sp>
    </p:spTree>
    <p:extLst>
      <p:ext uri="{BB962C8B-B14F-4D97-AF65-F5344CB8AC3E}">
        <p14:creationId xmlns:p14="http://schemas.microsoft.com/office/powerpoint/2010/main" val="3594860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7280" y="1167304"/>
            <a:ext cx="11784563"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Protestant Reformation Doctrines of Salvation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177281" y="1823797"/>
            <a:ext cx="11784563" cy="4959558"/>
          </a:xfrm>
          <a:solidFill>
            <a:srgbClr val="FFFFCC"/>
          </a:solidFill>
        </p:spPr>
        <p:txBody>
          <a:bodyPr numCol="2">
            <a:noAutofit/>
          </a:bodyPr>
          <a:lstStyle/>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Fall - Original Sin</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Doctrines of Grace </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Jesus the God-man</a:t>
            </a:r>
            <a:r>
              <a:rPr lang="en-US" sz="2800" dirty="0">
                <a:latin typeface="Arial" panose="020B0604020202020204" pitchFamily="34" charset="0"/>
                <a:cs typeface="Arial" panose="020B0604020202020204" pitchFamily="34" charset="0"/>
              </a:rPr>
              <a:t>                     </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Atonement</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Work of the Holy Spirit</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Prayer</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Grace</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Fall (Review)</a:t>
            </a:r>
          </a:p>
          <a:p>
            <a:pPr marL="971550" lvl="1" indent="-514350" algn="just">
              <a:buFont typeface="+mj-lt"/>
              <a:buAutoNum type="arabicPeriod"/>
            </a:pPr>
            <a:r>
              <a:rPr lang="en-US" sz="2800" b="1" dirty="0">
                <a:solidFill>
                  <a:srgbClr val="0070C0"/>
                </a:solidFill>
                <a:latin typeface="Arial" panose="020B0604020202020204" pitchFamily="34" charset="0"/>
                <a:cs typeface="Arial" panose="020B0604020202020204" pitchFamily="34" charset="0"/>
              </a:rPr>
              <a:t>Election</a:t>
            </a:r>
          </a:p>
          <a:p>
            <a:pPr marL="971550" lvl="1" indent="-514350" algn="just">
              <a:buFont typeface="+mj-lt"/>
              <a:buAutoNum type="arabicPeriod"/>
            </a:pPr>
            <a:r>
              <a:rPr lang="en-US" sz="2800" dirty="0">
                <a:solidFill>
                  <a:srgbClr val="0070C0"/>
                </a:solidFill>
                <a:latin typeface="Arial" panose="020B0604020202020204" pitchFamily="34" charset="0"/>
                <a:cs typeface="Arial" panose="020B0604020202020204" pitchFamily="34" charset="0"/>
              </a:rPr>
              <a:t> Calling</a:t>
            </a:r>
          </a:p>
          <a:p>
            <a:pPr marL="457200" lvl="1" indent="0" algn="just">
              <a:buNone/>
            </a:pPr>
            <a:r>
              <a:rPr lang="en-US" sz="2800" dirty="0">
                <a:solidFill>
                  <a:srgbClr val="0070C0"/>
                </a:solidFill>
                <a:latin typeface="Arial" panose="020B0604020202020204" pitchFamily="34" charset="0"/>
                <a:cs typeface="Arial" panose="020B0604020202020204" pitchFamily="34" charset="0"/>
              </a:rPr>
              <a:t>11. Regeneration</a:t>
            </a:r>
          </a:p>
          <a:p>
            <a:pPr marL="457200" lvl="1" indent="0" algn="just">
              <a:buNone/>
            </a:pPr>
            <a:r>
              <a:rPr lang="en-US" sz="2800" dirty="0">
                <a:latin typeface="Arial" panose="020B0604020202020204" pitchFamily="34" charset="0"/>
                <a:cs typeface="Arial" panose="020B0604020202020204" pitchFamily="34" charset="0"/>
              </a:rPr>
              <a:t> </a:t>
            </a:r>
          </a:p>
          <a:p>
            <a:pPr marL="514350" indent="-514350" algn="just">
              <a:buFont typeface="+mj-lt"/>
              <a:buAutoNum type="arabicPeriod" startAt="12"/>
            </a:pPr>
            <a:r>
              <a:rPr lang="en-US" dirty="0">
                <a:solidFill>
                  <a:srgbClr val="0070C0"/>
                </a:solidFill>
                <a:latin typeface="Arial" panose="020B0604020202020204" pitchFamily="34" charset="0"/>
                <a:cs typeface="Arial" panose="020B0604020202020204" pitchFamily="34" charset="0"/>
              </a:rPr>
              <a:t>Conversion</a:t>
            </a:r>
          </a:p>
          <a:p>
            <a:pPr marL="514350" indent="-514350" algn="just">
              <a:buFont typeface="+mj-lt"/>
              <a:buAutoNum type="arabicPeriod" startAt="12"/>
            </a:pPr>
            <a:r>
              <a:rPr lang="en-US" dirty="0">
                <a:solidFill>
                  <a:srgbClr val="0070C0"/>
                </a:solidFill>
                <a:latin typeface="Arial" panose="020B0604020202020204" pitchFamily="34" charset="0"/>
                <a:cs typeface="Arial" panose="020B0604020202020204" pitchFamily="34" charset="0"/>
              </a:rPr>
              <a:t>Justification </a:t>
            </a:r>
          </a:p>
          <a:p>
            <a:pPr marL="514350" indent="-514350" algn="just">
              <a:buFont typeface="+mj-lt"/>
              <a:buAutoNum type="arabicPeriod" startAt="12"/>
            </a:pPr>
            <a:r>
              <a:rPr lang="en-US" dirty="0">
                <a:solidFill>
                  <a:srgbClr val="0070C0"/>
                </a:solidFill>
                <a:latin typeface="Arial" panose="020B0604020202020204" pitchFamily="34" charset="0"/>
                <a:cs typeface="Arial" panose="020B0604020202020204" pitchFamily="34" charset="0"/>
              </a:rPr>
              <a:t>Adoption</a:t>
            </a:r>
          </a:p>
          <a:p>
            <a:pPr marL="514350" indent="-514350" algn="just">
              <a:buFont typeface="+mj-lt"/>
              <a:buAutoNum type="arabicPeriod" startAt="12"/>
            </a:pPr>
            <a:r>
              <a:rPr lang="en-US" dirty="0">
                <a:latin typeface="Arial" panose="020B0604020202020204" pitchFamily="34" charset="0"/>
                <a:cs typeface="Arial" panose="020B0604020202020204" pitchFamily="34" charset="0"/>
              </a:rPr>
              <a:t>Sanctification</a:t>
            </a:r>
          </a:p>
          <a:p>
            <a:pPr marL="514350" indent="-514350" algn="just">
              <a:buFont typeface="+mj-lt"/>
              <a:buAutoNum type="arabicPeriod" startAt="12"/>
            </a:pPr>
            <a:r>
              <a:rPr lang="en-US" dirty="0">
                <a:latin typeface="Arial" panose="020B0604020202020204" pitchFamily="34" charset="0"/>
                <a:cs typeface="Arial" panose="020B0604020202020204" pitchFamily="34" charset="0"/>
              </a:rPr>
              <a:t> Perseverance</a:t>
            </a:r>
          </a:p>
          <a:p>
            <a:pPr marL="514350" indent="-514350" algn="just">
              <a:buFont typeface="+mj-lt"/>
              <a:buAutoNum type="arabicPeriod" startAt="12"/>
            </a:pPr>
            <a:r>
              <a:rPr lang="en-US" dirty="0">
                <a:latin typeface="Arial" panose="020B0604020202020204" pitchFamily="34" charset="0"/>
                <a:cs typeface="Arial" panose="020B0604020202020204" pitchFamily="34" charset="0"/>
              </a:rPr>
              <a:t>Baptism In/Filling with the Holy Spirit  </a:t>
            </a:r>
          </a:p>
          <a:p>
            <a:pPr marL="514350" indent="-514350" algn="just">
              <a:buFont typeface="+mj-lt"/>
              <a:buAutoNum type="arabicPeriod" startAt="12"/>
            </a:pPr>
            <a:r>
              <a:rPr lang="en-US" dirty="0">
                <a:latin typeface="Arial" panose="020B0604020202020204" pitchFamily="34" charset="0"/>
                <a:cs typeface="Arial" panose="020B0604020202020204" pitchFamily="34" charset="0"/>
              </a:rPr>
              <a:t>Death and the Intermediate State</a:t>
            </a:r>
          </a:p>
          <a:p>
            <a:pPr marL="514350" indent="-514350" algn="just">
              <a:buFont typeface="+mj-lt"/>
              <a:buAutoNum type="arabicPeriod" startAt="12"/>
            </a:pPr>
            <a:r>
              <a:rPr lang="en-US" dirty="0">
                <a:latin typeface="Arial" panose="020B0604020202020204" pitchFamily="34" charset="0"/>
                <a:cs typeface="Arial" panose="020B0604020202020204" pitchFamily="34" charset="0"/>
              </a:rPr>
              <a:t>Glorification</a:t>
            </a:r>
          </a:p>
          <a:p>
            <a:pPr marL="514350" indent="-514350" algn="just">
              <a:buFont typeface="+mj-lt"/>
              <a:buAutoNum type="arabicPeriod" startAt="12"/>
            </a:pPr>
            <a:r>
              <a:rPr lang="en-US" dirty="0">
                <a:latin typeface="Arial" panose="020B0604020202020204" pitchFamily="34" charset="0"/>
                <a:cs typeface="Arial" panose="020B0604020202020204" pitchFamily="34" charset="0"/>
              </a:rPr>
              <a:t>Union with Christ</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Key Protestant Reformation Doctrines</a:t>
            </a:r>
            <a:endParaRPr lang="en-US" sz="2800" dirty="0"/>
          </a:p>
        </p:txBody>
      </p:sp>
    </p:spTree>
    <p:extLst>
      <p:ext uri="{BB962C8B-B14F-4D97-AF65-F5344CB8AC3E}">
        <p14:creationId xmlns:p14="http://schemas.microsoft.com/office/powerpoint/2010/main" val="1440326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908</Words>
  <Application>Microsoft Office PowerPoint</Application>
  <PresentationFormat>Widescreen</PresentationFormat>
  <Paragraphs>173</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Discipleship:  An  Introduction to  Systematic Theology and  Apologetics</vt:lpstr>
      <vt:lpstr> Protestant Reformation Doctrines of Salvation </vt:lpstr>
      <vt:lpstr>The Fall – Augustine of Hippo’s Definition of Original (inherited) Sin</vt:lpstr>
      <vt:lpstr>The Fall: The Loss of Moral Ability</vt:lpstr>
      <vt:lpstr>The Fall: The Loss of Moral Ability</vt:lpstr>
      <vt:lpstr>The Fall: The Loss of Moral Ability</vt:lpstr>
      <vt:lpstr>The Fall: Jesus’ View of Moral Ability</vt:lpstr>
      <vt:lpstr>The Fall – Augustine of Hippo’s Definition of Original (inherited) Sin</vt:lpstr>
      <vt:lpstr> Protestant Reformation Doctrines of Salvation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4</cp:revision>
  <dcterms:created xsi:type="dcterms:W3CDTF">2019-12-16T00:12:34Z</dcterms:created>
  <dcterms:modified xsi:type="dcterms:W3CDTF">2019-12-16T00:55:02Z</dcterms:modified>
</cp:coreProperties>
</file>