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565" r:id="rId2"/>
    <p:sldId id="586" r:id="rId3"/>
    <p:sldId id="572" r:id="rId4"/>
    <p:sldId id="566" r:id="rId5"/>
    <p:sldId id="404" r:id="rId6"/>
    <p:sldId id="579" r:id="rId7"/>
    <p:sldId id="580" r:id="rId8"/>
    <p:sldId id="585" r:id="rId9"/>
    <p:sldId id="568" r:id="rId10"/>
    <p:sldId id="481" r:id="rId11"/>
    <p:sldId id="571" r:id="rId12"/>
    <p:sldId id="583" r:id="rId13"/>
    <p:sldId id="58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7" d="100"/>
          <a:sy n="77" d="100"/>
        </p:scale>
        <p:origin x="91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47425C-CAB9-46CA-8BB6-7132E33E7A3E}" type="datetimeFigureOut">
              <a:rPr lang="en-US" smtClean="0"/>
              <a:t>10/7/2018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10E441-B563-423B-8DD9-2249BC906C42}" type="slidenum">
              <a:rPr lang="en-US" smtClean="0"/>
              <a:t>‹#›</a:t>
            </a:fld>
            <a:endParaRPr lang="en-US"/>
          </a:p>
        </p:txBody>
      </p:sp>
    </p:spTree>
    <p:extLst>
      <p:ext uri="{BB962C8B-B14F-4D97-AF65-F5344CB8AC3E}">
        <p14:creationId xmlns:p14="http://schemas.microsoft.com/office/powerpoint/2010/main" val="18992398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3</a:t>
            </a:fld>
            <a:endParaRPr lang="en-US"/>
          </a:p>
        </p:txBody>
      </p:sp>
    </p:spTree>
    <p:extLst>
      <p:ext uri="{BB962C8B-B14F-4D97-AF65-F5344CB8AC3E}">
        <p14:creationId xmlns:p14="http://schemas.microsoft.com/office/powerpoint/2010/main" val="8193270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4</a:t>
            </a:fld>
            <a:endParaRPr lang="en-US"/>
          </a:p>
        </p:txBody>
      </p:sp>
    </p:spTree>
    <p:extLst>
      <p:ext uri="{BB962C8B-B14F-4D97-AF65-F5344CB8AC3E}">
        <p14:creationId xmlns:p14="http://schemas.microsoft.com/office/powerpoint/2010/main" val="3038237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5</a:t>
            </a:fld>
            <a:endParaRPr lang="en-US" dirty="0"/>
          </a:p>
        </p:txBody>
      </p:sp>
    </p:spTree>
    <p:extLst>
      <p:ext uri="{BB962C8B-B14F-4D97-AF65-F5344CB8AC3E}">
        <p14:creationId xmlns:p14="http://schemas.microsoft.com/office/powerpoint/2010/main" val="42566957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6</a:t>
            </a:fld>
            <a:endParaRPr lang="en-US"/>
          </a:p>
        </p:txBody>
      </p:sp>
    </p:spTree>
    <p:extLst>
      <p:ext uri="{BB962C8B-B14F-4D97-AF65-F5344CB8AC3E}">
        <p14:creationId xmlns:p14="http://schemas.microsoft.com/office/powerpoint/2010/main" val="40315188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7</a:t>
            </a:fld>
            <a:endParaRPr lang="en-US"/>
          </a:p>
        </p:txBody>
      </p:sp>
    </p:spTree>
    <p:extLst>
      <p:ext uri="{BB962C8B-B14F-4D97-AF65-F5344CB8AC3E}">
        <p14:creationId xmlns:p14="http://schemas.microsoft.com/office/powerpoint/2010/main" val="24113207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8</a:t>
            </a:fld>
            <a:endParaRPr lang="en-US"/>
          </a:p>
        </p:txBody>
      </p:sp>
    </p:spTree>
    <p:extLst>
      <p:ext uri="{BB962C8B-B14F-4D97-AF65-F5344CB8AC3E}">
        <p14:creationId xmlns:p14="http://schemas.microsoft.com/office/powerpoint/2010/main" val="18896686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9</a:t>
            </a:fld>
            <a:endParaRPr lang="en-US"/>
          </a:p>
        </p:txBody>
      </p:sp>
    </p:spTree>
    <p:extLst>
      <p:ext uri="{BB962C8B-B14F-4D97-AF65-F5344CB8AC3E}">
        <p14:creationId xmlns:p14="http://schemas.microsoft.com/office/powerpoint/2010/main" val="15491274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C4BF5-DAC6-486D-9B02-544249C4CD1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6B22D05-427E-4D9A-8DD4-F568096692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EF3777A-0DE3-40A6-8B28-CD05672F78F0}"/>
              </a:ext>
            </a:extLst>
          </p:cNvPr>
          <p:cNvSpPr>
            <a:spLocks noGrp="1"/>
          </p:cNvSpPr>
          <p:nvPr>
            <p:ph type="dt" sz="half" idx="10"/>
          </p:nvPr>
        </p:nvSpPr>
        <p:spPr/>
        <p:txBody>
          <a:bodyPr/>
          <a:lstStyle/>
          <a:p>
            <a:fld id="{C319C267-B602-46C3-AF02-F8B571AF54F4}" type="datetimeFigureOut">
              <a:rPr lang="en-US" smtClean="0"/>
              <a:t>10/7/2018</a:t>
            </a:fld>
            <a:endParaRPr lang="en-US"/>
          </a:p>
        </p:txBody>
      </p:sp>
      <p:sp>
        <p:nvSpPr>
          <p:cNvPr id="5" name="Footer Placeholder 4">
            <a:extLst>
              <a:ext uri="{FF2B5EF4-FFF2-40B4-BE49-F238E27FC236}">
                <a16:creationId xmlns:a16="http://schemas.microsoft.com/office/drawing/2014/main" id="{046933E5-2B38-4CEA-A925-5004AE0129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7A8FAC-3A38-4D53-9E53-CA4345E43FBA}"/>
              </a:ext>
            </a:extLst>
          </p:cNvPr>
          <p:cNvSpPr>
            <a:spLocks noGrp="1"/>
          </p:cNvSpPr>
          <p:nvPr>
            <p:ph type="sldNum" sz="quarter" idx="12"/>
          </p:nvPr>
        </p:nvSpPr>
        <p:spPr/>
        <p:txBody>
          <a:bodyPr/>
          <a:lstStyle/>
          <a:p>
            <a:fld id="{FF12D677-C6E8-4A9D-934D-262195F62693}" type="slidenum">
              <a:rPr lang="en-US" smtClean="0"/>
              <a:t>‹#›</a:t>
            </a:fld>
            <a:endParaRPr lang="en-US"/>
          </a:p>
        </p:txBody>
      </p:sp>
    </p:spTree>
    <p:extLst>
      <p:ext uri="{BB962C8B-B14F-4D97-AF65-F5344CB8AC3E}">
        <p14:creationId xmlns:p14="http://schemas.microsoft.com/office/powerpoint/2010/main" val="600187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D3D90-D02A-44B5-9E06-77720DB27DB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AE83583-6B9F-4D22-9103-57090DD87D6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CF3A2B-7C60-42C3-B9E3-50DC9820617E}"/>
              </a:ext>
            </a:extLst>
          </p:cNvPr>
          <p:cNvSpPr>
            <a:spLocks noGrp="1"/>
          </p:cNvSpPr>
          <p:nvPr>
            <p:ph type="dt" sz="half" idx="10"/>
          </p:nvPr>
        </p:nvSpPr>
        <p:spPr/>
        <p:txBody>
          <a:bodyPr/>
          <a:lstStyle/>
          <a:p>
            <a:fld id="{C319C267-B602-46C3-AF02-F8B571AF54F4}" type="datetimeFigureOut">
              <a:rPr lang="en-US" smtClean="0"/>
              <a:t>10/7/2018</a:t>
            </a:fld>
            <a:endParaRPr lang="en-US"/>
          </a:p>
        </p:txBody>
      </p:sp>
      <p:sp>
        <p:nvSpPr>
          <p:cNvPr id="5" name="Footer Placeholder 4">
            <a:extLst>
              <a:ext uri="{FF2B5EF4-FFF2-40B4-BE49-F238E27FC236}">
                <a16:creationId xmlns:a16="http://schemas.microsoft.com/office/drawing/2014/main" id="{8BFE0C3B-DA0B-4BAD-B564-D0D35D553D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47AD2F-78F3-4DDA-A2CB-8A99CA2FF9E2}"/>
              </a:ext>
            </a:extLst>
          </p:cNvPr>
          <p:cNvSpPr>
            <a:spLocks noGrp="1"/>
          </p:cNvSpPr>
          <p:nvPr>
            <p:ph type="sldNum" sz="quarter" idx="12"/>
          </p:nvPr>
        </p:nvSpPr>
        <p:spPr/>
        <p:txBody>
          <a:bodyPr/>
          <a:lstStyle/>
          <a:p>
            <a:fld id="{FF12D677-C6E8-4A9D-934D-262195F62693}" type="slidenum">
              <a:rPr lang="en-US" smtClean="0"/>
              <a:t>‹#›</a:t>
            </a:fld>
            <a:endParaRPr lang="en-US"/>
          </a:p>
        </p:txBody>
      </p:sp>
    </p:spTree>
    <p:extLst>
      <p:ext uri="{BB962C8B-B14F-4D97-AF65-F5344CB8AC3E}">
        <p14:creationId xmlns:p14="http://schemas.microsoft.com/office/powerpoint/2010/main" val="3152086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236F88C-1BBD-4654-833E-6F3E70ECB3E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0DC229D-BC74-40FD-9C8F-8AFB49E425C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F6A640-E645-4377-BC3E-760E146D33EB}"/>
              </a:ext>
            </a:extLst>
          </p:cNvPr>
          <p:cNvSpPr>
            <a:spLocks noGrp="1"/>
          </p:cNvSpPr>
          <p:nvPr>
            <p:ph type="dt" sz="half" idx="10"/>
          </p:nvPr>
        </p:nvSpPr>
        <p:spPr/>
        <p:txBody>
          <a:bodyPr/>
          <a:lstStyle/>
          <a:p>
            <a:fld id="{C319C267-B602-46C3-AF02-F8B571AF54F4}" type="datetimeFigureOut">
              <a:rPr lang="en-US" smtClean="0"/>
              <a:t>10/7/2018</a:t>
            </a:fld>
            <a:endParaRPr lang="en-US"/>
          </a:p>
        </p:txBody>
      </p:sp>
      <p:sp>
        <p:nvSpPr>
          <p:cNvPr id="5" name="Footer Placeholder 4">
            <a:extLst>
              <a:ext uri="{FF2B5EF4-FFF2-40B4-BE49-F238E27FC236}">
                <a16:creationId xmlns:a16="http://schemas.microsoft.com/office/drawing/2014/main" id="{A1051345-F44F-41FE-80A9-16F1503482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995166-E376-43ED-BEEC-EF32D66E00F5}"/>
              </a:ext>
            </a:extLst>
          </p:cNvPr>
          <p:cNvSpPr>
            <a:spLocks noGrp="1"/>
          </p:cNvSpPr>
          <p:nvPr>
            <p:ph type="sldNum" sz="quarter" idx="12"/>
          </p:nvPr>
        </p:nvSpPr>
        <p:spPr/>
        <p:txBody>
          <a:bodyPr/>
          <a:lstStyle/>
          <a:p>
            <a:fld id="{FF12D677-C6E8-4A9D-934D-262195F62693}" type="slidenum">
              <a:rPr lang="en-US" smtClean="0"/>
              <a:t>‹#›</a:t>
            </a:fld>
            <a:endParaRPr lang="en-US"/>
          </a:p>
        </p:txBody>
      </p:sp>
    </p:spTree>
    <p:extLst>
      <p:ext uri="{BB962C8B-B14F-4D97-AF65-F5344CB8AC3E}">
        <p14:creationId xmlns:p14="http://schemas.microsoft.com/office/powerpoint/2010/main" val="3724984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6CC11-4837-4574-8963-3B8BDEAB41C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8ACD89A-0E10-4A24-B86E-A36C9CE94A2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036A63-446C-491E-9807-CFB6A0CD3B7C}"/>
              </a:ext>
            </a:extLst>
          </p:cNvPr>
          <p:cNvSpPr>
            <a:spLocks noGrp="1"/>
          </p:cNvSpPr>
          <p:nvPr>
            <p:ph type="dt" sz="half" idx="10"/>
          </p:nvPr>
        </p:nvSpPr>
        <p:spPr/>
        <p:txBody>
          <a:bodyPr/>
          <a:lstStyle/>
          <a:p>
            <a:fld id="{C319C267-B602-46C3-AF02-F8B571AF54F4}" type="datetimeFigureOut">
              <a:rPr lang="en-US" smtClean="0"/>
              <a:t>10/7/2018</a:t>
            </a:fld>
            <a:endParaRPr lang="en-US"/>
          </a:p>
        </p:txBody>
      </p:sp>
      <p:sp>
        <p:nvSpPr>
          <p:cNvPr id="5" name="Footer Placeholder 4">
            <a:extLst>
              <a:ext uri="{FF2B5EF4-FFF2-40B4-BE49-F238E27FC236}">
                <a16:creationId xmlns:a16="http://schemas.microsoft.com/office/drawing/2014/main" id="{57612E76-9D27-45D3-A425-A02DF03B57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E7C29B-0C87-4BE4-8E88-861ECA909540}"/>
              </a:ext>
            </a:extLst>
          </p:cNvPr>
          <p:cNvSpPr>
            <a:spLocks noGrp="1"/>
          </p:cNvSpPr>
          <p:nvPr>
            <p:ph type="sldNum" sz="quarter" idx="12"/>
          </p:nvPr>
        </p:nvSpPr>
        <p:spPr/>
        <p:txBody>
          <a:bodyPr/>
          <a:lstStyle/>
          <a:p>
            <a:fld id="{FF12D677-C6E8-4A9D-934D-262195F62693}" type="slidenum">
              <a:rPr lang="en-US" smtClean="0"/>
              <a:t>‹#›</a:t>
            </a:fld>
            <a:endParaRPr lang="en-US"/>
          </a:p>
        </p:txBody>
      </p:sp>
    </p:spTree>
    <p:extLst>
      <p:ext uri="{BB962C8B-B14F-4D97-AF65-F5344CB8AC3E}">
        <p14:creationId xmlns:p14="http://schemas.microsoft.com/office/powerpoint/2010/main" val="1223734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2B776-E8CB-4B2E-A962-E5BCFA63AD2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0F91C24-71B8-4FE4-9839-EC7AB76384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677FC41-037E-401F-9356-A5338439B479}"/>
              </a:ext>
            </a:extLst>
          </p:cNvPr>
          <p:cNvSpPr>
            <a:spLocks noGrp="1"/>
          </p:cNvSpPr>
          <p:nvPr>
            <p:ph type="dt" sz="half" idx="10"/>
          </p:nvPr>
        </p:nvSpPr>
        <p:spPr/>
        <p:txBody>
          <a:bodyPr/>
          <a:lstStyle/>
          <a:p>
            <a:fld id="{C319C267-B602-46C3-AF02-F8B571AF54F4}" type="datetimeFigureOut">
              <a:rPr lang="en-US" smtClean="0"/>
              <a:t>10/7/2018</a:t>
            </a:fld>
            <a:endParaRPr lang="en-US"/>
          </a:p>
        </p:txBody>
      </p:sp>
      <p:sp>
        <p:nvSpPr>
          <p:cNvPr id="5" name="Footer Placeholder 4">
            <a:extLst>
              <a:ext uri="{FF2B5EF4-FFF2-40B4-BE49-F238E27FC236}">
                <a16:creationId xmlns:a16="http://schemas.microsoft.com/office/drawing/2014/main" id="{384FAAB2-A536-40BC-8554-70684CA318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73409D-4F09-4F75-87CD-7C5607DB6024}"/>
              </a:ext>
            </a:extLst>
          </p:cNvPr>
          <p:cNvSpPr>
            <a:spLocks noGrp="1"/>
          </p:cNvSpPr>
          <p:nvPr>
            <p:ph type="sldNum" sz="quarter" idx="12"/>
          </p:nvPr>
        </p:nvSpPr>
        <p:spPr/>
        <p:txBody>
          <a:bodyPr/>
          <a:lstStyle/>
          <a:p>
            <a:fld id="{FF12D677-C6E8-4A9D-934D-262195F62693}" type="slidenum">
              <a:rPr lang="en-US" smtClean="0"/>
              <a:t>‹#›</a:t>
            </a:fld>
            <a:endParaRPr lang="en-US"/>
          </a:p>
        </p:txBody>
      </p:sp>
    </p:spTree>
    <p:extLst>
      <p:ext uri="{BB962C8B-B14F-4D97-AF65-F5344CB8AC3E}">
        <p14:creationId xmlns:p14="http://schemas.microsoft.com/office/powerpoint/2010/main" val="284382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161FB-B0D5-4C55-AF2A-A23A562256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EE45E67-429C-41DA-9561-3A356D6AC56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FD96CC5-4FE3-48F1-8750-5E8370F8494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7BEF4F0-F5E2-41BD-BD49-610AA6A61D75}"/>
              </a:ext>
            </a:extLst>
          </p:cNvPr>
          <p:cNvSpPr>
            <a:spLocks noGrp="1"/>
          </p:cNvSpPr>
          <p:nvPr>
            <p:ph type="dt" sz="half" idx="10"/>
          </p:nvPr>
        </p:nvSpPr>
        <p:spPr/>
        <p:txBody>
          <a:bodyPr/>
          <a:lstStyle/>
          <a:p>
            <a:fld id="{C319C267-B602-46C3-AF02-F8B571AF54F4}" type="datetimeFigureOut">
              <a:rPr lang="en-US" smtClean="0"/>
              <a:t>10/7/2018</a:t>
            </a:fld>
            <a:endParaRPr lang="en-US"/>
          </a:p>
        </p:txBody>
      </p:sp>
      <p:sp>
        <p:nvSpPr>
          <p:cNvPr id="6" name="Footer Placeholder 5">
            <a:extLst>
              <a:ext uri="{FF2B5EF4-FFF2-40B4-BE49-F238E27FC236}">
                <a16:creationId xmlns:a16="http://schemas.microsoft.com/office/drawing/2014/main" id="{51FE9FBF-B007-4BFC-BA31-4F8185DE80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A5C65A4-51A3-4C2A-B0BD-E53C6142A5DE}"/>
              </a:ext>
            </a:extLst>
          </p:cNvPr>
          <p:cNvSpPr>
            <a:spLocks noGrp="1"/>
          </p:cNvSpPr>
          <p:nvPr>
            <p:ph type="sldNum" sz="quarter" idx="12"/>
          </p:nvPr>
        </p:nvSpPr>
        <p:spPr/>
        <p:txBody>
          <a:bodyPr/>
          <a:lstStyle/>
          <a:p>
            <a:fld id="{FF12D677-C6E8-4A9D-934D-262195F62693}" type="slidenum">
              <a:rPr lang="en-US" smtClean="0"/>
              <a:t>‹#›</a:t>
            </a:fld>
            <a:endParaRPr lang="en-US"/>
          </a:p>
        </p:txBody>
      </p:sp>
    </p:spTree>
    <p:extLst>
      <p:ext uri="{BB962C8B-B14F-4D97-AF65-F5344CB8AC3E}">
        <p14:creationId xmlns:p14="http://schemas.microsoft.com/office/powerpoint/2010/main" val="175342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E3F46-D6FF-41A3-934C-EC199CF5E33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3FB32E3-CCB6-412C-94A5-8042150899D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077394D-2E87-4F8E-BBB9-B4FEC260A1E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6971240-854F-4FEC-AFBC-394CC555A13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EF2763D-1057-45DA-8B50-E37EB58D3AF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A36157A-5C04-4831-90DE-EB9783BC29D5}"/>
              </a:ext>
            </a:extLst>
          </p:cNvPr>
          <p:cNvSpPr>
            <a:spLocks noGrp="1"/>
          </p:cNvSpPr>
          <p:nvPr>
            <p:ph type="dt" sz="half" idx="10"/>
          </p:nvPr>
        </p:nvSpPr>
        <p:spPr/>
        <p:txBody>
          <a:bodyPr/>
          <a:lstStyle/>
          <a:p>
            <a:fld id="{C319C267-B602-46C3-AF02-F8B571AF54F4}" type="datetimeFigureOut">
              <a:rPr lang="en-US" smtClean="0"/>
              <a:t>10/7/2018</a:t>
            </a:fld>
            <a:endParaRPr lang="en-US"/>
          </a:p>
        </p:txBody>
      </p:sp>
      <p:sp>
        <p:nvSpPr>
          <p:cNvPr id="8" name="Footer Placeholder 7">
            <a:extLst>
              <a:ext uri="{FF2B5EF4-FFF2-40B4-BE49-F238E27FC236}">
                <a16:creationId xmlns:a16="http://schemas.microsoft.com/office/drawing/2014/main" id="{81FFED72-352A-4779-BEEF-D8CD4D0BA6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C7D53C4-E3E7-486A-B6AB-C4FD49E5F4F1}"/>
              </a:ext>
            </a:extLst>
          </p:cNvPr>
          <p:cNvSpPr>
            <a:spLocks noGrp="1"/>
          </p:cNvSpPr>
          <p:nvPr>
            <p:ph type="sldNum" sz="quarter" idx="12"/>
          </p:nvPr>
        </p:nvSpPr>
        <p:spPr/>
        <p:txBody>
          <a:bodyPr/>
          <a:lstStyle/>
          <a:p>
            <a:fld id="{FF12D677-C6E8-4A9D-934D-262195F62693}" type="slidenum">
              <a:rPr lang="en-US" smtClean="0"/>
              <a:t>‹#›</a:t>
            </a:fld>
            <a:endParaRPr lang="en-US"/>
          </a:p>
        </p:txBody>
      </p:sp>
    </p:spTree>
    <p:extLst>
      <p:ext uri="{BB962C8B-B14F-4D97-AF65-F5344CB8AC3E}">
        <p14:creationId xmlns:p14="http://schemas.microsoft.com/office/powerpoint/2010/main" val="3110981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B18675-61F1-4EA0-B108-ADC3C5432C5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8BA9C31-C270-444A-B41F-0A8AD8C356BB}"/>
              </a:ext>
            </a:extLst>
          </p:cNvPr>
          <p:cNvSpPr>
            <a:spLocks noGrp="1"/>
          </p:cNvSpPr>
          <p:nvPr>
            <p:ph type="dt" sz="half" idx="10"/>
          </p:nvPr>
        </p:nvSpPr>
        <p:spPr/>
        <p:txBody>
          <a:bodyPr/>
          <a:lstStyle/>
          <a:p>
            <a:fld id="{C319C267-B602-46C3-AF02-F8B571AF54F4}" type="datetimeFigureOut">
              <a:rPr lang="en-US" smtClean="0"/>
              <a:t>10/7/2018</a:t>
            </a:fld>
            <a:endParaRPr lang="en-US"/>
          </a:p>
        </p:txBody>
      </p:sp>
      <p:sp>
        <p:nvSpPr>
          <p:cNvPr id="4" name="Footer Placeholder 3">
            <a:extLst>
              <a:ext uri="{FF2B5EF4-FFF2-40B4-BE49-F238E27FC236}">
                <a16:creationId xmlns:a16="http://schemas.microsoft.com/office/drawing/2014/main" id="{4D0820E6-CC64-4258-985B-C92BBAEDAD8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C64DF20-B302-4BD8-9C27-46F6E8C19A4B}"/>
              </a:ext>
            </a:extLst>
          </p:cNvPr>
          <p:cNvSpPr>
            <a:spLocks noGrp="1"/>
          </p:cNvSpPr>
          <p:nvPr>
            <p:ph type="sldNum" sz="quarter" idx="12"/>
          </p:nvPr>
        </p:nvSpPr>
        <p:spPr/>
        <p:txBody>
          <a:bodyPr/>
          <a:lstStyle/>
          <a:p>
            <a:fld id="{FF12D677-C6E8-4A9D-934D-262195F62693}" type="slidenum">
              <a:rPr lang="en-US" smtClean="0"/>
              <a:t>‹#›</a:t>
            </a:fld>
            <a:endParaRPr lang="en-US"/>
          </a:p>
        </p:txBody>
      </p:sp>
    </p:spTree>
    <p:extLst>
      <p:ext uri="{BB962C8B-B14F-4D97-AF65-F5344CB8AC3E}">
        <p14:creationId xmlns:p14="http://schemas.microsoft.com/office/powerpoint/2010/main" val="391183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706CD6-9E0E-4413-9949-A6BB1F689CCE}"/>
              </a:ext>
            </a:extLst>
          </p:cNvPr>
          <p:cNvSpPr>
            <a:spLocks noGrp="1"/>
          </p:cNvSpPr>
          <p:nvPr>
            <p:ph type="dt" sz="half" idx="10"/>
          </p:nvPr>
        </p:nvSpPr>
        <p:spPr/>
        <p:txBody>
          <a:bodyPr/>
          <a:lstStyle/>
          <a:p>
            <a:fld id="{C319C267-B602-46C3-AF02-F8B571AF54F4}" type="datetimeFigureOut">
              <a:rPr lang="en-US" smtClean="0"/>
              <a:t>10/7/2018</a:t>
            </a:fld>
            <a:endParaRPr lang="en-US"/>
          </a:p>
        </p:txBody>
      </p:sp>
      <p:sp>
        <p:nvSpPr>
          <p:cNvPr id="3" name="Footer Placeholder 2">
            <a:extLst>
              <a:ext uri="{FF2B5EF4-FFF2-40B4-BE49-F238E27FC236}">
                <a16:creationId xmlns:a16="http://schemas.microsoft.com/office/drawing/2014/main" id="{C7449C1F-16FD-4AC3-AB24-9F6183DA2A1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E9B2C26-F6B7-436A-AE8E-680D25C90722}"/>
              </a:ext>
            </a:extLst>
          </p:cNvPr>
          <p:cNvSpPr>
            <a:spLocks noGrp="1"/>
          </p:cNvSpPr>
          <p:nvPr>
            <p:ph type="sldNum" sz="quarter" idx="12"/>
          </p:nvPr>
        </p:nvSpPr>
        <p:spPr/>
        <p:txBody>
          <a:bodyPr/>
          <a:lstStyle/>
          <a:p>
            <a:fld id="{FF12D677-C6E8-4A9D-934D-262195F62693}" type="slidenum">
              <a:rPr lang="en-US" smtClean="0"/>
              <a:t>‹#›</a:t>
            </a:fld>
            <a:endParaRPr lang="en-US"/>
          </a:p>
        </p:txBody>
      </p:sp>
    </p:spTree>
    <p:extLst>
      <p:ext uri="{BB962C8B-B14F-4D97-AF65-F5344CB8AC3E}">
        <p14:creationId xmlns:p14="http://schemas.microsoft.com/office/powerpoint/2010/main" val="218458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C0C11-7808-42AA-AD57-DDCD98F889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971EF6B-886D-42BB-B02C-9C6C714031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E089CCB-8FB7-4B07-BB29-78F938E19C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853F440-19E2-461F-85BA-A912AF56B69D}"/>
              </a:ext>
            </a:extLst>
          </p:cNvPr>
          <p:cNvSpPr>
            <a:spLocks noGrp="1"/>
          </p:cNvSpPr>
          <p:nvPr>
            <p:ph type="dt" sz="half" idx="10"/>
          </p:nvPr>
        </p:nvSpPr>
        <p:spPr/>
        <p:txBody>
          <a:bodyPr/>
          <a:lstStyle/>
          <a:p>
            <a:fld id="{C319C267-B602-46C3-AF02-F8B571AF54F4}" type="datetimeFigureOut">
              <a:rPr lang="en-US" smtClean="0"/>
              <a:t>10/7/2018</a:t>
            </a:fld>
            <a:endParaRPr lang="en-US"/>
          </a:p>
        </p:txBody>
      </p:sp>
      <p:sp>
        <p:nvSpPr>
          <p:cNvPr id="6" name="Footer Placeholder 5">
            <a:extLst>
              <a:ext uri="{FF2B5EF4-FFF2-40B4-BE49-F238E27FC236}">
                <a16:creationId xmlns:a16="http://schemas.microsoft.com/office/drawing/2014/main" id="{F3A40F47-1908-41E4-B02E-4365A4596DD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62D5F0-029E-47A2-962F-61FE04E94837}"/>
              </a:ext>
            </a:extLst>
          </p:cNvPr>
          <p:cNvSpPr>
            <a:spLocks noGrp="1"/>
          </p:cNvSpPr>
          <p:nvPr>
            <p:ph type="sldNum" sz="quarter" idx="12"/>
          </p:nvPr>
        </p:nvSpPr>
        <p:spPr/>
        <p:txBody>
          <a:bodyPr/>
          <a:lstStyle/>
          <a:p>
            <a:fld id="{FF12D677-C6E8-4A9D-934D-262195F62693}" type="slidenum">
              <a:rPr lang="en-US" smtClean="0"/>
              <a:t>‹#›</a:t>
            </a:fld>
            <a:endParaRPr lang="en-US"/>
          </a:p>
        </p:txBody>
      </p:sp>
    </p:spTree>
    <p:extLst>
      <p:ext uri="{BB962C8B-B14F-4D97-AF65-F5344CB8AC3E}">
        <p14:creationId xmlns:p14="http://schemas.microsoft.com/office/powerpoint/2010/main" val="3351285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8B389-9684-4594-BF30-74858CF2F9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C2E0E1F-89E4-41AC-87F8-3733321F20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DDA0516-F441-43B5-BDD4-2CB62003CB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7D1B2FD-B645-48E7-BE96-2FDBEAE4360D}"/>
              </a:ext>
            </a:extLst>
          </p:cNvPr>
          <p:cNvSpPr>
            <a:spLocks noGrp="1"/>
          </p:cNvSpPr>
          <p:nvPr>
            <p:ph type="dt" sz="half" idx="10"/>
          </p:nvPr>
        </p:nvSpPr>
        <p:spPr/>
        <p:txBody>
          <a:bodyPr/>
          <a:lstStyle/>
          <a:p>
            <a:fld id="{C319C267-B602-46C3-AF02-F8B571AF54F4}" type="datetimeFigureOut">
              <a:rPr lang="en-US" smtClean="0"/>
              <a:t>10/7/2018</a:t>
            </a:fld>
            <a:endParaRPr lang="en-US"/>
          </a:p>
        </p:txBody>
      </p:sp>
      <p:sp>
        <p:nvSpPr>
          <p:cNvPr id="6" name="Footer Placeholder 5">
            <a:extLst>
              <a:ext uri="{FF2B5EF4-FFF2-40B4-BE49-F238E27FC236}">
                <a16:creationId xmlns:a16="http://schemas.microsoft.com/office/drawing/2014/main" id="{BA89F439-2DA6-4A12-B6A0-2B0B57663F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C8D834-C1F6-4A4B-A325-31B3769A881D}"/>
              </a:ext>
            </a:extLst>
          </p:cNvPr>
          <p:cNvSpPr>
            <a:spLocks noGrp="1"/>
          </p:cNvSpPr>
          <p:nvPr>
            <p:ph type="sldNum" sz="quarter" idx="12"/>
          </p:nvPr>
        </p:nvSpPr>
        <p:spPr/>
        <p:txBody>
          <a:bodyPr/>
          <a:lstStyle/>
          <a:p>
            <a:fld id="{FF12D677-C6E8-4A9D-934D-262195F62693}" type="slidenum">
              <a:rPr lang="en-US" smtClean="0"/>
              <a:t>‹#›</a:t>
            </a:fld>
            <a:endParaRPr lang="en-US"/>
          </a:p>
        </p:txBody>
      </p:sp>
    </p:spTree>
    <p:extLst>
      <p:ext uri="{BB962C8B-B14F-4D97-AF65-F5344CB8AC3E}">
        <p14:creationId xmlns:p14="http://schemas.microsoft.com/office/powerpoint/2010/main" val="940428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CBEDE87-E057-421C-8296-E997B4B949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BEBF0E2-12EB-49ED-AA3A-A103694B17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3BDAA1-2CBD-407C-B983-7858E39EE70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19C267-B602-46C3-AF02-F8B571AF54F4}" type="datetimeFigureOut">
              <a:rPr lang="en-US" smtClean="0"/>
              <a:t>10/7/2018</a:t>
            </a:fld>
            <a:endParaRPr lang="en-US"/>
          </a:p>
        </p:txBody>
      </p:sp>
      <p:sp>
        <p:nvSpPr>
          <p:cNvPr id="5" name="Footer Placeholder 4">
            <a:extLst>
              <a:ext uri="{FF2B5EF4-FFF2-40B4-BE49-F238E27FC236}">
                <a16:creationId xmlns:a16="http://schemas.microsoft.com/office/drawing/2014/main" id="{8596399E-AABF-4232-B026-FA7D1AA646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6C2CACB-5558-409B-A4A8-1CAF2E653F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12D677-C6E8-4A9D-934D-262195F62693}" type="slidenum">
              <a:rPr lang="en-US" smtClean="0"/>
              <a:t>‹#›</a:t>
            </a:fld>
            <a:endParaRPr lang="en-US"/>
          </a:p>
        </p:txBody>
      </p:sp>
    </p:spTree>
    <p:extLst>
      <p:ext uri="{BB962C8B-B14F-4D97-AF65-F5344CB8AC3E}">
        <p14:creationId xmlns:p14="http://schemas.microsoft.com/office/powerpoint/2010/main" val="6626781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October 7, 2018</a:t>
            </a:r>
          </a:p>
        </p:txBody>
      </p:sp>
    </p:spTree>
    <p:extLst>
      <p:ext uri="{BB962C8B-B14F-4D97-AF65-F5344CB8AC3E}">
        <p14:creationId xmlns:p14="http://schemas.microsoft.com/office/powerpoint/2010/main" val="23631281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Total Depravity</a:t>
            </a:r>
            <a:endParaRPr lang="en-US" sz="2800" b="1" dirty="0">
              <a:cs typeface="Arial" panose="020B0604020202020204" pitchFamily="34" charset="0"/>
            </a:endParaRPr>
          </a:p>
        </p:txBody>
      </p:sp>
      <p:sp>
        <p:nvSpPr>
          <p:cNvPr id="9" name="Content Placeholder 8"/>
          <p:cNvSpPr>
            <a:spLocks noGrp="1"/>
          </p:cNvSpPr>
          <p:nvPr>
            <p:ph idx="1"/>
          </p:nvPr>
        </p:nvSpPr>
        <p:spPr>
          <a:xfrm>
            <a:off x="142240" y="782516"/>
            <a:ext cx="11795760" cy="5925014"/>
          </a:xfrm>
          <a:solidFill>
            <a:srgbClr val="FFFFCC"/>
          </a:solidFill>
        </p:spPr>
        <p:txBody>
          <a:bodyPr>
            <a:normAutofit/>
          </a:bodyPr>
          <a:lstStyle/>
          <a:p>
            <a:r>
              <a:rPr lang="en-US" sz="2800" dirty="0">
                <a:solidFill>
                  <a:srgbClr val="0070C0"/>
                </a:solidFill>
                <a:latin typeface="Arial" panose="020B0604020202020204" pitchFamily="34" charset="0"/>
                <a:cs typeface="Arial" panose="020B0604020202020204" pitchFamily="34" charset="0"/>
              </a:rPr>
              <a:t>If Augustine was correct that the Fall causes every naturally born person to be morally unable to believe in Christ, then the only way for anyone to believe in Christ is for God alone to bring them to faith.</a:t>
            </a:r>
          </a:p>
          <a:p>
            <a:r>
              <a:rPr lang="en-US" dirty="0">
                <a:solidFill>
                  <a:srgbClr val="0070C0"/>
                </a:solidFill>
                <a:latin typeface="Arial" panose="020B0604020202020204" pitchFamily="34" charset="0"/>
                <a:cs typeface="Arial" panose="020B0604020202020204" pitchFamily="34" charset="0"/>
              </a:rPr>
              <a:t>Total Depravity does not mean an unbeliever is as bad as is possible but rather that all human attributes (body, mind, will and soul) are profoundly affected by the Fall.</a:t>
            </a:r>
            <a:endParaRPr lang="en-US" sz="2800" dirty="0">
              <a:solidFill>
                <a:srgbClr val="0070C0"/>
              </a:solidFill>
              <a:latin typeface="Arial" panose="020B0604020202020204" pitchFamily="34" charset="0"/>
              <a:cs typeface="Arial" panose="020B0604020202020204" pitchFamily="34" charset="0"/>
            </a:endParaRPr>
          </a:p>
          <a:p>
            <a:r>
              <a:rPr lang="en-US" dirty="0">
                <a:solidFill>
                  <a:srgbClr val="0070C0"/>
                </a:solidFill>
                <a:latin typeface="Arial" panose="020B0604020202020204" pitchFamily="34" charset="0"/>
                <a:cs typeface="Arial" panose="020B0604020202020204" pitchFamily="34" charset="0"/>
              </a:rPr>
              <a:t>So are all of Adam’s descendants really unable to believe in Christ? </a:t>
            </a:r>
            <a:endParaRPr lang="en-US" sz="2800" dirty="0">
              <a:solidFill>
                <a:srgbClr val="0070C0"/>
              </a:solidFill>
              <a:latin typeface="Arial" panose="020B0604020202020204" pitchFamily="34" charset="0"/>
              <a:cs typeface="Arial" panose="020B0604020202020204" pitchFamily="34" charset="0"/>
            </a:endParaRPr>
          </a:p>
          <a:p>
            <a:pPr marL="457200" lvl="1" indent="0">
              <a:buNone/>
            </a:pPr>
            <a:r>
              <a:rPr lang="en-US" sz="2800" dirty="0"/>
              <a:t>What then? Are we Jews any better off? No, not at all. For we have already charged that all, both Jews and Greeks, are under sin, as it is written: "None is righteous, no, not one; no one understands; no one seeks for God. All have turned aside; together they have become worthless; no one does good, not even one." (Romans 3:9 – 12)</a:t>
            </a:r>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8577113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03200" y="0"/>
            <a:ext cx="11846560" cy="656493"/>
          </a:xfrm>
          <a:solidFill>
            <a:srgbClr val="FFFFCC"/>
          </a:solidFill>
        </p:spPr>
        <p:txBody>
          <a:bodyPr>
            <a:noAutofit/>
          </a:bodyPr>
          <a:lstStyle/>
          <a:p>
            <a:br>
              <a:rPr lang="en-US" sz="2800" b="1" dirty="0">
                <a:cs typeface="Arial" panose="020B0604020202020204" pitchFamily="34" charset="0"/>
              </a:rPr>
            </a:br>
            <a:r>
              <a:rPr lang="en-US" sz="2800" b="1" dirty="0">
                <a:solidFill>
                  <a:srgbClr val="0070C0"/>
                </a:solidFill>
                <a:latin typeface="Arial" panose="020B0604020202020204" pitchFamily="34" charset="0"/>
                <a:cs typeface="Arial" panose="020B0604020202020204" pitchFamily="34" charset="0"/>
              </a:rPr>
              <a:t>Reformed vs Arminian Soteriology - Total Depravity</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203200" y="732692"/>
            <a:ext cx="11846560" cy="5974837"/>
          </a:xfrm>
          <a:solidFill>
            <a:srgbClr val="FFFFCC"/>
          </a:solidFill>
        </p:spPr>
        <p:txBody>
          <a:bodyPr>
            <a:normAutofit fontScale="92500" lnSpcReduction="20000"/>
          </a:bodyPr>
          <a:lstStyle/>
          <a:p>
            <a:pPr marL="0" indent="0">
              <a:buNone/>
            </a:pPr>
            <a:r>
              <a:rPr lang="en-US" sz="3000" dirty="0">
                <a:latin typeface="Arial" panose="020B0604020202020204" pitchFamily="34" charset="0"/>
                <a:cs typeface="Arial" panose="020B0604020202020204" pitchFamily="34" charset="0"/>
              </a:rPr>
              <a:t>For the mind that is set on the </a:t>
            </a:r>
            <a:r>
              <a:rPr lang="en-US" sz="3000" dirty="0">
                <a:solidFill>
                  <a:srgbClr val="FF0000"/>
                </a:solidFill>
                <a:latin typeface="Arial" panose="020B0604020202020204" pitchFamily="34" charset="0"/>
                <a:cs typeface="Arial" panose="020B0604020202020204" pitchFamily="34" charset="0"/>
              </a:rPr>
              <a:t>flesh is hostile to God</a:t>
            </a:r>
            <a:r>
              <a:rPr lang="en-US" sz="3000" dirty="0">
                <a:latin typeface="Arial" panose="020B0604020202020204" pitchFamily="34" charset="0"/>
                <a:cs typeface="Arial" panose="020B0604020202020204" pitchFamily="34" charset="0"/>
              </a:rPr>
              <a:t>, for it does not submit to God's law; indeed, </a:t>
            </a:r>
            <a:r>
              <a:rPr lang="en-US" sz="3000" dirty="0">
                <a:solidFill>
                  <a:srgbClr val="FF0000"/>
                </a:solidFill>
                <a:latin typeface="Arial" panose="020B0604020202020204" pitchFamily="34" charset="0"/>
                <a:cs typeface="Arial" panose="020B0604020202020204" pitchFamily="34" charset="0"/>
              </a:rPr>
              <a:t>it cannot</a:t>
            </a:r>
            <a:r>
              <a:rPr lang="en-US" sz="3000" dirty="0">
                <a:latin typeface="Arial" panose="020B0604020202020204" pitchFamily="34" charset="0"/>
                <a:cs typeface="Arial" panose="020B0604020202020204" pitchFamily="34" charset="0"/>
              </a:rPr>
              <a:t>. Those who are in the flesh cannot please God. (Romans 8:7-8)</a:t>
            </a:r>
            <a:endParaRPr lang="en-US" sz="3000" dirty="0">
              <a:solidFill>
                <a:srgbClr val="0070C0"/>
              </a:solidFill>
              <a:latin typeface="Arial" panose="020B0604020202020204" pitchFamily="34" charset="0"/>
              <a:cs typeface="Arial" panose="020B0604020202020204" pitchFamily="34" charset="0"/>
            </a:endParaRPr>
          </a:p>
          <a:p>
            <a:pPr marL="0" indent="0">
              <a:buNone/>
            </a:pPr>
            <a:r>
              <a:rPr lang="en-US" sz="3000" dirty="0">
                <a:solidFill>
                  <a:srgbClr val="0070C0"/>
                </a:solidFill>
                <a:latin typeface="Arial" panose="020B0604020202020204" pitchFamily="34" charset="0"/>
                <a:cs typeface="Arial" panose="020B0604020202020204" pitchFamily="34" charset="0"/>
              </a:rPr>
              <a:t>Because:</a:t>
            </a:r>
          </a:p>
          <a:p>
            <a:pPr marL="0" indent="0">
              <a:buNone/>
            </a:pPr>
            <a:r>
              <a:rPr lang="en-US" sz="3000" dirty="0">
                <a:latin typeface="Arial" panose="020B0604020202020204" pitchFamily="34" charset="0"/>
                <a:cs typeface="Arial" panose="020B0604020202020204" pitchFamily="34" charset="0"/>
              </a:rPr>
              <a:t>For the word of the cross is folly to those who are perishing, but to us who are being saved it is the power of God. (1 Corinthians 1:18)</a:t>
            </a:r>
          </a:p>
          <a:p>
            <a:pPr marL="0" indent="0">
              <a:buNone/>
            </a:pPr>
            <a:r>
              <a:rPr lang="en-US" sz="3000" dirty="0">
                <a:latin typeface="Arial" panose="020B0604020202020204" pitchFamily="34" charset="0"/>
                <a:cs typeface="Arial" panose="020B0604020202020204" pitchFamily="34" charset="0"/>
              </a:rPr>
              <a:t>The natural person does not accept the things of the Spirit of God, for they are folly to him, and he is not able to understand them because they are spiritually discerned. (1 Corinthians 2:14)</a:t>
            </a:r>
          </a:p>
          <a:p>
            <a:pPr marL="0" indent="0">
              <a:buNone/>
            </a:pPr>
            <a:r>
              <a:rPr lang="en-US" sz="3000" dirty="0">
                <a:solidFill>
                  <a:srgbClr val="0070C0"/>
                </a:solidFill>
                <a:latin typeface="Arial" panose="020B0604020202020204" pitchFamily="34" charset="0"/>
                <a:cs typeface="Arial" panose="020B0604020202020204" pitchFamily="34" charset="0"/>
              </a:rPr>
              <a:t>So the result is:</a:t>
            </a:r>
          </a:p>
          <a:p>
            <a:pPr marL="0" indent="0">
              <a:buNone/>
            </a:pPr>
            <a:r>
              <a:rPr lang="en-US" sz="3000" dirty="0">
                <a:latin typeface="Arial" panose="020B0604020202020204" pitchFamily="34" charset="0"/>
                <a:cs typeface="Arial" panose="020B0604020202020204" pitchFamily="34" charset="0"/>
              </a:rPr>
              <a:t>And you were </a:t>
            </a:r>
            <a:r>
              <a:rPr lang="en-US" sz="3000" dirty="0">
                <a:solidFill>
                  <a:srgbClr val="FF0000"/>
                </a:solidFill>
                <a:latin typeface="Arial" panose="020B0604020202020204" pitchFamily="34" charset="0"/>
                <a:cs typeface="Arial" panose="020B0604020202020204" pitchFamily="34" charset="0"/>
              </a:rPr>
              <a:t>dead</a:t>
            </a:r>
            <a:r>
              <a:rPr lang="en-US" sz="3000" dirty="0">
                <a:latin typeface="Arial" panose="020B0604020202020204" pitchFamily="34" charset="0"/>
                <a:cs typeface="Arial" panose="020B0604020202020204" pitchFamily="34" charset="0"/>
              </a:rPr>
              <a:t> in the trespasses and sins in which you once walked, following the course of this world, following the prince of the power of the air, the spirit that is now at work in the sons of disobedience -  among whom we all once lived in the passions of our flesh, carrying out the desires of the body and the mind, and were by nature children of wrath, like the rest of mankind.  (Ephesians 2:1-4)</a:t>
            </a:r>
            <a:endParaRPr lang="en-US" sz="3000" dirty="0">
              <a:solidFill>
                <a:srgbClr val="0070C0"/>
              </a:solidFill>
              <a:latin typeface="Arial" panose="020B0604020202020204" pitchFamily="34" charset="0"/>
              <a:cs typeface="Arial" panose="020B0604020202020204" pitchFamily="34" charset="0"/>
            </a:endParaRPr>
          </a:p>
          <a:p>
            <a:pPr marL="457200" lvl="1" indent="0">
              <a:buNone/>
            </a:pP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1185992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03200" y="0"/>
            <a:ext cx="11846560" cy="656493"/>
          </a:xfrm>
          <a:solidFill>
            <a:srgbClr val="FFFFCC"/>
          </a:solidFill>
        </p:spPr>
        <p:txBody>
          <a:bodyPr>
            <a:noAutofit/>
          </a:bodyPr>
          <a:lstStyle/>
          <a:p>
            <a:br>
              <a:rPr lang="en-US" sz="2800" b="1" dirty="0">
                <a:cs typeface="Arial" panose="020B0604020202020204" pitchFamily="34" charset="0"/>
              </a:rPr>
            </a:br>
            <a:r>
              <a:rPr lang="en-US" sz="2800" b="1" dirty="0">
                <a:solidFill>
                  <a:srgbClr val="0070C0"/>
                </a:solidFill>
                <a:latin typeface="Arial" panose="020B0604020202020204" pitchFamily="34" charset="0"/>
                <a:cs typeface="Arial" panose="020B0604020202020204" pitchFamily="34" charset="0"/>
              </a:rPr>
              <a:t>Reformed vs Arminian Soteriology - Total Depravity</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203200" y="732692"/>
            <a:ext cx="11846560" cy="6125308"/>
          </a:xfrm>
          <a:solidFill>
            <a:srgbClr val="FFFFCC"/>
          </a:solidFill>
        </p:spPr>
        <p:txBody>
          <a:bodyPr>
            <a:normAutofit/>
          </a:bodyPr>
          <a:lstStyle/>
          <a:p>
            <a:pPr marL="0" indent="0">
              <a:buNone/>
            </a:pPr>
            <a:r>
              <a:rPr lang="en-US" dirty="0"/>
              <a:t>No one </a:t>
            </a:r>
            <a:r>
              <a:rPr lang="en-US" dirty="0">
                <a:solidFill>
                  <a:srgbClr val="FF0000"/>
                </a:solidFill>
              </a:rPr>
              <a:t>can* (</a:t>
            </a:r>
            <a:r>
              <a:rPr lang="en-US" dirty="0" err="1">
                <a:solidFill>
                  <a:srgbClr val="FF0000"/>
                </a:solidFill>
              </a:rPr>
              <a:t>dunamai</a:t>
            </a:r>
            <a:r>
              <a:rPr lang="en-US" dirty="0">
                <a:solidFill>
                  <a:srgbClr val="FF0000"/>
                </a:solidFill>
              </a:rPr>
              <a:t>) </a:t>
            </a:r>
            <a:r>
              <a:rPr lang="en-US" dirty="0"/>
              <a:t>come to me unless the Father who sent me draws him. And I will raise him up on the last day...It is the Spirit who gives life; the flesh is no help at all. The words that I have spoken to you are spirit and life. But there are some of you who do not believe." (For Jesus knew from the beginning who those were who did not believe, and who it was who would betray him.) And he said, "This is why I told you that no one can come to me unless it is </a:t>
            </a:r>
            <a:r>
              <a:rPr lang="en-US" dirty="0">
                <a:solidFill>
                  <a:srgbClr val="FF0000"/>
                </a:solidFill>
              </a:rPr>
              <a:t>granted** (</a:t>
            </a:r>
            <a:r>
              <a:rPr lang="en-US" dirty="0" err="1">
                <a:solidFill>
                  <a:srgbClr val="FF0000"/>
                </a:solidFill>
              </a:rPr>
              <a:t>didōmi</a:t>
            </a:r>
            <a:r>
              <a:rPr lang="en-US" dirty="0">
                <a:solidFill>
                  <a:srgbClr val="FF0000"/>
                </a:solidFill>
              </a:rPr>
              <a:t>) </a:t>
            </a:r>
            <a:r>
              <a:rPr lang="en-US" dirty="0"/>
              <a:t>him by the Father." After this many of his disciples turned back and no longer walked with him. So Jesus said to the Twelve, "Do you want to go away as well?" Simon Peter answered him, "Lord, to whom shall we go? You have the words of eternal life, and we have believed, and have come to know, that you are the Holy One of God." Jesus answered them, "Did I not choose you, the Twelve? And yet one of you is a devil.” (John 6:44; 63 – 70)</a:t>
            </a:r>
          </a:p>
          <a:p>
            <a:pPr marL="0" indent="0">
              <a:buNone/>
            </a:pPr>
            <a:r>
              <a:rPr lang="en-US" i="1" dirty="0">
                <a:solidFill>
                  <a:srgbClr val="FF0000"/>
                </a:solidFill>
              </a:rPr>
              <a:t>* </a:t>
            </a:r>
            <a:r>
              <a:rPr lang="en-US" i="1" dirty="0" err="1">
                <a:solidFill>
                  <a:srgbClr val="FF0000"/>
                </a:solidFill>
              </a:rPr>
              <a:t>Dunamai</a:t>
            </a:r>
            <a:r>
              <a:rPr lang="en-US" i="1" dirty="0">
                <a:solidFill>
                  <a:srgbClr val="0070C0"/>
                </a:solidFill>
              </a:rPr>
              <a:t> </a:t>
            </a:r>
            <a:r>
              <a:rPr lang="en-US" dirty="0">
                <a:solidFill>
                  <a:srgbClr val="0070C0"/>
                </a:solidFill>
              </a:rPr>
              <a:t>means to be able or have power in Greek (from the root word to do).</a:t>
            </a:r>
          </a:p>
          <a:p>
            <a:pPr marL="0" indent="0">
              <a:buNone/>
            </a:pPr>
            <a:r>
              <a:rPr lang="en-US" dirty="0">
                <a:solidFill>
                  <a:srgbClr val="FF0000"/>
                </a:solidFill>
              </a:rPr>
              <a:t>** </a:t>
            </a:r>
            <a:r>
              <a:rPr lang="en-US" i="1" dirty="0" err="1">
                <a:solidFill>
                  <a:srgbClr val="FF0000"/>
                </a:solidFill>
              </a:rPr>
              <a:t>Didōmi</a:t>
            </a:r>
            <a:r>
              <a:rPr lang="en-US" dirty="0">
                <a:solidFill>
                  <a:srgbClr val="FF0000"/>
                </a:solidFill>
              </a:rPr>
              <a:t> </a:t>
            </a:r>
            <a:r>
              <a:rPr lang="en-US" dirty="0">
                <a:solidFill>
                  <a:srgbClr val="0070C0"/>
                </a:solidFill>
              </a:rPr>
              <a:t>is usually translated as a form of </a:t>
            </a:r>
            <a:r>
              <a:rPr lang="en-US" b="1" i="1" dirty="0">
                <a:solidFill>
                  <a:srgbClr val="0070C0"/>
                </a:solidFill>
              </a:rPr>
              <a:t>give</a:t>
            </a:r>
            <a:r>
              <a:rPr lang="en-US" dirty="0">
                <a:solidFill>
                  <a:srgbClr val="0070C0"/>
                </a:solidFill>
              </a:rPr>
              <a:t> (also from the root word to do).</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6294936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03200" y="0"/>
            <a:ext cx="11846560" cy="656493"/>
          </a:xfrm>
          <a:solidFill>
            <a:srgbClr val="FFFFCC"/>
          </a:solidFill>
        </p:spPr>
        <p:txBody>
          <a:bodyPr>
            <a:noAutofit/>
          </a:bodyPr>
          <a:lstStyle/>
          <a:p>
            <a:br>
              <a:rPr lang="en-US" sz="2800" b="1" dirty="0">
                <a:cs typeface="Arial" panose="020B0604020202020204" pitchFamily="34" charset="0"/>
              </a:rPr>
            </a:br>
            <a:r>
              <a:rPr lang="en-US" sz="2800" b="1" dirty="0">
                <a:solidFill>
                  <a:srgbClr val="0070C0"/>
                </a:solidFill>
                <a:latin typeface="Arial" panose="020B0604020202020204" pitchFamily="34" charset="0"/>
                <a:cs typeface="Arial" panose="020B0604020202020204" pitchFamily="34" charset="0"/>
              </a:rPr>
              <a:t>Elder Affirmation of Faith - Total Depravity</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203200" y="732692"/>
            <a:ext cx="11846560" cy="5985349"/>
          </a:xfrm>
          <a:solidFill>
            <a:srgbClr val="FFFFCC"/>
          </a:solidFill>
        </p:spPr>
        <p:txBody>
          <a:bodyPr>
            <a:normAutofit/>
          </a:bodyPr>
          <a:lstStyle/>
          <a:p>
            <a:pPr marL="0" indent="0">
              <a:buNone/>
            </a:pPr>
            <a:r>
              <a:rPr lang="en-US" dirty="0"/>
              <a:t>5.2 We believe that, as the head of the human race, Adam‘s fall became the fall of all his posterity, in such a way that corruption, guilt, death, and condemnation belong properly to every person (60). All persons are thus corrupt by nature (61), enslaved to sin (62), and morally unable (63) to delight in God and overcome their own proud preference for the fleeting pleasures of self-rule.</a:t>
            </a:r>
          </a:p>
          <a:p>
            <a:pPr marL="0" indent="0">
              <a:buNone/>
            </a:pPr>
            <a:r>
              <a:rPr lang="en-US" cap="all" dirty="0"/>
              <a:t>(60) ROMANS 5:12-19. (61) EPHESIANS 2:2-3. (62) ROMANS 6:16, 20. (63) 1 CORINTHIANS 2:14; ROMANS 8:7-8; DEUTERONOMY 29:4.</a:t>
            </a:r>
          </a:p>
          <a:p>
            <a:pPr marL="0" indent="0">
              <a:buNone/>
            </a:pPr>
            <a:endParaRPr lang="en-US" cap="all" dirty="0"/>
          </a:p>
          <a:p>
            <a:pPr marL="0" indent="0">
              <a:buNone/>
            </a:pPr>
            <a:r>
              <a:rPr lang="en-US" dirty="0"/>
              <a:t>But to this day the LORD has not given you a heart to understand or eyes to see or ears to hear. (Deuteronomy 29:4)</a:t>
            </a:r>
            <a:endParaRPr lang="en-US" cap="all"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52777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77281" y="0"/>
            <a:ext cx="11784563" cy="656493"/>
          </a:xfrm>
          <a:solidFill>
            <a:srgbClr val="FFFFCC"/>
          </a:solidFill>
        </p:spPr>
        <p:txBody>
          <a:bodyPr>
            <a:noAutofit/>
          </a:bodyPr>
          <a:lstStyle/>
          <a:p>
            <a:br>
              <a:rPr lang="en-US" sz="2800" b="1" dirty="0">
                <a:cs typeface="Arial" panose="020B0604020202020204" pitchFamily="34" charset="0"/>
              </a:rPr>
            </a:br>
            <a:r>
              <a:rPr lang="en-US" sz="2800" b="1" dirty="0">
                <a:latin typeface="Arial" panose="020B0604020202020204" pitchFamily="34" charset="0"/>
                <a:cs typeface="Arial" panose="020B0604020202020204" pitchFamily="34" charset="0"/>
              </a:rPr>
              <a:t>Protestant Reformation Doctrines of Salvation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177282" y="719556"/>
            <a:ext cx="11784563" cy="6138444"/>
          </a:xfrm>
          <a:solidFill>
            <a:srgbClr val="FFFFCC"/>
          </a:solidFill>
        </p:spPr>
        <p:txBody>
          <a:bodyPr numCol="1">
            <a:noAutofit/>
          </a:bodyPr>
          <a:lstStyle/>
          <a:p>
            <a:pPr lvl="2" algn="just"/>
            <a:r>
              <a:rPr lang="en-US" sz="2800" dirty="0">
                <a:latin typeface="Arial" panose="020B0604020202020204" pitchFamily="34" charset="0"/>
                <a:cs typeface="Arial" panose="020B0604020202020204" pitchFamily="34" charset="0"/>
              </a:rPr>
              <a:t>The Fall - Original Sin</a:t>
            </a:r>
          </a:p>
          <a:p>
            <a:pPr lvl="2" algn="just"/>
            <a:r>
              <a:rPr lang="en-US" sz="2800" dirty="0">
                <a:latin typeface="Arial" panose="020B0604020202020204" pitchFamily="34" charset="0"/>
                <a:cs typeface="Arial" panose="020B0604020202020204" pitchFamily="34" charset="0"/>
              </a:rPr>
              <a:t>Jesus the God-man                     </a:t>
            </a:r>
          </a:p>
          <a:p>
            <a:pPr lvl="2" algn="just"/>
            <a:r>
              <a:rPr lang="en-US" sz="2800" dirty="0">
                <a:latin typeface="Arial" panose="020B0604020202020204" pitchFamily="34" charset="0"/>
                <a:cs typeface="Arial" panose="020B0604020202020204" pitchFamily="34" charset="0"/>
              </a:rPr>
              <a:t>The Atonement</a:t>
            </a:r>
          </a:p>
          <a:p>
            <a:pPr lvl="2" algn="just"/>
            <a:r>
              <a:rPr lang="en-US" sz="2800" dirty="0">
                <a:latin typeface="Arial" panose="020B0604020202020204" pitchFamily="34" charset="0"/>
                <a:cs typeface="Arial" panose="020B0604020202020204" pitchFamily="34" charset="0"/>
              </a:rPr>
              <a:t>The Role of the Holy Spirit</a:t>
            </a:r>
          </a:p>
          <a:p>
            <a:pPr lvl="2" algn="just"/>
            <a:r>
              <a:rPr lang="en-US" sz="2800" dirty="0">
                <a:latin typeface="Arial" panose="020B0604020202020204" pitchFamily="34" charset="0"/>
                <a:cs typeface="Arial" panose="020B0604020202020204" pitchFamily="34" charset="0"/>
              </a:rPr>
              <a:t>Grace (Common vs Saving)</a:t>
            </a:r>
          </a:p>
          <a:p>
            <a:pPr lvl="2" algn="just"/>
            <a:r>
              <a:rPr lang="en-US" sz="2800" dirty="0">
                <a:latin typeface="Arial" panose="020B0604020202020204" pitchFamily="34" charset="0"/>
                <a:cs typeface="Arial" panose="020B0604020202020204" pitchFamily="34" charset="0"/>
              </a:rPr>
              <a:t>Regeneration</a:t>
            </a:r>
          </a:p>
          <a:p>
            <a:pPr lvl="2" algn="just"/>
            <a:r>
              <a:rPr lang="en-US" sz="2800" dirty="0">
                <a:latin typeface="Arial" panose="020B0604020202020204" pitchFamily="34" charset="0"/>
                <a:cs typeface="Arial" panose="020B0604020202020204" pitchFamily="34" charset="0"/>
              </a:rPr>
              <a:t>Conversion</a:t>
            </a:r>
          </a:p>
          <a:p>
            <a:pPr lvl="2" algn="just"/>
            <a:r>
              <a:rPr lang="en-US" sz="2800" dirty="0">
                <a:latin typeface="Arial" panose="020B0604020202020204" pitchFamily="34" charset="0"/>
                <a:cs typeface="Arial" panose="020B0604020202020204" pitchFamily="34" charset="0"/>
              </a:rPr>
              <a:t>Justification </a:t>
            </a:r>
          </a:p>
          <a:p>
            <a:pPr lvl="2" algn="just"/>
            <a:r>
              <a:rPr lang="en-US" sz="2800" dirty="0">
                <a:latin typeface="Arial" panose="020B0604020202020204" pitchFamily="34" charset="0"/>
                <a:cs typeface="Arial" panose="020B0604020202020204" pitchFamily="34" charset="0"/>
              </a:rPr>
              <a:t>Adoption</a:t>
            </a:r>
          </a:p>
          <a:p>
            <a:pPr lvl="2" algn="just"/>
            <a:r>
              <a:rPr lang="en-US" sz="2800" dirty="0">
                <a:latin typeface="Arial" panose="020B0604020202020204" pitchFamily="34" charset="0"/>
                <a:cs typeface="Arial" panose="020B0604020202020204" pitchFamily="34" charset="0"/>
              </a:rPr>
              <a:t>Sanctification </a:t>
            </a:r>
          </a:p>
          <a:p>
            <a:pPr lvl="2" algn="just"/>
            <a:r>
              <a:rPr lang="en-US" sz="2800" dirty="0">
                <a:latin typeface="Arial" panose="020B0604020202020204" pitchFamily="34" charset="0"/>
                <a:cs typeface="Arial" panose="020B0604020202020204" pitchFamily="34" charset="0"/>
              </a:rPr>
              <a:t>Death and the Intermediate State</a:t>
            </a:r>
          </a:p>
          <a:p>
            <a:pPr lvl="2" algn="just"/>
            <a:r>
              <a:rPr lang="en-US" sz="2800" dirty="0">
                <a:latin typeface="Arial" panose="020B0604020202020204" pitchFamily="34" charset="0"/>
                <a:cs typeface="Arial" panose="020B0604020202020204" pitchFamily="34" charset="0"/>
              </a:rPr>
              <a:t>Union with Christ</a:t>
            </a:r>
          </a:p>
          <a:p>
            <a:pPr lvl="2" algn="just"/>
            <a:r>
              <a:rPr lang="en-US" sz="2800" dirty="0">
                <a:latin typeface="Arial" panose="020B0604020202020204" pitchFamily="34" charset="0"/>
                <a:cs typeface="Arial" panose="020B0604020202020204" pitchFamily="34" charset="0"/>
              </a:rPr>
              <a:t>The Doctrines of Grace</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Arrow: Right 2">
            <a:extLst>
              <a:ext uri="{FF2B5EF4-FFF2-40B4-BE49-F238E27FC236}">
                <a16:creationId xmlns:a16="http://schemas.microsoft.com/office/drawing/2014/main" id="{60027CC2-6595-41BA-9416-84E379765F6B}"/>
              </a:ext>
            </a:extLst>
          </p:cNvPr>
          <p:cNvSpPr/>
          <p:nvPr/>
        </p:nvSpPr>
        <p:spPr>
          <a:xfrm>
            <a:off x="4906297" y="1071716"/>
            <a:ext cx="978408" cy="1966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3EDDAB22-4EE6-42DB-AA91-2FD2FA7D76F4}"/>
              </a:ext>
            </a:extLst>
          </p:cNvPr>
          <p:cNvSpPr txBox="1"/>
          <p:nvPr/>
        </p:nvSpPr>
        <p:spPr>
          <a:xfrm>
            <a:off x="6204155" y="908428"/>
            <a:ext cx="3194208" cy="523220"/>
          </a:xfrm>
          <a:prstGeom prst="rect">
            <a:avLst/>
          </a:prstGeom>
          <a:noFill/>
        </p:spPr>
        <p:txBody>
          <a:bodyPr wrap="none" rtlCol="0">
            <a:spAutoFit/>
          </a:bodyPr>
          <a:lstStyle/>
          <a:p>
            <a:r>
              <a:rPr lang="en-US" sz="2800" dirty="0">
                <a:solidFill>
                  <a:srgbClr val="0070C0"/>
                </a:solidFill>
              </a:rPr>
              <a:t>5 Points of Calvinism</a:t>
            </a:r>
          </a:p>
        </p:txBody>
      </p:sp>
    </p:spTree>
    <p:extLst>
      <p:ext uri="{BB962C8B-B14F-4D97-AF65-F5344CB8AC3E}">
        <p14:creationId xmlns:p14="http://schemas.microsoft.com/office/powerpoint/2010/main" val="714615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cs typeface="Arial" panose="020B0604020202020204" pitchFamily="34" charset="0"/>
              </a:rPr>
              <a:t>Key Protestant Reformation Doctrines – The Fall – five possibilities</a:t>
            </a:r>
          </a:p>
        </p:txBody>
      </p:sp>
      <p:sp>
        <p:nvSpPr>
          <p:cNvPr id="9" name="Content Placeholder 8"/>
          <p:cNvSpPr>
            <a:spLocks noGrp="1"/>
          </p:cNvSpPr>
          <p:nvPr>
            <p:ph idx="1"/>
          </p:nvPr>
        </p:nvSpPr>
        <p:spPr>
          <a:xfrm>
            <a:off x="142240" y="782516"/>
            <a:ext cx="11795760" cy="5925014"/>
          </a:xfrm>
          <a:solidFill>
            <a:srgbClr val="FFFFCC"/>
          </a:solidFill>
        </p:spPr>
        <p:txBody>
          <a:bodyPr>
            <a:normAutofit/>
          </a:bodyPr>
          <a:lstStyle/>
          <a:p>
            <a:r>
              <a:rPr lang="en-US" sz="2800" dirty="0">
                <a:solidFill>
                  <a:srgbClr val="0070C0"/>
                </a:solidFill>
              </a:rPr>
              <a:t>Of the five possibilities the first four (Pelagianism, Baptismal Regeneration, Semi – Pelagianism and Arminianism) depend upon the actions/initiatives of humans while the Reformed view depends upon the actions/initiatives of God.</a:t>
            </a:r>
          </a:p>
          <a:p>
            <a:r>
              <a:rPr lang="en-US" sz="2800" dirty="0">
                <a:solidFill>
                  <a:srgbClr val="0070C0"/>
                </a:solidFill>
              </a:rPr>
              <a:t>In 1610 the followers of Jacob Arminius issued the </a:t>
            </a:r>
            <a:r>
              <a:rPr lang="en-US" sz="2800" b="1" dirty="0">
                <a:solidFill>
                  <a:srgbClr val="0070C0"/>
                </a:solidFill>
              </a:rPr>
              <a:t>Five Articles of the </a:t>
            </a:r>
            <a:r>
              <a:rPr lang="en-US" sz="2800" b="1" dirty="0" err="1">
                <a:solidFill>
                  <a:srgbClr val="0070C0"/>
                </a:solidFill>
              </a:rPr>
              <a:t>Remonstrants</a:t>
            </a:r>
            <a:r>
              <a:rPr lang="en-US" sz="2800" b="1" dirty="0">
                <a:solidFill>
                  <a:srgbClr val="0070C0"/>
                </a:solidFill>
              </a:rPr>
              <a:t> </a:t>
            </a:r>
            <a:r>
              <a:rPr lang="en-US" sz="2800" dirty="0">
                <a:solidFill>
                  <a:srgbClr val="0070C0"/>
                </a:solidFill>
              </a:rPr>
              <a:t>stating five objections to the </a:t>
            </a:r>
            <a:r>
              <a:rPr lang="en-US" sz="2800" i="1" dirty="0">
                <a:solidFill>
                  <a:srgbClr val="0070C0"/>
                </a:solidFill>
              </a:rPr>
              <a:t>Belgic Confession of Faith</a:t>
            </a:r>
            <a:r>
              <a:rPr lang="en-US" sz="2800" b="1" dirty="0">
                <a:solidFill>
                  <a:srgbClr val="0070C0"/>
                </a:solidFill>
              </a:rPr>
              <a:t>. </a:t>
            </a:r>
            <a:r>
              <a:rPr lang="en-US" sz="2800" dirty="0">
                <a:solidFill>
                  <a:srgbClr val="0070C0"/>
                </a:solidFill>
              </a:rPr>
              <a:t>The Synod of Dort (1618 – 1619) rejected the Five Articles with what became known as the Five Points of Calvinism </a:t>
            </a:r>
          </a:p>
          <a:p>
            <a:pPr marL="0" indent="0">
              <a:buNone/>
            </a:pPr>
            <a:endParaRPr lang="en-US" sz="2800" dirty="0">
              <a:solidFill>
                <a:srgbClr val="0070C0"/>
              </a:solidFill>
            </a:endParaRPr>
          </a:p>
          <a:p>
            <a:endParaRPr lang="en-US" sz="2800"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081342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cs typeface="Arial" panose="020B0604020202020204" pitchFamily="34" charset="0"/>
              </a:rPr>
              <a:t>Brief History of the </a:t>
            </a:r>
            <a:r>
              <a:rPr lang="en-US" sz="2800" i="1" dirty="0">
                <a:cs typeface="Arial" panose="020B0604020202020204" pitchFamily="34" charset="0"/>
              </a:rPr>
              <a:t>“</a:t>
            </a:r>
            <a:r>
              <a:rPr lang="en-US" sz="2800" i="1" dirty="0">
                <a:latin typeface="+mn-lt"/>
                <a:cs typeface="Arial" panose="020B0604020202020204" pitchFamily="34" charset="0"/>
              </a:rPr>
              <a:t>Reformed” </a:t>
            </a:r>
            <a:r>
              <a:rPr lang="en-US" sz="2800" b="1" dirty="0">
                <a:cs typeface="Arial" panose="020B0604020202020204" pitchFamily="34" charset="0"/>
              </a:rPr>
              <a:t>Catechisms and Confessions of Faith</a:t>
            </a:r>
          </a:p>
        </p:txBody>
      </p:sp>
      <p:sp>
        <p:nvSpPr>
          <p:cNvPr id="9" name="Content Placeholder 8"/>
          <p:cNvSpPr>
            <a:spLocks noGrp="1"/>
          </p:cNvSpPr>
          <p:nvPr>
            <p:ph idx="1"/>
          </p:nvPr>
        </p:nvSpPr>
        <p:spPr>
          <a:xfrm>
            <a:off x="142240" y="782516"/>
            <a:ext cx="11795760" cy="5925014"/>
          </a:xfrm>
          <a:solidFill>
            <a:srgbClr val="FFFFCC"/>
          </a:solidFill>
        </p:spPr>
        <p:txBody>
          <a:bodyPr>
            <a:normAutofit/>
          </a:bodyPr>
          <a:lstStyle/>
          <a:p>
            <a:r>
              <a:rPr lang="en-US" sz="2800" b="1" dirty="0">
                <a:solidFill>
                  <a:srgbClr val="0070C0"/>
                </a:solidFill>
                <a:latin typeface="Arial" panose="020B0604020202020204" pitchFamily="34" charset="0"/>
                <a:cs typeface="Arial" panose="020B0604020202020204" pitchFamily="34" charset="0"/>
              </a:rPr>
              <a:t>1529 Luther’s Small and Large Catechism</a:t>
            </a:r>
          </a:p>
          <a:p>
            <a:r>
              <a:rPr lang="en-US" b="1" dirty="0">
                <a:solidFill>
                  <a:srgbClr val="0070C0"/>
                </a:solidFill>
                <a:latin typeface="Arial" panose="020B0604020202020204" pitchFamily="34" charset="0"/>
                <a:cs typeface="Arial" panose="020B0604020202020204" pitchFamily="34" charset="0"/>
              </a:rPr>
              <a:t>1536 Calvin’s </a:t>
            </a:r>
            <a:r>
              <a:rPr lang="en-US" b="1" i="1" dirty="0">
                <a:solidFill>
                  <a:srgbClr val="0070C0"/>
                </a:solidFill>
                <a:latin typeface="Arial" panose="020B0604020202020204" pitchFamily="34" charset="0"/>
                <a:cs typeface="Arial" panose="020B0604020202020204" pitchFamily="34" charset="0"/>
              </a:rPr>
              <a:t>Institutes of the Christian Religion </a:t>
            </a:r>
            <a:r>
              <a:rPr lang="en-US" dirty="0">
                <a:solidFill>
                  <a:srgbClr val="0070C0"/>
                </a:solidFill>
                <a:latin typeface="Arial" panose="020B0604020202020204" pitchFamily="34" charset="0"/>
                <a:cs typeface="Arial" panose="020B0604020202020204" pitchFamily="34" charset="0"/>
              </a:rPr>
              <a:t>(Last edition 1559)</a:t>
            </a:r>
          </a:p>
          <a:p>
            <a:r>
              <a:rPr lang="en-US" b="1" dirty="0">
                <a:solidFill>
                  <a:srgbClr val="0070C0"/>
                </a:solidFill>
                <a:latin typeface="Arial" panose="020B0604020202020204" pitchFamily="34" charset="0"/>
                <a:cs typeface="Arial" panose="020B0604020202020204" pitchFamily="34" charset="0"/>
              </a:rPr>
              <a:t>1546 Luther dies</a:t>
            </a:r>
          </a:p>
          <a:p>
            <a:r>
              <a:rPr lang="en-US" sz="2800" b="1" dirty="0">
                <a:solidFill>
                  <a:srgbClr val="0070C0"/>
                </a:solidFill>
                <a:latin typeface="Arial" panose="020B0604020202020204" pitchFamily="34" charset="0"/>
                <a:cs typeface="Arial" panose="020B0604020202020204" pitchFamily="34" charset="0"/>
              </a:rPr>
              <a:t>1560 The Scot’s Confession</a:t>
            </a:r>
          </a:p>
          <a:p>
            <a:r>
              <a:rPr lang="en-US" b="1" dirty="0">
                <a:solidFill>
                  <a:srgbClr val="0070C0"/>
                </a:solidFill>
                <a:latin typeface="Arial" panose="020B0604020202020204" pitchFamily="34" charset="0"/>
                <a:cs typeface="Arial" panose="020B0604020202020204" pitchFamily="34" charset="0"/>
              </a:rPr>
              <a:t>1561 Belgic Confession</a:t>
            </a:r>
          </a:p>
          <a:p>
            <a:r>
              <a:rPr lang="en-US" b="1" dirty="0">
                <a:solidFill>
                  <a:srgbClr val="0070C0"/>
                </a:solidFill>
                <a:latin typeface="Arial" panose="020B0604020202020204" pitchFamily="34" charset="0"/>
                <a:cs typeface="Arial" panose="020B0604020202020204" pitchFamily="34" charset="0"/>
              </a:rPr>
              <a:t>1563 Heidelberg Catechism</a:t>
            </a:r>
          </a:p>
          <a:p>
            <a:r>
              <a:rPr lang="en-US" b="1" dirty="0">
                <a:solidFill>
                  <a:srgbClr val="0070C0"/>
                </a:solidFill>
                <a:latin typeface="Arial" panose="020B0604020202020204" pitchFamily="34" charset="0"/>
                <a:cs typeface="Arial" panose="020B0604020202020204" pitchFamily="34" charset="0"/>
              </a:rPr>
              <a:t>1564 Calvin dies</a:t>
            </a:r>
          </a:p>
          <a:p>
            <a:r>
              <a:rPr lang="en-US" sz="2800" b="1" dirty="0">
                <a:solidFill>
                  <a:srgbClr val="0070C0"/>
                </a:solidFill>
                <a:latin typeface="Arial" panose="020B0604020202020204" pitchFamily="34" charset="0"/>
                <a:cs typeface="Arial" panose="020B0604020202020204" pitchFamily="34" charset="0"/>
              </a:rPr>
              <a:t>1646-7 Westminster Confession of Faith and Catechisms</a:t>
            </a:r>
          </a:p>
          <a:p>
            <a:r>
              <a:rPr lang="en-US" b="1" dirty="0">
                <a:solidFill>
                  <a:srgbClr val="0070C0"/>
                </a:solidFill>
                <a:latin typeface="Arial" panose="020B0604020202020204" pitchFamily="34" charset="0"/>
                <a:cs typeface="Arial" panose="020B0604020202020204" pitchFamily="34" charset="0"/>
              </a:rPr>
              <a:t>1689 London Baptist Confession of Faith</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89738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8945" y="0"/>
            <a:ext cx="11956776" cy="656493"/>
          </a:xfrm>
          <a:solidFill>
            <a:srgbClr val="FFFFCC"/>
          </a:solidFill>
        </p:spPr>
        <p:txBody>
          <a:bodyPr>
            <a:noAutofit/>
          </a:bodyPr>
          <a:lstStyle/>
          <a:p>
            <a:r>
              <a:rPr lang="en-US" sz="2800" b="1" dirty="0">
                <a:cs typeface="Arial" panose="020B0604020202020204" pitchFamily="34" charset="0"/>
              </a:rPr>
              <a:t>The Reformation  –  </a:t>
            </a:r>
            <a:r>
              <a:rPr lang="en-US" sz="2800" b="1">
                <a:cs typeface="Arial" panose="020B0604020202020204" pitchFamily="34" charset="0"/>
              </a:rPr>
              <a:t>Summary of Post </a:t>
            </a:r>
            <a:r>
              <a:rPr lang="en-US" sz="2800" b="1" dirty="0">
                <a:cs typeface="Arial" panose="020B0604020202020204" pitchFamily="34" charset="0"/>
              </a:rPr>
              <a:t>Reformation European Religious Wars</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graphicFrame>
        <p:nvGraphicFramePr>
          <p:cNvPr id="3" name="Table 2">
            <a:extLst>
              <a:ext uri="{FF2B5EF4-FFF2-40B4-BE49-F238E27FC236}">
                <a16:creationId xmlns:a16="http://schemas.microsoft.com/office/drawing/2014/main" id="{B8697DDE-FADB-49DE-A638-3F74A08D0544}"/>
              </a:ext>
            </a:extLst>
          </p:cNvPr>
          <p:cNvGraphicFramePr>
            <a:graphicFrameLocks noGrp="1"/>
          </p:cNvGraphicFramePr>
          <p:nvPr>
            <p:extLst/>
          </p:nvPr>
        </p:nvGraphicFramePr>
        <p:xfrm>
          <a:off x="148945" y="799178"/>
          <a:ext cx="11956776" cy="6035040"/>
        </p:xfrm>
        <a:graphic>
          <a:graphicData uri="http://schemas.openxmlformats.org/drawingml/2006/table">
            <a:tbl>
              <a:tblPr firstRow="1" bandRow="1">
                <a:tableStyleId>{5C22544A-7EE6-4342-B048-85BDC9FD1C3A}</a:tableStyleId>
              </a:tblPr>
              <a:tblGrid>
                <a:gridCol w="1043609">
                  <a:extLst>
                    <a:ext uri="{9D8B030D-6E8A-4147-A177-3AD203B41FA5}">
                      <a16:colId xmlns:a16="http://schemas.microsoft.com/office/drawing/2014/main" val="2936376784"/>
                    </a:ext>
                  </a:extLst>
                </a:gridCol>
                <a:gridCol w="2185128">
                  <a:extLst>
                    <a:ext uri="{9D8B030D-6E8A-4147-A177-3AD203B41FA5}">
                      <a16:colId xmlns:a16="http://schemas.microsoft.com/office/drawing/2014/main" val="1544580114"/>
                    </a:ext>
                  </a:extLst>
                </a:gridCol>
                <a:gridCol w="1810138">
                  <a:extLst>
                    <a:ext uri="{9D8B030D-6E8A-4147-A177-3AD203B41FA5}">
                      <a16:colId xmlns:a16="http://schemas.microsoft.com/office/drawing/2014/main" val="530506386"/>
                    </a:ext>
                  </a:extLst>
                </a:gridCol>
                <a:gridCol w="6917901">
                  <a:extLst>
                    <a:ext uri="{9D8B030D-6E8A-4147-A177-3AD203B41FA5}">
                      <a16:colId xmlns:a16="http://schemas.microsoft.com/office/drawing/2014/main" val="1344254326"/>
                    </a:ext>
                  </a:extLst>
                </a:gridCol>
              </a:tblGrid>
              <a:tr h="370840">
                <a:tc>
                  <a:txBody>
                    <a:bodyPr/>
                    <a:lstStyle/>
                    <a:p>
                      <a:r>
                        <a:rPr lang="en-US" sz="2400" b="1" dirty="0">
                          <a:solidFill>
                            <a:schemeClr val="tx1"/>
                          </a:solidFill>
                        </a:rPr>
                        <a:t>Date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r>
                        <a:rPr lang="en-US" sz="2400" b="1"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r>
                        <a:rPr lang="en-US" sz="2400" dirty="0">
                          <a:solidFill>
                            <a:schemeClr val="tx1"/>
                          </a:solidFill>
                        </a:rPr>
                        <a:t>~ </a:t>
                      </a:r>
                      <a:r>
                        <a:rPr lang="en-US" sz="2400" b="1" dirty="0">
                          <a:solidFill>
                            <a:schemeClr val="tx1"/>
                          </a:solidFill>
                        </a:rPr>
                        <a:t>Death Toll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r>
                        <a:rPr lang="en-US" sz="2400" b="1" dirty="0">
                          <a:solidFill>
                            <a:schemeClr val="tx1"/>
                          </a:solidFill>
                        </a:rPr>
                        <a:t>Summary of the conflict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extLst>
                  <a:ext uri="{0D108BD9-81ED-4DB2-BD59-A6C34878D82A}">
                    <a16:rowId xmlns:a16="http://schemas.microsoft.com/office/drawing/2014/main" val="2411125503"/>
                  </a:ext>
                </a:extLst>
              </a:tr>
              <a:tr h="370840">
                <a:tc>
                  <a:txBody>
                    <a:bodyPr/>
                    <a:lstStyle/>
                    <a:p>
                      <a:r>
                        <a:rPr lang="en-US" sz="2400" dirty="0"/>
                        <a:t>1524 -1525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r>
                        <a:rPr lang="en-US" sz="2400" dirty="0"/>
                        <a:t>German Peasant War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r>
                        <a:rPr lang="en-US" sz="2400" dirty="0"/>
                        <a:t>150,000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r>
                        <a:rPr lang="en-US" sz="2400" b="0" i="0" kern="1200" dirty="0">
                          <a:solidFill>
                            <a:schemeClr val="dk1"/>
                          </a:solidFill>
                          <a:effectLst/>
                          <a:latin typeface="+mn-lt"/>
                          <a:ea typeface="+mn-ea"/>
                          <a:cs typeface="+mn-cs"/>
                        </a:rPr>
                        <a:t>Economic and religious war between peasants and Protestant/Catholic landowners.</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extLst>
                  <a:ext uri="{0D108BD9-81ED-4DB2-BD59-A6C34878D82A}">
                    <a16:rowId xmlns:a16="http://schemas.microsoft.com/office/drawing/2014/main" val="3208434905"/>
                  </a:ext>
                </a:extLst>
              </a:tr>
              <a:tr h="370840">
                <a:tc>
                  <a:txBody>
                    <a:bodyPr/>
                    <a:lstStyle/>
                    <a:p>
                      <a:r>
                        <a:rPr lang="en-US" sz="2400" dirty="0"/>
                        <a:t>1562 - 1598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r>
                        <a:rPr lang="en-US" sz="2400" dirty="0"/>
                        <a:t>French Wars of Religion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r>
                        <a:rPr lang="en-US" sz="2400" dirty="0"/>
                        <a:t>3,000,000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r>
                        <a:rPr lang="en-US" sz="2400" dirty="0"/>
                        <a:t>Religious war between Protestants (mainly reformed ) and Catholics.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extLst>
                  <a:ext uri="{0D108BD9-81ED-4DB2-BD59-A6C34878D82A}">
                    <a16:rowId xmlns:a16="http://schemas.microsoft.com/office/drawing/2014/main" val="1774053948"/>
                  </a:ext>
                </a:extLst>
              </a:tr>
              <a:tr h="370840">
                <a:tc>
                  <a:txBody>
                    <a:bodyPr/>
                    <a:lstStyle/>
                    <a:p>
                      <a:r>
                        <a:rPr lang="en-US" sz="2400" dirty="0"/>
                        <a:t>1568 - 1648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r>
                        <a:rPr lang="en-US" sz="2400" dirty="0"/>
                        <a:t>Eighty Years War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r>
                        <a:rPr lang="en-US" sz="2400" dirty="0"/>
                        <a:t>1,200,000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Religious war between Protestants (mainly reformed ) and Catholics in the Low Countries of the Holy Roman Empire.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extLst>
                  <a:ext uri="{0D108BD9-81ED-4DB2-BD59-A6C34878D82A}">
                    <a16:rowId xmlns:a16="http://schemas.microsoft.com/office/drawing/2014/main" val="2962025519"/>
                  </a:ext>
                </a:extLst>
              </a:tr>
              <a:tr h="370840">
                <a:tc>
                  <a:txBody>
                    <a:bodyPr/>
                    <a:lstStyle/>
                    <a:p>
                      <a:r>
                        <a:rPr lang="en-US" sz="2400" dirty="0"/>
                        <a:t>1618 - 1648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r>
                        <a:rPr lang="en-US" sz="2400" dirty="0"/>
                        <a:t>Thirty Years War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r>
                        <a:rPr lang="en-US" sz="2400" dirty="0"/>
                        <a:t>7,250,000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Initially a religious war between Protestants (Lutheran and Reformed) and Catholics in the fragmented Holy Roman Empire. It became a French-Habsburg War for</a:t>
                      </a:r>
                      <a:r>
                        <a:rPr lang="en-US" sz="1800" b="0" i="0" kern="1200" dirty="0">
                          <a:solidFill>
                            <a:schemeClr val="dk1"/>
                          </a:solidFill>
                          <a:effectLst/>
                          <a:latin typeface="+mn-lt"/>
                          <a:ea typeface="+mn-ea"/>
                          <a:cs typeface="+mn-cs"/>
                        </a:rPr>
                        <a:t> </a:t>
                      </a:r>
                      <a:r>
                        <a:rPr lang="en-US" sz="2400" b="0" i="0" kern="1200" dirty="0">
                          <a:solidFill>
                            <a:schemeClr val="dk1"/>
                          </a:solidFill>
                          <a:effectLst/>
                          <a:latin typeface="+mn-lt"/>
                          <a:ea typeface="+mn-ea"/>
                          <a:cs typeface="+mn-cs"/>
                        </a:rPr>
                        <a:t>European political pre-eminence.</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extLst>
                  <a:ext uri="{0D108BD9-81ED-4DB2-BD59-A6C34878D82A}">
                    <a16:rowId xmlns:a16="http://schemas.microsoft.com/office/drawing/2014/main" val="186226693"/>
                  </a:ext>
                </a:extLst>
              </a:tr>
              <a:tr h="370840">
                <a:tc>
                  <a:txBody>
                    <a:bodyPr/>
                    <a:lstStyle/>
                    <a:p>
                      <a:r>
                        <a:rPr lang="en-US" sz="2400" dirty="0"/>
                        <a:t>1639 - 1651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r>
                        <a:rPr lang="en-US" sz="2400" dirty="0"/>
                        <a:t>War of Three Kingdoms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r>
                        <a:rPr lang="en-US" sz="2400" dirty="0"/>
                        <a:t>500,000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r>
                        <a:rPr lang="en-US" sz="2400" b="0" i="0" kern="1200" dirty="0">
                          <a:solidFill>
                            <a:schemeClr val="dk1"/>
                          </a:solidFill>
                          <a:effectLst/>
                          <a:latin typeface="+mn-lt"/>
                          <a:ea typeface="+mn-ea"/>
                          <a:cs typeface="+mn-cs"/>
                        </a:rPr>
                        <a:t>Civil, religion-state relation and religious freedom issues, with a national element involving Great Britain and Ireland.</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extLst>
                  <a:ext uri="{0D108BD9-81ED-4DB2-BD59-A6C34878D82A}">
                    <a16:rowId xmlns:a16="http://schemas.microsoft.com/office/drawing/2014/main" val="4111728153"/>
                  </a:ext>
                </a:extLst>
              </a:tr>
            </a:tbl>
          </a:graphicData>
        </a:graphic>
      </p:graphicFrame>
    </p:spTree>
    <p:extLst>
      <p:ext uri="{BB962C8B-B14F-4D97-AF65-F5344CB8AC3E}">
        <p14:creationId xmlns:p14="http://schemas.microsoft.com/office/powerpoint/2010/main" val="2966223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cs typeface="Arial" panose="020B0604020202020204" pitchFamily="34" charset="0"/>
              </a:rPr>
              <a:t>Key Protestant Reformation Doctrines – The Synod of Dort 1618 - 1619</a:t>
            </a:r>
          </a:p>
        </p:txBody>
      </p:sp>
      <p:sp>
        <p:nvSpPr>
          <p:cNvPr id="2" name="Rectangle 1"/>
          <p:cNvSpPr/>
          <p:nvPr/>
        </p:nvSpPr>
        <p:spPr>
          <a:xfrm>
            <a:off x="7766097" y="6133526"/>
            <a:ext cx="4324625" cy="523220"/>
          </a:xfrm>
          <a:prstGeom prst="rect">
            <a:avLst/>
          </a:prstGeom>
        </p:spPr>
        <p:txBody>
          <a:bodyPr wrap="square">
            <a:spAutoFit/>
          </a:bodyPr>
          <a:lstStyle/>
          <a:p>
            <a:r>
              <a:rPr lang="en-US" sz="2800" dirty="0">
                <a:solidFill>
                  <a:srgbClr val="0070C0"/>
                </a:solidFill>
              </a:rPr>
              <a:t>John Wesley  1703 - 1791</a:t>
            </a:r>
          </a:p>
        </p:txBody>
      </p:sp>
      <p:pic>
        <p:nvPicPr>
          <p:cNvPr id="2050" name="Picture 2" descr="John Wesley, by William Hamilton - NPG 317">
            <a:extLst>
              <a:ext uri="{FF2B5EF4-FFF2-40B4-BE49-F238E27FC236}">
                <a16:creationId xmlns:a16="http://schemas.microsoft.com/office/drawing/2014/main" id="{ECF07804-BE23-4762-97EA-2ACA04EB42A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66098" y="780820"/>
            <a:ext cx="4171902" cy="529636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Image result for images of jacob arminius">
            <a:extLst>
              <a:ext uri="{FF2B5EF4-FFF2-40B4-BE49-F238E27FC236}">
                <a16:creationId xmlns:a16="http://schemas.microsoft.com/office/drawing/2014/main" id="{5957D3E6-2338-441F-BF92-5ABECE2A801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1337" y="855052"/>
            <a:ext cx="4085631" cy="514789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FEEA2E90-1FD0-4B5D-8372-8059C3CC9EA6}"/>
              </a:ext>
            </a:extLst>
          </p:cNvPr>
          <p:cNvSpPr txBox="1"/>
          <p:nvPr/>
        </p:nvSpPr>
        <p:spPr>
          <a:xfrm>
            <a:off x="421337" y="6077180"/>
            <a:ext cx="4681605" cy="523220"/>
          </a:xfrm>
          <a:prstGeom prst="rect">
            <a:avLst/>
          </a:prstGeom>
          <a:noFill/>
        </p:spPr>
        <p:txBody>
          <a:bodyPr wrap="square" rtlCol="0">
            <a:spAutoFit/>
          </a:bodyPr>
          <a:lstStyle/>
          <a:p>
            <a:r>
              <a:rPr lang="en-US" sz="2800" dirty="0">
                <a:solidFill>
                  <a:srgbClr val="0070C0"/>
                </a:solidFill>
              </a:rPr>
              <a:t>Jacob Arminius 1560 - 1609</a:t>
            </a:r>
          </a:p>
        </p:txBody>
      </p:sp>
    </p:spTree>
    <p:extLst>
      <p:ext uri="{BB962C8B-B14F-4D97-AF65-F5344CB8AC3E}">
        <p14:creationId xmlns:p14="http://schemas.microsoft.com/office/powerpoint/2010/main" val="144629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cs typeface="Arial" panose="020B0604020202020204" pitchFamily="34" charset="0"/>
              </a:rPr>
              <a:t>Key Protestant Reformation Doctrines – The Synod of Dort 1618 - 1619</a:t>
            </a:r>
          </a:p>
        </p:txBody>
      </p:sp>
      <p:pic>
        <p:nvPicPr>
          <p:cNvPr id="1026" name="Picture 2" descr="Image result for engraving of synod of dort">
            <a:extLst>
              <a:ext uri="{FF2B5EF4-FFF2-40B4-BE49-F238E27FC236}">
                <a16:creationId xmlns:a16="http://schemas.microsoft.com/office/drawing/2014/main" id="{1F74EB43-4B1C-4F92-91BD-738B2EBB89F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240" y="656493"/>
            <a:ext cx="4819087" cy="6201507"/>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Image result for pics of episcopius">
            <a:extLst>
              <a:ext uri="{FF2B5EF4-FFF2-40B4-BE49-F238E27FC236}">
                <a16:creationId xmlns:a16="http://schemas.microsoft.com/office/drawing/2014/main" id="{A1BCEE42-9860-4507-8DDC-57F51A8E654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82187" y="788469"/>
            <a:ext cx="2925389" cy="5046724"/>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15720A79-B7BC-46B3-BD5F-26498806894C}"/>
              </a:ext>
            </a:extLst>
          </p:cNvPr>
          <p:cNvSpPr txBox="1"/>
          <p:nvPr/>
        </p:nvSpPr>
        <p:spPr>
          <a:xfrm>
            <a:off x="7782187" y="5835193"/>
            <a:ext cx="2925389" cy="954107"/>
          </a:xfrm>
          <a:prstGeom prst="rect">
            <a:avLst/>
          </a:prstGeom>
          <a:solidFill>
            <a:srgbClr val="FFFFCC"/>
          </a:solidFill>
        </p:spPr>
        <p:txBody>
          <a:bodyPr wrap="square" rtlCol="0">
            <a:spAutoFit/>
          </a:bodyPr>
          <a:lstStyle/>
          <a:p>
            <a:r>
              <a:rPr lang="en-US" sz="2800" dirty="0"/>
              <a:t>Simon </a:t>
            </a:r>
            <a:r>
              <a:rPr lang="en-US" sz="2800" dirty="0" err="1"/>
              <a:t>Episcopius</a:t>
            </a:r>
            <a:r>
              <a:rPr lang="en-US" sz="2800" dirty="0"/>
              <a:t> 1583 - 1643</a:t>
            </a:r>
          </a:p>
        </p:txBody>
      </p:sp>
    </p:spTree>
    <p:extLst>
      <p:ext uri="{BB962C8B-B14F-4D97-AF65-F5344CB8AC3E}">
        <p14:creationId xmlns:p14="http://schemas.microsoft.com/office/powerpoint/2010/main" val="4986547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cs typeface="Arial" panose="020B0604020202020204" pitchFamily="34" charset="0"/>
              </a:rPr>
              <a:t>Key Protestant Reformation Doctrines – The Five Articles vs. The Five Points</a:t>
            </a:r>
          </a:p>
        </p:txBody>
      </p:sp>
      <p:graphicFrame>
        <p:nvGraphicFramePr>
          <p:cNvPr id="3" name="Content Placeholder 2">
            <a:extLst>
              <a:ext uri="{FF2B5EF4-FFF2-40B4-BE49-F238E27FC236}">
                <a16:creationId xmlns:a16="http://schemas.microsoft.com/office/drawing/2014/main" id="{11404084-ADF8-4CD9-BC68-13C39FEA7ACC}"/>
              </a:ext>
            </a:extLst>
          </p:cNvPr>
          <p:cNvGraphicFramePr>
            <a:graphicFrameLocks noGrp="1"/>
          </p:cNvGraphicFramePr>
          <p:nvPr>
            <p:ph idx="1"/>
            <p:extLst/>
          </p:nvPr>
        </p:nvGraphicFramePr>
        <p:xfrm>
          <a:off x="442451" y="959618"/>
          <a:ext cx="11603704" cy="3108960"/>
        </p:xfrm>
        <a:graphic>
          <a:graphicData uri="http://schemas.openxmlformats.org/drawingml/2006/table">
            <a:tbl>
              <a:tblPr firstRow="1" bandRow="1">
                <a:tableStyleId>{5C22544A-7EE6-4342-B048-85BDC9FD1C3A}</a:tableStyleId>
              </a:tblPr>
              <a:tblGrid>
                <a:gridCol w="5706141">
                  <a:extLst>
                    <a:ext uri="{9D8B030D-6E8A-4147-A177-3AD203B41FA5}">
                      <a16:colId xmlns:a16="http://schemas.microsoft.com/office/drawing/2014/main" val="3197696829"/>
                    </a:ext>
                  </a:extLst>
                </a:gridCol>
                <a:gridCol w="5897563">
                  <a:extLst>
                    <a:ext uri="{9D8B030D-6E8A-4147-A177-3AD203B41FA5}">
                      <a16:colId xmlns:a16="http://schemas.microsoft.com/office/drawing/2014/main" val="2006731203"/>
                    </a:ext>
                  </a:extLst>
                </a:gridCol>
              </a:tblGrid>
              <a:tr h="370840">
                <a:tc>
                  <a:txBody>
                    <a:bodyPr/>
                    <a:lstStyle/>
                    <a:p>
                      <a:r>
                        <a:rPr lang="en-US" sz="2800" dirty="0">
                          <a:solidFill>
                            <a:schemeClr val="tx1"/>
                          </a:solidFill>
                        </a:rPr>
                        <a:t>Five Articles of the Remonstrance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800" dirty="0">
                          <a:solidFill>
                            <a:schemeClr val="tx1"/>
                          </a:solidFill>
                        </a:rPr>
                        <a:t>Five Points of Calvinism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040779073"/>
                  </a:ext>
                </a:extLst>
              </a:tr>
              <a:tr h="370840">
                <a:tc>
                  <a:txBody>
                    <a:bodyPr/>
                    <a:lstStyle/>
                    <a:p>
                      <a:r>
                        <a:rPr lang="en-US" sz="2800" dirty="0"/>
                        <a:t>1. Conditional Election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0" indent="0">
                        <a:buNone/>
                      </a:pPr>
                      <a:r>
                        <a:rPr lang="en-US" sz="2800" b="0" dirty="0"/>
                        <a:t>1. </a:t>
                      </a:r>
                      <a:r>
                        <a:rPr lang="en-US" sz="2800" b="1" dirty="0"/>
                        <a:t>T</a:t>
                      </a:r>
                      <a:r>
                        <a:rPr lang="en-US" sz="2800" dirty="0"/>
                        <a:t>otal Depravity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133797011"/>
                  </a:ext>
                </a:extLst>
              </a:tr>
              <a:tr h="370840">
                <a:tc>
                  <a:txBody>
                    <a:bodyPr/>
                    <a:lstStyle/>
                    <a:p>
                      <a:r>
                        <a:rPr lang="en-US" sz="2800" dirty="0"/>
                        <a:t>2. Unlimited Atonement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800" dirty="0"/>
                        <a:t>2. </a:t>
                      </a:r>
                      <a:r>
                        <a:rPr lang="en-US" sz="2800" b="1" dirty="0"/>
                        <a:t>U</a:t>
                      </a:r>
                      <a:r>
                        <a:rPr lang="en-US" sz="2800" dirty="0"/>
                        <a:t>nconditional Election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695437715"/>
                  </a:ext>
                </a:extLst>
              </a:tr>
              <a:tr h="370840">
                <a:tc>
                  <a:txBody>
                    <a:bodyPr/>
                    <a:lstStyle/>
                    <a:p>
                      <a:r>
                        <a:rPr lang="en-US" sz="2800" dirty="0"/>
                        <a:t>3. Total Depravity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800" dirty="0"/>
                        <a:t>3. </a:t>
                      </a:r>
                      <a:r>
                        <a:rPr lang="en-US" sz="2800" b="1" dirty="0"/>
                        <a:t>L</a:t>
                      </a:r>
                      <a:r>
                        <a:rPr lang="en-US" sz="2800" dirty="0"/>
                        <a:t>imited Atonement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303195336"/>
                  </a:ext>
                </a:extLst>
              </a:tr>
              <a:tr h="370840">
                <a:tc>
                  <a:txBody>
                    <a:bodyPr/>
                    <a:lstStyle/>
                    <a:p>
                      <a:r>
                        <a:rPr lang="en-US" sz="2800" dirty="0"/>
                        <a:t>4. Resistible/Prevenient Grace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800" dirty="0"/>
                        <a:t>4. </a:t>
                      </a:r>
                      <a:r>
                        <a:rPr lang="en-US" sz="2800" b="1" dirty="0"/>
                        <a:t>I</a:t>
                      </a:r>
                      <a:r>
                        <a:rPr lang="en-US" sz="2800" dirty="0"/>
                        <a:t>rresistible Grace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982202300"/>
                  </a:ext>
                </a:extLst>
              </a:tr>
              <a:tr h="370840">
                <a:tc>
                  <a:txBody>
                    <a:bodyPr/>
                    <a:lstStyle/>
                    <a:p>
                      <a:r>
                        <a:rPr lang="en-US" sz="2800" dirty="0"/>
                        <a:t>5. Conditional Preservation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800" b="0" dirty="0"/>
                        <a:t>5</a:t>
                      </a:r>
                      <a:r>
                        <a:rPr lang="en-US" sz="2800" b="1" dirty="0"/>
                        <a:t>. P</a:t>
                      </a:r>
                      <a:r>
                        <a:rPr lang="en-US" sz="2800" dirty="0"/>
                        <a:t>erseverance of the Saints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053808269"/>
                  </a:ext>
                </a:extLst>
              </a:tr>
            </a:tbl>
          </a:graphicData>
        </a:graphic>
      </p:graphicFrame>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389091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 </a:t>
            </a:r>
            <a:r>
              <a:rPr lang="en-US" sz="2800" b="1" dirty="0">
                <a:solidFill>
                  <a:srgbClr val="0070C0"/>
                </a:solidFill>
                <a:latin typeface="Arial" panose="020B0604020202020204" pitchFamily="34" charset="0"/>
                <a:cs typeface="Arial" panose="020B0604020202020204" pitchFamily="34" charset="0"/>
              </a:rPr>
              <a:t>Reformed vs Arminian Soteriology - Total Depravity</a:t>
            </a:r>
          </a:p>
        </p:txBody>
      </p:sp>
      <p:sp>
        <p:nvSpPr>
          <p:cNvPr id="9" name="Content Placeholder 8"/>
          <p:cNvSpPr>
            <a:spLocks noGrp="1"/>
          </p:cNvSpPr>
          <p:nvPr>
            <p:ph idx="1"/>
          </p:nvPr>
        </p:nvSpPr>
        <p:spPr>
          <a:xfrm>
            <a:off x="142240" y="782516"/>
            <a:ext cx="11795760" cy="6075484"/>
          </a:xfrm>
          <a:solidFill>
            <a:srgbClr val="FFFFCC"/>
          </a:solidFill>
        </p:spPr>
        <p:txBody>
          <a:bodyPr>
            <a:normAutofit fontScale="40000" lnSpcReduction="20000"/>
          </a:bodyPr>
          <a:lstStyle/>
          <a:p>
            <a:r>
              <a:rPr lang="en-US" sz="7000" dirty="0">
                <a:solidFill>
                  <a:srgbClr val="0070C0"/>
                </a:solidFill>
                <a:cs typeface="Arial" panose="020B0604020202020204" pitchFamily="34" charset="0"/>
              </a:rPr>
              <a:t>Originally Arminius agreed with Total Depravity. </a:t>
            </a:r>
          </a:p>
          <a:p>
            <a:pPr marL="457200" lvl="1" indent="0">
              <a:buNone/>
            </a:pPr>
            <a:r>
              <a:rPr lang="en-US" sz="7000" dirty="0"/>
              <a:t>“In this state [man’s fallen condition], the Free Will of man toward the True God is not only wounded, maimed, infirm, bent, and weakened; but it is also imprisoned, destroyed and lost. And its powers are not only debilitated and useless unless they be </a:t>
            </a:r>
            <a:r>
              <a:rPr lang="en-US" sz="7000" dirty="0">
                <a:solidFill>
                  <a:srgbClr val="FF0000"/>
                </a:solidFill>
              </a:rPr>
              <a:t>assisted by grace</a:t>
            </a:r>
            <a:r>
              <a:rPr lang="en-US" sz="7000" dirty="0"/>
              <a:t>, but it has no powers whatever except such as are excited by Divine grace.”</a:t>
            </a:r>
          </a:p>
          <a:p>
            <a:r>
              <a:rPr lang="en-US" sz="7000" dirty="0"/>
              <a:t>Arminius not only affirms the bondage of the will, but insists that natural man, being dead in sin, exists in a state of moral inability or impotence.” </a:t>
            </a:r>
            <a:r>
              <a:rPr lang="en-US" sz="7000" dirty="0">
                <a:solidFill>
                  <a:srgbClr val="0070C0"/>
                </a:solidFill>
              </a:rPr>
              <a:t>R. C. Sproul</a:t>
            </a:r>
          </a:p>
          <a:p>
            <a:r>
              <a:rPr lang="en-US" sz="7000" dirty="0"/>
              <a:t>That man has not saving grace of himself, nor of the energy of his free will, inasmuch as he, in the state of apostasy and sin, can of and by himself neither think, will, nor do anything that is truly good (such as having faith); but that it is needful that he be born again of God in Christ, through his Holy Spirit, and renewed in understanding, inclination, or will, and all his powers, in order that he may rightly understand, think, will, and effect what is truly good, according to the word of Christ, John xv. 5: "Without me ye can do nothing. </a:t>
            </a:r>
            <a:r>
              <a:rPr lang="en-US" sz="7000" dirty="0">
                <a:solidFill>
                  <a:srgbClr val="0070C0"/>
                </a:solidFill>
              </a:rPr>
              <a:t>Article 3 of the </a:t>
            </a:r>
            <a:r>
              <a:rPr lang="en-US" sz="7000" dirty="0" err="1">
                <a:solidFill>
                  <a:srgbClr val="0070C0"/>
                </a:solidFill>
              </a:rPr>
              <a:t>Remonstrants</a:t>
            </a:r>
            <a:endParaRPr lang="en-US" sz="7000" dirty="0">
              <a:solidFill>
                <a:srgbClr val="0070C0"/>
              </a:solidFill>
            </a:endParaRPr>
          </a:p>
          <a:p>
            <a:r>
              <a:rPr lang="en-US" sz="7000" dirty="0"/>
              <a:t>“The contemporary idea today is that there’s some residual good left in the sinner.” </a:t>
            </a:r>
            <a:r>
              <a:rPr lang="en-US" sz="7000" dirty="0">
                <a:solidFill>
                  <a:srgbClr val="0070C0"/>
                </a:solidFill>
              </a:rPr>
              <a:t>John Mac Arthur </a:t>
            </a:r>
            <a:endParaRPr lang="en-US" sz="4500"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0160871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870</Words>
  <Application>Microsoft Office PowerPoint</Application>
  <PresentationFormat>Widescreen</PresentationFormat>
  <Paragraphs>108</Paragraphs>
  <Slides>13</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Discipleship:  An  Introduction to  Systematic Theology and  Apologetics</vt:lpstr>
      <vt:lpstr> Protestant Reformation Doctrines of Salvation </vt:lpstr>
      <vt:lpstr>Key Protestant Reformation Doctrines – The Fall – five possibilities</vt:lpstr>
      <vt:lpstr>Brief History of the “Reformed” Catechisms and Confessions of Faith</vt:lpstr>
      <vt:lpstr>The Reformation  –  Summary of Post Reformation European Religious Wars</vt:lpstr>
      <vt:lpstr>Key Protestant Reformation Doctrines – The Synod of Dort 1618 - 1619</vt:lpstr>
      <vt:lpstr>Key Protestant Reformation Doctrines – The Synod of Dort 1618 - 1619</vt:lpstr>
      <vt:lpstr>Key Protestant Reformation Doctrines – The Five Articles vs. The Five Points</vt:lpstr>
      <vt:lpstr> Reformed vs Arminian Soteriology - Total Depravity</vt:lpstr>
      <vt:lpstr>Reformed vs Arminian Soteriology - Total Depravity</vt:lpstr>
      <vt:lpstr> Reformed vs Arminian Soteriology - Total Depravity </vt:lpstr>
      <vt:lpstr> Reformed vs Arminian Soteriology - Total Depravity </vt:lpstr>
      <vt:lpstr> Elder Affirmation of Faith - Total Depravity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Discipleship:  An  Introduction to  Systematic Theology and  Apologetics</dc:title>
  <dc:creator>Owner</dc:creator>
  <cp:lastModifiedBy>Owner</cp:lastModifiedBy>
  <cp:revision>1</cp:revision>
  <dcterms:created xsi:type="dcterms:W3CDTF">2018-10-08T00:52:49Z</dcterms:created>
  <dcterms:modified xsi:type="dcterms:W3CDTF">2018-10-08T00:55:09Z</dcterms:modified>
</cp:coreProperties>
</file>