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714" r:id="rId2"/>
    <p:sldId id="754" r:id="rId3"/>
    <p:sldId id="732" r:id="rId4"/>
    <p:sldId id="715" r:id="rId5"/>
    <p:sldId id="753" r:id="rId6"/>
    <p:sldId id="716" r:id="rId7"/>
    <p:sldId id="720" r:id="rId8"/>
    <p:sldId id="733" r:id="rId9"/>
    <p:sldId id="718" r:id="rId10"/>
    <p:sldId id="717" r:id="rId11"/>
    <p:sldId id="719" r:id="rId12"/>
    <p:sldId id="705" r:id="rId13"/>
    <p:sldId id="708" r:id="rId14"/>
    <p:sldId id="706" r:id="rId15"/>
    <p:sldId id="70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7" d="100"/>
          <a:sy n="77" d="100"/>
        </p:scale>
        <p:origin x="91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AC9784-CB0A-4CCC-95C4-47B130263198}" type="datetimeFigureOut">
              <a:rPr lang="en-US" smtClean="0"/>
              <a:t>1/6/2019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D50843-11F7-44DF-B638-B6AF432C750E}" type="slidenum">
              <a:rPr lang="en-US" smtClean="0"/>
              <a:t>‹#›</a:t>
            </a:fld>
            <a:endParaRPr lang="en-US"/>
          </a:p>
        </p:txBody>
      </p:sp>
    </p:spTree>
    <p:extLst>
      <p:ext uri="{BB962C8B-B14F-4D97-AF65-F5344CB8AC3E}">
        <p14:creationId xmlns:p14="http://schemas.microsoft.com/office/powerpoint/2010/main" val="1908355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2</a:t>
            </a:fld>
            <a:endParaRPr lang="en-US"/>
          </a:p>
        </p:txBody>
      </p:sp>
    </p:spTree>
    <p:extLst>
      <p:ext uri="{BB962C8B-B14F-4D97-AF65-F5344CB8AC3E}">
        <p14:creationId xmlns:p14="http://schemas.microsoft.com/office/powerpoint/2010/main" val="6894768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11</a:t>
            </a:fld>
            <a:endParaRPr lang="en-US"/>
          </a:p>
        </p:txBody>
      </p:sp>
    </p:spTree>
    <p:extLst>
      <p:ext uri="{BB962C8B-B14F-4D97-AF65-F5344CB8AC3E}">
        <p14:creationId xmlns:p14="http://schemas.microsoft.com/office/powerpoint/2010/main" val="10401934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12</a:t>
            </a:fld>
            <a:endParaRPr lang="en-US"/>
          </a:p>
        </p:txBody>
      </p:sp>
    </p:spTree>
    <p:extLst>
      <p:ext uri="{BB962C8B-B14F-4D97-AF65-F5344CB8AC3E}">
        <p14:creationId xmlns:p14="http://schemas.microsoft.com/office/powerpoint/2010/main" val="40022760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13</a:t>
            </a:fld>
            <a:endParaRPr lang="en-US"/>
          </a:p>
        </p:txBody>
      </p:sp>
    </p:spTree>
    <p:extLst>
      <p:ext uri="{BB962C8B-B14F-4D97-AF65-F5344CB8AC3E}">
        <p14:creationId xmlns:p14="http://schemas.microsoft.com/office/powerpoint/2010/main" val="40827268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14</a:t>
            </a:fld>
            <a:endParaRPr lang="en-US"/>
          </a:p>
        </p:txBody>
      </p:sp>
    </p:spTree>
    <p:extLst>
      <p:ext uri="{BB962C8B-B14F-4D97-AF65-F5344CB8AC3E}">
        <p14:creationId xmlns:p14="http://schemas.microsoft.com/office/powerpoint/2010/main" val="12071068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15</a:t>
            </a:fld>
            <a:endParaRPr lang="en-US"/>
          </a:p>
        </p:txBody>
      </p:sp>
    </p:spTree>
    <p:extLst>
      <p:ext uri="{BB962C8B-B14F-4D97-AF65-F5344CB8AC3E}">
        <p14:creationId xmlns:p14="http://schemas.microsoft.com/office/powerpoint/2010/main" val="21333878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3</a:t>
            </a:fld>
            <a:endParaRPr lang="en-US"/>
          </a:p>
        </p:txBody>
      </p:sp>
    </p:spTree>
    <p:extLst>
      <p:ext uri="{BB962C8B-B14F-4D97-AF65-F5344CB8AC3E}">
        <p14:creationId xmlns:p14="http://schemas.microsoft.com/office/powerpoint/2010/main" val="13609558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4</a:t>
            </a:fld>
            <a:endParaRPr lang="en-US"/>
          </a:p>
        </p:txBody>
      </p:sp>
    </p:spTree>
    <p:extLst>
      <p:ext uri="{BB962C8B-B14F-4D97-AF65-F5344CB8AC3E}">
        <p14:creationId xmlns:p14="http://schemas.microsoft.com/office/powerpoint/2010/main" val="3348245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5</a:t>
            </a:fld>
            <a:endParaRPr lang="en-US"/>
          </a:p>
        </p:txBody>
      </p:sp>
    </p:spTree>
    <p:extLst>
      <p:ext uri="{BB962C8B-B14F-4D97-AF65-F5344CB8AC3E}">
        <p14:creationId xmlns:p14="http://schemas.microsoft.com/office/powerpoint/2010/main" val="4814911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6</a:t>
            </a:fld>
            <a:endParaRPr lang="en-US"/>
          </a:p>
        </p:txBody>
      </p:sp>
    </p:spTree>
    <p:extLst>
      <p:ext uri="{BB962C8B-B14F-4D97-AF65-F5344CB8AC3E}">
        <p14:creationId xmlns:p14="http://schemas.microsoft.com/office/powerpoint/2010/main" val="18766135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7</a:t>
            </a:fld>
            <a:endParaRPr lang="en-US"/>
          </a:p>
        </p:txBody>
      </p:sp>
    </p:spTree>
    <p:extLst>
      <p:ext uri="{BB962C8B-B14F-4D97-AF65-F5344CB8AC3E}">
        <p14:creationId xmlns:p14="http://schemas.microsoft.com/office/powerpoint/2010/main" val="15860736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8</a:t>
            </a:fld>
            <a:endParaRPr lang="en-US" dirty="0"/>
          </a:p>
        </p:txBody>
      </p:sp>
    </p:spTree>
    <p:extLst>
      <p:ext uri="{BB962C8B-B14F-4D97-AF65-F5344CB8AC3E}">
        <p14:creationId xmlns:p14="http://schemas.microsoft.com/office/powerpoint/2010/main" val="27475701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9</a:t>
            </a:fld>
            <a:endParaRPr lang="en-US" dirty="0"/>
          </a:p>
        </p:txBody>
      </p:sp>
    </p:spTree>
    <p:extLst>
      <p:ext uri="{BB962C8B-B14F-4D97-AF65-F5344CB8AC3E}">
        <p14:creationId xmlns:p14="http://schemas.microsoft.com/office/powerpoint/2010/main" val="21253490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10</a:t>
            </a:fld>
            <a:endParaRPr lang="en-US" dirty="0"/>
          </a:p>
        </p:txBody>
      </p:sp>
    </p:spTree>
    <p:extLst>
      <p:ext uri="{BB962C8B-B14F-4D97-AF65-F5344CB8AC3E}">
        <p14:creationId xmlns:p14="http://schemas.microsoft.com/office/powerpoint/2010/main" val="19755932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BAEAF-D406-493F-9A6B-E4FBBEDE48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F82178-FC47-4F03-B37E-ECA41B20F91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39BD3F2-08FD-47F8-A8B7-F3C45FC0AB7C}"/>
              </a:ext>
            </a:extLst>
          </p:cNvPr>
          <p:cNvSpPr>
            <a:spLocks noGrp="1"/>
          </p:cNvSpPr>
          <p:nvPr>
            <p:ph type="dt" sz="half" idx="10"/>
          </p:nvPr>
        </p:nvSpPr>
        <p:spPr/>
        <p:txBody>
          <a:bodyPr/>
          <a:lstStyle/>
          <a:p>
            <a:fld id="{8102674D-330D-4211-AFB2-9C646B6F4514}" type="datetimeFigureOut">
              <a:rPr lang="en-US" smtClean="0"/>
              <a:t>1/6/2019</a:t>
            </a:fld>
            <a:endParaRPr lang="en-US"/>
          </a:p>
        </p:txBody>
      </p:sp>
      <p:sp>
        <p:nvSpPr>
          <p:cNvPr id="5" name="Footer Placeholder 4">
            <a:extLst>
              <a:ext uri="{FF2B5EF4-FFF2-40B4-BE49-F238E27FC236}">
                <a16:creationId xmlns:a16="http://schemas.microsoft.com/office/drawing/2014/main" id="{5F05B0E9-0F10-4813-A838-912C232642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73673-12B8-4CAF-BD15-52F6761015FA}"/>
              </a:ext>
            </a:extLst>
          </p:cNvPr>
          <p:cNvSpPr>
            <a:spLocks noGrp="1"/>
          </p:cNvSpPr>
          <p:nvPr>
            <p:ph type="sldNum" sz="quarter" idx="12"/>
          </p:nvPr>
        </p:nvSpPr>
        <p:spPr/>
        <p:txBody>
          <a:bodyPr/>
          <a:lstStyle/>
          <a:p>
            <a:fld id="{051300AD-BDFF-4784-983B-2205692CBF73}" type="slidenum">
              <a:rPr lang="en-US" smtClean="0"/>
              <a:t>‹#›</a:t>
            </a:fld>
            <a:endParaRPr lang="en-US"/>
          </a:p>
        </p:txBody>
      </p:sp>
    </p:spTree>
    <p:extLst>
      <p:ext uri="{BB962C8B-B14F-4D97-AF65-F5344CB8AC3E}">
        <p14:creationId xmlns:p14="http://schemas.microsoft.com/office/powerpoint/2010/main" val="926520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84793-9952-4A90-9CF1-9283161F5E1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58F1E62-D09E-4CB9-80B2-9A93596021E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E5E818-F45C-45E4-B65C-ECA82A39E7D3}"/>
              </a:ext>
            </a:extLst>
          </p:cNvPr>
          <p:cNvSpPr>
            <a:spLocks noGrp="1"/>
          </p:cNvSpPr>
          <p:nvPr>
            <p:ph type="dt" sz="half" idx="10"/>
          </p:nvPr>
        </p:nvSpPr>
        <p:spPr/>
        <p:txBody>
          <a:bodyPr/>
          <a:lstStyle/>
          <a:p>
            <a:fld id="{8102674D-330D-4211-AFB2-9C646B6F4514}" type="datetimeFigureOut">
              <a:rPr lang="en-US" smtClean="0"/>
              <a:t>1/6/2019</a:t>
            </a:fld>
            <a:endParaRPr lang="en-US"/>
          </a:p>
        </p:txBody>
      </p:sp>
      <p:sp>
        <p:nvSpPr>
          <p:cNvPr id="5" name="Footer Placeholder 4">
            <a:extLst>
              <a:ext uri="{FF2B5EF4-FFF2-40B4-BE49-F238E27FC236}">
                <a16:creationId xmlns:a16="http://schemas.microsoft.com/office/drawing/2014/main" id="{DFCBD460-4E90-4E71-B9E6-25EC415F67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14419B-1F49-45FD-9AAD-1BF032DFC070}"/>
              </a:ext>
            </a:extLst>
          </p:cNvPr>
          <p:cNvSpPr>
            <a:spLocks noGrp="1"/>
          </p:cNvSpPr>
          <p:nvPr>
            <p:ph type="sldNum" sz="quarter" idx="12"/>
          </p:nvPr>
        </p:nvSpPr>
        <p:spPr/>
        <p:txBody>
          <a:bodyPr/>
          <a:lstStyle/>
          <a:p>
            <a:fld id="{051300AD-BDFF-4784-983B-2205692CBF73}" type="slidenum">
              <a:rPr lang="en-US" smtClean="0"/>
              <a:t>‹#›</a:t>
            </a:fld>
            <a:endParaRPr lang="en-US"/>
          </a:p>
        </p:txBody>
      </p:sp>
    </p:spTree>
    <p:extLst>
      <p:ext uri="{BB962C8B-B14F-4D97-AF65-F5344CB8AC3E}">
        <p14:creationId xmlns:p14="http://schemas.microsoft.com/office/powerpoint/2010/main" val="774124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FE81B8-FD36-48B7-8FD1-01D0B82A0CB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4376F8E-C55F-4D11-B2BA-6E34265F408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D42A66-DDC6-4E1F-850A-BFE20E5BCCF4}"/>
              </a:ext>
            </a:extLst>
          </p:cNvPr>
          <p:cNvSpPr>
            <a:spLocks noGrp="1"/>
          </p:cNvSpPr>
          <p:nvPr>
            <p:ph type="dt" sz="half" idx="10"/>
          </p:nvPr>
        </p:nvSpPr>
        <p:spPr/>
        <p:txBody>
          <a:bodyPr/>
          <a:lstStyle/>
          <a:p>
            <a:fld id="{8102674D-330D-4211-AFB2-9C646B6F4514}" type="datetimeFigureOut">
              <a:rPr lang="en-US" smtClean="0"/>
              <a:t>1/6/2019</a:t>
            </a:fld>
            <a:endParaRPr lang="en-US"/>
          </a:p>
        </p:txBody>
      </p:sp>
      <p:sp>
        <p:nvSpPr>
          <p:cNvPr id="5" name="Footer Placeholder 4">
            <a:extLst>
              <a:ext uri="{FF2B5EF4-FFF2-40B4-BE49-F238E27FC236}">
                <a16:creationId xmlns:a16="http://schemas.microsoft.com/office/drawing/2014/main" id="{4584C2FC-1DAE-4249-95C1-EC3AC5C70A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6F27AE-B58E-41F6-B90F-F06D6AD4BB48}"/>
              </a:ext>
            </a:extLst>
          </p:cNvPr>
          <p:cNvSpPr>
            <a:spLocks noGrp="1"/>
          </p:cNvSpPr>
          <p:nvPr>
            <p:ph type="sldNum" sz="quarter" idx="12"/>
          </p:nvPr>
        </p:nvSpPr>
        <p:spPr/>
        <p:txBody>
          <a:bodyPr/>
          <a:lstStyle/>
          <a:p>
            <a:fld id="{051300AD-BDFF-4784-983B-2205692CBF73}" type="slidenum">
              <a:rPr lang="en-US" smtClean="0"/>
              <a:t>‹#›</a:t>
            </a:fld>
            <a:endParaRPr lang="en-US"/>
          </a:p>
        </p:txBody>
      </p:sp>
    </p:spTree>
    <p:extLst>
      <p:ext uri="{BB962C8B-B14F-4D97-AF65-F5344CB8AC3E}">
        <p14:creationId xmlns:p14="http://schemas.microsoft.com/office/powerpoint/2010/main" val="199179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6EDB3-D90D-4BFE-9E9A-15EE61C485A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CC54A0-8256-4D0C-9E31-561EFD9CB3A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4CA1CD-C84B-499F-9A7E-1AB5227EB082}"/>
              </a:ext>
            </a:extLst>
          </p:cNvPr>
          <p:cNvSpPr>
            <a:spLocks noGrp="1"/>
          </p:cNvSpPr>
          <p:nvPr>
            <p:ph type="dt" sz="half" idx="10"/>
          </p:nvPr>
        </p:nvSpPr>
        <p:spPr/>
        <p:txBody>
          <a:bodyPr/>
          <a:lstStyle/>
          <a:p>
            <a:fld id="{8102674D-330D-4211-AFB2-9C646B6F4514}" type="datetimeFigureOut">
              <a:rPr lang="en-US" smtClean="0"/>
              <a:t>1/6/2019</a:t>
            </a:fld>
            <a:endParaRPr lang="en-US"/>
          </a:p>
        </p:txBody>
      </p:sp>
      <p:sp>
        <p:nvSpPr>
          <p:cNvPr id="5" name="Footer Placeholder 4">
            <a:extLst>
              <a:ext uri="{FF2B5EF4-FFF2-40B4-BE49-F238E27FC236}">
                <a16:creationId xmlns:a16="http://schemas.microsoft.com/office/drawing/2014/main" id="{361878D3-78D4-46A6-9414-3B8045B366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7754E9-7CFD-445A-A87F-105CE7C9CB88}"/>
              </a:ext>
            </a:extLst>
          </p:cNvPr>
          <p:cNvSpPr>
            <a:spLocks noGrp="1"/>
          </p:cNvSpPr>
          <p:nvPr>
            <p:ph type="sldNum" sz="quarter" idx="12"/>
          </p:nvPr>
        </p:nvSpPr>
        <p:spPr/>
        <p:txBody>
          <a:bodyPr/>
          <a:lstStyle/>
          <a:p>
            <a:fld id="{051300AD-BDFF-4784-983B-2205692CBF73}" type="slidenum">
              <a:rPr lang="en-US" smtClean="0"/>
              <a:t>‹#›</a:t>
            </a:fld>
            <a:endParaRPr lang="en-US"/>
          </a:p>
        </p:txBody>
      </p:sp>
    </p:spTree>
    <p:extLst>
      <p:ext uri="{BB962C8B-B14F-4D97-AF65-F5344CB8AC3E}">
        <p14:creationId xmlns:p14="http://schemas.microsoft.com/office/powerpoint/2010/main" val="3073725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42DDE-57C4-4FCC-AB10-5F92B157DF9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FF83F84-EE2E-4CBA-AC1C-B424E84AEA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887D6A3-7E5E-4CF3-953C-A8236072136D}"/>
              </a:ext>
            </a:extLst>
          </p:cNvPr>
          <p:cNvSpPr>
            <a:spLocks noGrp="1"/>
          </p:cNvSpPr>
          <p:nvPr>
            <p:ph type="dt" sz="half" idx="10"/>
          </p:nvPr>
        </p:nvSpPr>
        <p:spPr/>
        <p:txBody>
          <a:bodyPr/>
          <a:lstStyle/>
          <a:p>
            <a:fld id="{8102674D-330D-4211-AFB2-9C646B6F4514}" type="datetimeFigureOut">
              <a:rPr lang="en-US" smtClean="0"/>
              <a:t>1/6/2019</a:t>
            </a:fld>
            <a:endParaRPr lang="en-US"/>
          </a:p>
        </p:txBody>
      </p:sp>
      <p:sp>
        <p:nvSpPr>
          <p:cNvPr id="5" name="Footer Placeholder 4">
            <a:extLst>
              <a:ext uri="{FF2B5EF4-FFF2-40B4-BE49-F238E27FC236}">
                <a16:creationId xmlns:a16="http://schemas.microsoft.com/office/drawing/2014/main" id="{60B66C9A-852E-443A-9C35-4706750AEE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775712-1136-482F-AEA0-239014975F1E}"/>
              </a:ext>
            </a:extLst>
          </p:cNvPr>
          <p:cNvSpPr>
            <a:spLocks noGrp="1"/>
          </p:cNvSpPr>
          <p:nvPr>
            <p:ph type="sldNum" sz="quarter" idx="12"/>
          </p:nvPr>
        </p:nvSpPr>
        <p:spPr/>
        <p:txBody>
          <a:bodyPr/>
          <a:lstStyle/>
          <a:p>
            <a:fld id="{051300AD-BDFF-4784-983B-2205692CBF73}" type="slidenum">
              <a:rPr lang="en-US" smtClean="0"/>
              <a:t>‹#›</a:t>
            </a:fld>
            <a:endParaRPr lang="en-US"/>
          </a:p>
        </p:txBody>
      </p:sp>
    </p:spTree>
    <p:extLst>
      <p:ext uri="{BB962C8B-B14F-4D97-AF65-F5344CB8AC3E}">
        <p14:creationId xmlns:p14="http://schemas.microsoft.com/office/powerpoint/2010/main" val="3918986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3C7FF-CEA7-4E65-A8FC-A1117BB6C1F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CB76ED-CB95-4368-A46B-80D4753C287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6BA75FE-101B-4645-AB2C-84249538832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A5E9FF4-96AF-4EAF-BD65-BFD4F857CD40}"/>
              </a:ext>
            </a:extLst>
          </p:cNvPr>
          <p:cNvSpPr>
            <a:spLocks noGrp="1"/>
          </p:cNvSpPr>
          <p:nvPr>
            <p:ph type="dt" sz="half" idx="10"/>
          </p:nvPr>
        </p:nvSpPr>
        <p:spPr/>
        <p:txBody>
          <a:bodyPr/>
          <a:lstStyle/>
          <a:p>
            <a:fld id="{8102674D-330D-4211-AFB2-9C646B6F4514}" type="datetimeFigureOut">
              <a:rPr lang="en-US" smtClean="0"/>
              <a:t>1/6/2019</a:t>
            </a:fld>
            <a:endParaRPr lang="en-US"/>
          </a:p>
        </p:txBody>
      </p:sp>
      <p:sp>
        <p:nvSpPr>
          <p:cNvPr id="6" name="Footer Placeholder 5">
            <a:extLst>
              <a:ext uri="{FF2B5EF4-FFF2-40B4-BE49-F238E27FC236}">
                <a16:creationId xmlns:a16="http://schemas.microsoft.com/office/drawing/2014/main" id="{772188FD-FAC1-4D78-8119-27422382AD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AA4EB6-8DFC-4711-AA60-0E0DB59E89C7}"/>
              </a:ext>
            </a:extLst>
          </p:cNvPr>
          <p:cNvSpPr>
            <a:spLocks noGrp="1"/>
          </p:cNvSpPr>
          <p:nvPr>
            <p:ph type="sldNum" sz="quarter" idx="12"/>
          </p:nvPr>
        </p:nvSpPr>
        <p:spPr/>
        <p:txBody>
          <a:bodyPr/>
          <a:lstStyle/>
          <a:p>
            <a:fld id="{051300AD-BDFF-4784-983B-2205692CBF73}" type="slidenum">
              <a:rPr lang="en-US" smtClean="0"/>
              <a:t>‹#›</a:t>
            </a:fld>
            <a:endParaRPr lang="en-US"/>
          </a:p>
        </p:txBody>
      </p:sp>
    </p:spTree>
    <p:extLst>
      <p:ext uri="{BB962C8B-B14F-4D97-AF65-F5344CB8AC3E}">
        <p14:creationId xmlns:p14="http://schemas.microsoft.com/office/powerpoint/2010/main" val="1372623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4D88E-34A6-4C38-B4BE-5FB7D4BF6C6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7737881-E274-4F69-B694-E9A4FCA3F1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498BA5A-18DF-4D46-BFA8-93FB16E039C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A5A59B8-8007-4FDE-90C5-046D024103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4A658BF-FEDB-438A-BB6D-E8F803D6434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9B2D3C5-E046-4B0C-B7CD-F90EA6B28810}"/>
              </a:ext>
            </a:extLst>
          </p:cNvPr>
          <p:cNvSpPr>
            <a:spLocks noGrp="1"/>
          </p:cNvSpPr>
          <p:nvPr>
            <p:ph type="dt" sz="half" idx="10"/>
          </p:nvPr>
        </p:nvSpPr>
        <p:spPr/>
        <p:txBody>
          <a:bodyPr/>
          <a:lstStyle/>
          <a:p>
            <a:fld id="{8102674D-330D-4211-AFB2-9C646B6F4514}" type="datetimeFigureOut">
              <a:rPr lang="en-US" smtClean="0"/>
              <a:t>1/6/2019</a:t>
            </a:fld>
            <a:endParaRPr lang="en-US"/>
          </a:p>
        </p:txBody>
      </p:sp>
      <p:sp>
        <p:nvSpPr>
          <p:cNvPr id="8" name="Footer Placeholder 7">
            <a:extLst>
              <a:ext uri="{FF2B5EF4-FFF2-40B4-BE49-F238E27FC236}">
                <a16:creationId xmlns:a16="http://schemas.microsoft.com/office/drawing/2014/main" id="{8085A448-A92C-4EE2-B7E6-0C68DB83EA7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F418421-BB27-4044-A77F-FFB93AAD126D}"/>
              </a:ext>
            </a:extLst>
          </p:cNvPr>
          <p:cNvSpPr>
            <a:spLocks noGrp="1"/>
          </p:cNvSpPr>
          <p:nvPr>
            <p:ph type="sldNum" sz="quarter" idx="12"/>
          </p:nvPr>
        </p:nvSpPr>
        <p:spPr/>
        <p:txBody>
          <a:bodyPr/>
          <a:lstStyle/>
          <a:p>
            <a:fld id="{051300AD-BDFF-4784-983B-2205692CBF73}" type="slidenum">
              <a:rPr lang="en-US" smtClean="0"/>
              <a:t>‹#›</a:t>
            </a:fld>
            <a:endParaRPr lang="en-US"/>
          </a:p>
        </p:txBody>
      </p:sp>
    </p:spTree>
    <p:extLst>
      <p:ext uri="{BB962C8B-B14F-4D97-AF65-F5344CB8AC3E}">
        <p14:creationId xmlns:p14="http://schemas.microsoft.com/office/powerpoint/2010/main" val="1231022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E0569-25C1-4028-A63E-5F10A89F5C4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A2A2B83-4EBE-4C8D-BEF0-612609B124C1}"/>
              </a:ext>
            </a:extLst>
          </p:cNvPr>
          <p:cNvSpPr>
            <a:spLocks noGrp="1"/>
          </p:cNvSpPr>
          <p:nvPr>
            <p:ph type="dt" sz="half" idx="10"/>
          </p:nvPr>
        </p:nvSpPr>
        <p:spPr/>
        <p:txBody>
          <a:bodyPr/>
          <a:lstStyle/>
          <a:p>
            <a:fld id="{8102674D-330D-4211-AFB2-9C646B6F4514}" type="datetimeFigureOut">
              <a:rPr lang="en-US" smtClean="0"/>
              <a:t>1/6/2019</a:t>
            </a:fld>
            <a:endParaRPr lang="en-US"/>
          </a:p>
        </p:txBody>
      </p:sp>
      <p:sp>
        <p:nvSpPr>
          <p:cNvPr id="4" name="Footer Placeholder 3">
            <a:extLst>
              <a:ext uri="{FF2B5EF4-FFF2-40B4-BE49-F238E27FC236}">
                <a16:creationId xmlns:a16="http://schemas.microsoft.com/office/drawing/2014/main" id="{8004B37B-9203-4CE4-854C-1D334B58AB2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25BF93F-E480-4600-85EB-548FD60D2A4A}"/>
              </a:ext>
            </a:extLst>
          </p:cNvPr>
          <p:cNvSpPr>
            <a:spLocks noGrp="1"/>
          </p:cNvSpPr>
          <p:nvPr>
            <p:ph type="sldNum" sz="quarter" idx="12"/>
          </p:nvPr>
        </p:nvSpPr>
        <p:spPr/>
        <p:txBody>
          <a:bodyPr/>
          <a:lstStyle/>
          <a:p>
            <a:fld id="{051300AD-BDFF-4784-983B-2205692CBF73}" type="slidenum">
              <a:rPr lang="en-US" smtClean="0"/>
              <a:t>‹#›</a:t>
            </a:fld>
            <a:endParaRPr lang="en-US"/>
          </a:p>
        </p:txBody>
      </p:sp>
    </p:spTree>
    <p:extLst>
      <p:ext uri="{BB962C8B-B14F-4D97-AF65-F5344CB8AC3E}">
        <p14:creationId xmlns:p14="http://schemas.microsoft.com/office/powerpoint/2010/main" val="1949689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0A136E7-33A7-43C5-A181-009721BDCA19}"/>
              </a:ext>
            </a:extLst>
          </p:cNvPr>
          <p:cNvSpPr>
            <a:spLocks noGrp="1"/>
          </p:cNvSpPr>
          <p:nvPr>
            <p:ph type="dt" sz="half" idx="10"/>
          </p:nvPr>
        </p:nvSpPr>
        <p:spPr/>
        <p:txBody>
          <a:bodyPr/>
          <a:lstStyle/>
          <a:p>
            <a:fld id="{8102674D-330D-4211-AFB2-9C646B6F4514}" type="datetimeFigureOut">
              <a:rPr lang="en-US" smtClean="0"/>
              <a:t>1/6/2019</a:t>
            </a:fld>
            <a:endParaRPr lang="en-US"/>
          </a:p>
        </p:txBody>
      </p:sp>
      <p:sp>
        <p:nvSpPr>
          <p:cNvPr id="3" name="Footer Placeholder 2">
            <a:extLst>
              <a:ext uri="{FF2B5EF4-FFF2-40B4-BE49-F238E27FC236}">
                <a16:creationId xmlns:a16="http://schemas.microsoft.com/office/drawing/2014/main" id="{77B0E00E-2C0D-4532-A453-7D0A825A75D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A3495D6-B939-47BF-8CBE-3D197B16D03B}"/>
              </a:ext>
            </a:extLst>
          </p:cNvPr>
          <p:cNvSpPr>
            <a:spLocks noGrp="1"/>
          </p:cNvSpPr>
          <p:nvPr>
            <p:ph type="sldNum" sz="quarter" idx="12"/>
          </p:nvPr>
        </p:nvSpPr>
        <p:spPr/>
        <p:txBody>
          <a:bodyPr/>
          <a:lstStyle/>
          <a:p>
            <a:fld id="{051300AD-BDFF-4784-983B-2205692CBF73}" type="slidenum">
              <a:rPr lang="en-US" smtClean="0"/>
              <a:t>‹#›</a:t>
            </a:fld>
            <a:endParaRPr lang="en-US"/>
          </a:p>
        </p:txBody>
      </p:sp>
    </p:spTree>
    <p:extLst>
      <p:ext uri="{BB962C8B-B14F-4D97-AF65-F5344CB8AC3E}">
        <p14:creationId xmlns:p14="http://schemas.microsoft.com/office/powerpoint/2010/main" val="4108710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C635C-98FB-460E-8729-649B4E8C9E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B98E455-67DD-4F4D-B143-FCB1E815A8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29B29A1-E5CB-4A9A-83E9-68CA395D14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A2F8148-5BB0-4DAE-AB94-7B572FBF0B65}"/>
              </a:ext>
            </a:extLst>
          </p:cNvPr>
          <p:cNvSpPr>
            <a:spLocks noGrp="1"/>
          </p:cNvSpPr>
          <p:nvPr>
            <p:ph type="dt" sz="half" idx="10"/>
          </p:nvPr>
        </p:nvSpPr>
        <p:spPr/>
        <p:txBody>
          <a:bodyPr/>
          <a:lstStyle/>
          <a:p>
            <a:fld id="{8102674D-330D-4211-AFB2-9C646B6F4514}" type="datetimeFigureOut">
              <a:rPr lang="en-US" smtClean="0"/>
              <a:t>1/6/2019</a:t>
            </a:fld>
            <a:endParaRPr lang="en-US"/>
          </a:p>
        </p:txBody>
      </p:sp>
      <p:sp>
        <p:nvSpPr>
          <p:cNvPr id="6" name="Footer Placeholder 5">
            <a:extLst>
              <a:ext uri="{FF2B5EF4-FFF2-40B4-BE49-F238E27FC236}">
                <a16:creationId xmlns:a16="http://schemas.microsoft.com/office/drawing/2014/main" id="{D498363C-30FC-4E27-873E-39A316E3DAF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CD0B40-87A6-4DDE-9146-AC95D3995115}"/>
              </a:ext>
            </a:extLst>
          </p:cNvPr>
          <p:cNvSpPr>
            <a:spLocks noGrp="1"/>
          </p:cNvSpPr>
          <p:nvPr>
            <p:ph type="sldNum" sz="quarter" idx="12"/>
          </p:nvPr>
        </p:nvSpPr>
        <p:spPr/>
        <p:txBody>
          <a:bodyPr/>
          <a:lstStyle/>
          <a:p>
            <a:fld id="{051300AD-BDFF-4784-983B-2205692CBF73}" type="slidenum">
              <a:rPr lang="en-US" smtClean="0"/>
              <a:t>‹#›</a:t>
            </a:fld>
            <a:endParaRPr lang="en-US"/>
          </a:p>
        </p:txBody>
      </p:sp>
    </p:spTree>
    <p:extLst>
      <p:ext uri="{BB962C8B-B14F-4D97-AF65-F5344CB8AC3E}">
        <p14:creationId xmlns:p14="http://schemas.microsoft.com/office/powerpoint/2010/main" val="3263705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18909-7C6F-4481-83B5-5B27AB2562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3195A0D-E246-4B60-AB52-49F6C93F0B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66B33A7-1A9D-4EAD-8204-5900A2E0FD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32DD5EC-2EA1-4FD5-B0C7-E6F910D3528E}"/>
              </a:ext>
            </a:extLst>
          </p:cNvPr>
          <p:cNvSpPr>
            <a:spLocks noGrp="1"/>
          </p:cNvSpPr>
          <p:nvPr>
            <p:ph type="dt" sz="half" idx="10"/>
          </p:nvPr>
        </p:nvSpPr>
        <p:spPr/>
        <p:txBody>
          <a:bodyPr/>
          <a:lstStyle/>
          <a:p>
            <a:fld id="{8102674D-330D-4211-AFB2-9C646B6F4514}" type="datetimeFigureOut">
              <a:rPr lang="en-US" smtClean="0"/>
              <a:t>1/6/2019</a:t>
            </a:fld>
            <a:endParaRPr lang="en-US"/>
          </a:p>
        </p:txBody>
      </p:sp>
      <p:sp>
        <p:nvSpPr>
          <p:cNvPr id="6" name="Footer Placeholder 5">
            <a:extLst>
              <a:ext uri="{FF2B5EF4-FFF2-40B4-BE49-F238E27FC236}">
                <a16:creationId xmlns:a16="http://schemas.microsoft.com/office/drawing/2014/main" id="{2104D40D-301A-4299-947A-5FFCDEA229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D4FB0E-1187-4BE1-A69A-699C60863C82}"/>
              </a:ext>
            </a:extLst>
          </p:cNvPr>
          <p:cNvSpPr>
            <a:spLocks noGrp="1"/>
          </p:cNvSpPr>
          <p:nvPr>
            <p:ph type="sldNum" sz="quarter" idx="12"/>
          </p:nvPr>
        </p:nvSpPr>
        <p:spPr/>
        <p:txBody>
          <a:bodyPr/>
          <a:lstStyle/>
          <a:p>
            <a:fld id="{051300AD-BDFF-4784-983B-2205692CBF73}" type="slidenum">
              <a:rPr lang="en-US" smtClean="0"/>
              <a:t>‹#›</a:t>
            </a:fld>
            <a:endParaRPr lang="en-US"/>
          </a:p>
        </p:txBody>
      </p:sp>
    </p:spTree>
    <p:extLst>
      <p:ext uri="{BB962C8B-B14F-4D97-AF65-F5344CB8AC3E}">
        <p14:creationId xmlns:p14="http://schemas.microsoft.com/office/powerpoint/2010/main" val="1671103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C989F4-3A61-44AE-8AD9-B7AF7237FE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F83CFAC-5185-4912-B669-25211FEBAB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721F6E-A29C-4842-9E33-1964E70B723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02674D-330D-4211-AFB2-9C646B6F4514}" type="datetimeFigureOut">
              <a:rPr lang="en-US" smtClean="0"/>
              <a:t>1/6/2019</a:t>
            </a:fld>
            <a:endParaRPr lang="en-US"/>
          </a:p>
        </p:txBody>
      </p:sp>
      <p:sp>
        <p:nvSpPr>
          <p:cNvPr id="5" name="Footer Placeholder 4">
            <a:extLst>
              <a:ext uri="{FF2B5EF4-FFF2-40B4-BE49-F238E27FC236}">
                <a16:creationId xmlns:a16="http://schemas.microsoft.com/office/drawing/2014/main" id="{8DCE0935-E6B3-4E06-B2C7-262EEB5F58D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9AF538F-1C16-4C77-B28B-E4AADDF048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1300AD-BDFF-4784-983B-2205692CBF73}" type="slidenum">
              <a:rPr lang="en-US" smtClean="0"/>
              <a:t>‹#›</a:t>
            </a:fld>
            <a:endParaRPr lang="en-US"/>
          </a:p>
        </p:txBody>
      </p:sp>
    </p:spTree>
    <p:extLst>
      <p:ext uri="{BB962C8B-B14F-4D97-AF65-F5344CB8AC3E}">
        <p14:creationId xmlns:p14="http://schemas.microsoft.com/office/powerpoint/2010/main" val="579263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January 6, 2019</a:t>
            </a:r>
          </a:p>
        </p:txBody>
      </p:sp>
    </p:spTree>
    <p:extLst>
      <p:ext uri="{BB962C8B-B14F-4D97-AF65-F5344CB8AC3E}">
        <p14:creationId xmlns:p14="http://schemas.microsoft.com/office/powerpoint/2010/main" val="14321883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Limited Atonement</a:t>
            </a:r>
            <a:endParaRPr lang="en-US" sz="2800" b="1" dirty="0">
              <a:cs typeface="Arial" panose="020B0604020202020204" pitchFamily="34" charset="0"/>
            </a:endParaRPr>
          </a:p>
        </p:txBody>
      </p:sp>
      <p:sp>
        <p:nvSpPr>
          <p:cNvPr id="9" name="Content Placeholder 8"/>
          <p:cNvSpPr>
            <a:spLocks noGrp="1"/>
          </p:cNvSpPr>
          <p:nvPr>
            <p:ph idx="1"/>
          </p:nvPr>
        </p:nvSpPr>
        <p:spPr>
          <a:xfrm>
            <a:off x="142240" y="782516"/>
            <a:ext cx="11795760" cy="5925014"/>
          </a:xfrm>
          <a:solidFill>
            <a:srgbClr val="FFFFCC"/>
          </a:solidFill>
        </p:spPr>
        <p:txBody>
          <a:bodyPr>
            <a:normAutofit/>
          </a:bodyPr>
          <a:lstStyle/>
          <a:p>
            <a:pPr marL="0" indent="0">
              <a:lnSpc>
                <a:spcPct val="150000"/>
              </a:lnSpc>
              <a:buNone/>
            </a:pPr>
            <a:r>
              <a:rPr lang="en-US" dirty="0">
                <a:cs typeface="Arial" panose="020B0604020202020204" pitchFamily="34" charset="0"/>
              </a:rPr>
              <a:t>This was to show God's righteousness, because in his divine forbearance he had passed over former sins. It was to show his righteousness at the present time, so that he might be just … and the justifier of the one who has faith in Jesus. Then what becomes of our boasting? It is excluded. By what kind of law? By a law of works? No, but by the law of faith. For we hold that one is justified by faith apart from works of the law. Or is God the God of Jews only? Is he not the God of Gentiles also? Yes, of Gentiles also, (Romans 3:21 -29)</a:t>
            </a:r>
          </a:p>
          <a:p>
            <a:pPr marL="0" indent="0">
              <a:lnSpc>
                <a:spcPct val="150000"/>
              </a:lnSpc>
              <a:buNone/>
            </a:pPr>
            <a:endParaRPr lang="en-US"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20322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923636"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Limited Atonement</a:t>
            </a:r>
            <a:endParaRPr lang="en-US" sz="2800" b="1" dirty="0">
              <a:cs typeface="Arial" panose="020B0604020202020204" pitchFamily="34" charset="0"/>
            </a:endParaRPr>
          </a:p>
        </p:txBody>
      </p:sp>
      <p:sp>
        <p:nvSpPr>
          <p:cNvPr id="9" name="Content Placeholder 8"/>
          <p:cNvSpPr>
            <a:spLocks noGrp="1"/>
          </p:cNvSpPr>
          <p:nvPr>
            <p:ph idx="1"/>
          </p:nvPr>
        </p:nvSpPr>
        <p:spPr>
          <a:xfrm>
            <a:off x="142240" y="782516"/>
            <a:ext cx="11923636" cy="5925014"/>
          </a:xfrm>
          <a:solidFill>
            <a:srgbClr val="FFFFCC"/>
          </a:solidFill>
        </p:spPr>
        <p:txBody>
          <a:bodyPr>
            <a:normAutofit/>
          </a:bodyPr>
          <a:lstStyle/>
          <a:p>
            <a:pPr marL="514350" indent="-514350">
              <a:lnSpc>
                <a:spcPct val="150000"/>
              </a:lnSpc>
              <a:buFont typeface="+mj-lt"/>
              <a:buAutoNum type="arabicPeriod" startAt="2"/>
            </a:pPr>
            <a:r>
              <a:rPr lang="en-US" dirty="0">
                <a:solidFill>
                  <a:srgbClr val="0070C0"/>
                </a:solidFill>
                <a:cs typeface="Arial" panose="020B0604020202020204" pitchFamily="34" charset="0"/>
              </a:rPr>
              <a:t>The Atonement actually purchased the gracious, loving, merciful, </a:t>
            </a:r>
            <a:r>
              <a:rPr lang="en-US" dirty="0" err="1">
                <a:solidFill>
                  <a:srgbClr val="0070C0"/>
                </a:solidFill>
                <a:cs typeface="Arial" panose="020B0604020202020204" pitchFamily="34" charset="0"/>
              </a:rPr>
              <a:t>monergistic</a:t>
            </a:r>
            <a:r>
              <a:rPr lang="en-US" dirty="0">
                <a:solidFill>
                  <a:srgbClr val="0070C0"/>
                </a:solidFill>
                <a:cs typeface="Arial" panose="020B0604020202020204" pitchFamily="34" charset="0"/>
              </a:rPr>
              <a:t> regeneration of the elect resulting in their justification and glorification. </a:t>
            </a:r>
          </a:p>
          <a:p>
            <a:pPr marL="0" indent="0">
              <a:lnSpc>
                <a:spcPct val="150000"/>
              </a:lnSpc>
              <a:buNone/>
            </a:pPr>
            <a:r>
              <a:rPr lang="en-US" dirty="0">
                <a:cs typeface="Arial" panose="020B0604020202020204" pitchFamily="34" charset="0"/>
              </a:rPr>
              <a:t>But when the goodness and loving kindness of God our Savior appeared, he saved us, not because of works done by us in righteousness, but according to his own mercy, by the washing of regeneration and renewal of the Holy Spirit, whom he poured out on us richly through Jesus Christ our Savior, so that being justified by his grace we might become heirs according to the hope of eternal life. (Titus 3:4 – 7)</a:t>
            </a:r>
          </a:p>
          <a:p>
            <a:pPr marL="0" indent="0">
              <a:lnSpc>
                <a:spcPct val="150000"/>
              </a:lnSpc>
              <a:buNone/>
            </a:pPr>
            <a:endParaRPr lang="en-US"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416338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Limited Atonement* – Jesus lays down his life for the sheep</a:t>
            </a:r>
            <a:endParaRPr lang="en-US" sz="2800" b="1" dirty="0">
              <a:cs typeface="Arial" panose="020B0604020202020204" pitchFamily="34" charset="0"/>
            </a:endParaRPr>
          </a:p>
        </p:txBody>
      </p:sp>
      <p:sp>
        <p:nvSpPr>
          <p:cNvPr id="9" name="Content Placeholder 8"/>
          <p:cNvSpPr>
            <a:spLocks noGrp="1"/>
          </p:cNvSpPr>
          <p:nvPr>
            <p:ph idx="1"/>
          </p:nvPr>
        </p:nvSpPr>
        <p:spPr>
          <a:xfrm>
            <a:off x="142240" y="714703"/>
            <a:ext cx="11795760" cy="6143297"/>
          </a:xfrm>
          <a:solidFill>
            <a:srgbClr val="FFFFCC"/>
          </a:solidFill>
        </p:spPr>
        <p:txBody>
          <a:bodyPr>
            <a:normAutofit/>
          </a:bodyPr>
          <a:lstStyle/>
          <a:p>
            <a:r>
              <a:rPr lang="en-US" b="1" dirty="0"/>
              <a:t>14</a:t>
            </a:r>
            <a:r>
              <a:rPr lang="en-US" dirty="0"/>
              <a:t> I am the good shepherd. I know my own and my own know me, </a:t>
            </a:r>
            <a:r>
              <a:rPr lang="en-US" b="1" dirty="0"/>
              <a:t>15</a:t>
            </a:r>
            <a:r>
              <a:rPr lang="en-US" dirty="0"/>
              <a:t> just as the Father knows me and I know the Father; and I lay down my life for the sheep. </a:t>
            </a:r>
            <a:r>
              <a:rPr lang="en-US" b="1" dirty="0"/>
              <a:t>16</a:t>
            </a:r>
            <a:r>
              <a:rPr lang="en-US" dirty="0"/>
              <a:t> And I have other sheep that are not of this fold. I must bring them also, and they will listen to my voice. So there will be one flock, one shepherd. (John 10:14 – 16)</a:t>
            </a:r>
          </a:p>
          <a:p>
            <a:r>
              <a:rPr lang="en-US" b="1" dirty="0"/>
              <a:t>26</a:t>
            </a:r>
            <a:r>
              <a:rPr lang="en-US" dirty="0"/>
              <a:t> but you do not believe because you are not part of my flock. </a:t>
            </a:r>
            <a:r>
              <a:rPr lang="en-US" b="1" dirty="0"/>
              <a:t>27</a:t>
            </a:r>
            <a:r>
              <a:rPr lang="en-US" dirty="0"/>
              <a:t> My sheep hear my voice, and I know them, and they follow me. </a:t>
            </a:r>
            <a:r>
              <a:rPr lang="en-US" b="1" dirty="0"/>
              <a:t>28</a:t>
            </a:r>
            <a:r>
              <a:rPr lang="en-US" dirty="0"/>
              <a:t> I give them eternal life, and they will never perish, and no one will snatch them out of my hand. </a:t>
            </a:r>
            <a:r>
              <a:rPr lang="en-US" b="1" dirty="0"/>
              <a:t>29</a:t>
            </a:r>
            <a:r>
              <a:rPr lang="en-US" dirty="0"/>
              <a:t> My Father, who has given them to me, is greater than all, and no one is able to snatch them out of the Father's hand. (John 10:26 – 29)</a:t>
            </a:r>
          </a:p>
          <a:p>
            <a:r>
              <a:rPr lang="en-US" dirty="0">
                <a:solidFill>
                  <a:srgbClr val="0070C0"/>
                </a:solidFill>
              </a:rPr>
              <a:t>The sheep are not everyone. They are a specific group that Christ died for. They believe in Jesus because they are sheep (given to Jesus by the father). They have been called and every sheep will have eternal life.</a:t>
            </a:r>
          </a:p>
          <a:p>
            <a:pPr marL="0" indent="0">
              <a:buNone/>
            </a:pPr>
            <a:r>
              <a:rPr lang="en-US" b="1" dirty="0">
                <a:solidFill>
                  <a:srgbClr val="0070C0"/>
                </a:solidFill>
                <a:cs typeface="Arial" panose="020B0604020202020204" pitchFamily="34" charset="0"/>
              </a:rPr>
              <a:t>*</a:t>
            </a:r>
            <a:r>
              <a:rPr lang="en-US" i="1" dirty="0">
                <a:solidFill>
                  <a:srgbClr val="0070C0"/>
                </a:solidFill>
                <a:cs typeface="Arial" panose="020B0604020202020204" pitchFamily="34" charset="0"/>
              </a:rPr>
              <a:t> The atonement is the</a:t>
            </a:r>
            <a:r>
              <a:rPr lang="en-US" i="1" dirty="0">
                <a:solidFill>
                  <a:srgbClr val="FF0000"/>
                </a:solidFill>
                <a:cs typeface="Arial" panose="020B0604020202020204" pitchFamily="34" charset="0"/>
              </a:rPr>
              <a:t> work </a:t>
            </a:r>
            <a:r>
              <a:rPr lang="en-US" i="1" dirty="0">
                <a:solidFill>
                  <a:srgbClr val="0070C0"/>
                </a:solidFill>
                <a:cs typeface="Arial" panose="020B0604020202020204" pitchFamily="34" charset="0"/>
              </a:rPr>
              <a:t>Christ did in his</a:t>
            </a:r>
            <a:r>
              <a:rPr lang="en-US" i="1" dirty="0">
                <a:solidFill>
                  <a:srgbClr val="FF0000"/>
                </a:solidFill>
                <a:cs typeface="Arial" panose="020B0604020202020204" pitchFamily="34" charset="0"/>
              </a:rPr>
              <a:t> life </a:t>
            </a:r>
            <a:r>
              <a:rPr lang="en-US" i="1" dirty="0">
                <a:solidFill>
                  <a:srgbClr val="0070C0"/>
                </a:solidFill>
                <a:cs typeface="Arial" panose="020B0604020202020204" pitchFamily="34" charset="0"/>
              </a:rPr>
              <a:t>and </a:t>
            </a:r>
            <a:r>
              <a:rPr lang="en-US" i="1" dirty="0">
                <a:solidFill>
                  <a:srgbClr val="FF0000"/>
                </a:solidFill>
                <a:cs typeface="Arial" panose="020B0604020202020204" pitchFamily="34" charset="0"/>
              </a:rPr>
              <a:t>death</a:t>
            </a:r>
            <a:r>
              <a:rPr lang="en-US" i="1" dirty="0">
                <a:solidFill>
                  <a:srgbClr val="0070C0"/>
                </a:solidFill>
                <a:cs typeface="Arial" panose="020B0604020202020204" pitchFamily="34" charset="0"/>
              </a:rPr>
              <a:t> to </a:t>
            </a:r>
            <a:r>
              <a:rPr lang="en-US" i="1" dirty="0">
                <a:solidFill>
                  <a:srgbClr val="FF0000"/>
                </a:solidFill>
                <a:cs typeface="Arial" panose="020B0604020202020204" pitchFamily="34" charset="0"/>
              </a:rPr>
              <a:t>earn</a:t>
            </a:r>
            <a:r>
              <a:rPr lang="en-US" i="1" dirty="0">
                <a:solidFill>
                  <a:srgbClr val="0070C0"/>
                </a:solidFill>
                <a:cs typeface="Arial" panose="020B0604020202020204" pitchFamily="34" charset="0"/>
              </a:rPr>
              <a:t> our salvation. </a:t>
            </a:r>
            <a:endParaRPr lang="en-US" b="1" dirty="0">
              <a:solidFill>
                <a:srgbClr val="0070C0"/>
              </a:solidFill>
              <a:cs typeface="Arial" panose="020B0604020202020204" pitchFamily="34" charset="0"/>
            </a:endParaRPr>
          </a:p>
          <a:p>
            <a:endParaRPr lang="en-US" dirty="0"/>
          </a:p>
          <a:p>
            <a:pPr>
              <a:lnSpc>
                <a:spcPct val="150000"/>
              </a:lnSpc>
            </a:pPr>
            <a:endParaRPr lang="en-US"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5174919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Limited Atonement – Jesus lays down his life for the sheep</a:t>
            </a:r>
            <a:endParaRPr lang="en-US" sz="2800" b="1" dirty="0">
              <a:cs typeface="Arial" panose="020B0604020202020204" pitchFamily="34" charset="0"/>
            </a:endParaRPr>
          </a:p>
        </p:txBody>
      </p:sp>
      <p:sp>
        <p:nvSpPr>
          <p:cNvPr id="9" name="Content Placeholder 8"/>
          <p:cNvSpPr>
            <a:spLocks noGrp="1"/>
          </p:cNvSpPr>
          <p:nvPr>
            <p:ph idx="1"/>
          </p:nvPr>
        </p:nvSpPr>
        <p:spPr>
          <a:xfrm>
            <a:off x="142240" y="714703"/>
            <a:ext cx="11795760" cy="6143297"/>
          </a:xfrm>
          <a:solidFill>
            <a:srgbClr val="FFFFCC"/>
          </a:solidFill>
        </p:spPr>
        <p:txBody>
          <a:bodyPr>
            <a:normAutofit/>
          </a:bodyPr>
          <a:lstStyle/>
          <a:p>
            <a:pPr marL="0" indent="0">
              <a:buNone/>
            </a:pPr>
            <a:r>
              <a:rPr lang="en-US" b="1" dirty="0"/>
              <a:t>50</a:t>
            </a:r>
            <a:r>
              <a:rPr lang="en-US" dirty="0"/>
              <a:t> Nor do you understand that it is better for you that one man should die for the people, not that the whole nation should perish." </a:t>
            </a:r>
            <a:r>
              <a:rPr lang="en-US" b="1" dirty="0"/>
              <a:t>51</a:t>
            </a:r>
            <a:r>
              <a:rPr lang="en-US" dirty="0"/>
              <a:t> He did not say this of his own accord, but being high priest that year he prophesied that Jesus would die for the nation, </a:t>
            </a:r>
            <a:r>
              <a:rPr lang="en-US" b="1" dirty="0"/>
              <a:t>52</a:t>
            </a:r>
            <a:r>
              <a:rPr lang="en-US" dirty="0"/>
              <a:t> and not for the nation only, but also to </a:t>
            </a:r>
            <a:r>
              <a:rPr lang="en-US" dirty="0">
                <a:solidFill>
                  <a:srgbClr val="FF0000"/>
                </a:solidFill>
              </a:rPr>
              <a:t>gather into one </a:t>
            </a:r>
            <a:r>
              <a:rPr lang="en-US" dirty="0"/>
              <a:t>the </a:t>
            </a:r>
            <a:r>
              <a:rPr lang="en-US" dirty="0">
                <a:solidFill>
                  <a:srgbClr val="FF0000"/>
                </a:solidFill>
              </a:rPr>
              <a:t>children of God </a:t>
            </a:r>
            <a:r>
              <a:rPr lang="en-US" dirty="0"/>
              <a:t>who are scattered abroad. (John 11:50 – 52)</a:t>
            </a:r>
          </a:p>
          <a:p>
            <a:r>
              <a:rPr lang="en-US" dirty="0">
                <a:solidFill>
                  <a:srgbClr val="0070C0"/>
                </a:solidFill>
              </a:rPr>
              <a:t>The gathering of the children of God in John 11:52 is the same idea as the “bringing” in John 10:16. Jesus did not die to create the possibility of salvation but rather to make it happen.</a:t>
            </a:r>
          </a:p>
          <a:p>
            <a:r>
              <a:rPr lang="en-US" dirty="0">
                <a:solidFill>
                  <a:srgbClr val="0070C0"/>
                </a:solidFill>
              </a:rPr>
              <a:t>In Revelation 5:9 John again shows a specific group of people is ransomed by Jesus’ shed blood covering all the people groups on earth as opposed to ransoming all people.</a:t>
            </a:r>
          </a:p>
          <a:p>
            <a:pPr marL="0" indent="0">
              <a:buNone/>
            </a:pPr>
            <a:r>
              <a:rPr lang="en-US" dirty="0"/>
              <a:t>And they sang a new song, saying, "Worthy are you to take the scroll and to open its seals, for </a:t>
            </a:r>
            <a:r>
              <a:rPr lang="en-US" dirty="0">
                <a:solidFill>
                  <a:srgbClr val="FF0000"/>
                </a:solidFill>
              </a:rPr>
              <a:t>you were slain, and by your blood you ransomed people for God from every tribe and language and people and nation, </a:t>
            </a:r>
          </a:p>
          <a:p>
            <a:endParaRPr lang="en-US" dirty="0"/>
          </a:p>
          <a:p>
            <a:pPr>
              <a:lnSpc>
                <a:spcPct val="150000"/>
              </a:lnSpc>
            </a:pPr>
            <a:endParaRPr lang="en-US"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9379318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Limited Atonement – Jesus lays down his life for the sheep</a:t>
            </a:r>
            <a:endParaRPr lang="en-US" sz="2800" b="1" dirty="0">
              <a:cs typeface="Arial" panose="020B0604020202020204" pitchFamily="34" charset="0"/>
            </a:endParaRPr>
          </a:p>
        </p:txBody>
      </p:sp>
      <p:sp>
        <p:nvSpPr>
          <p:cNvPr id="9" name="Content Placeholder 8"/>
          <p:cNvSpPr>
            <a:spLocks noGrp="1"/>
          </p:cNvSpPr>
          <p:nvPr>
            <p:ph idx="1"/>
          </p:nvPr>
        </p:nvSpPr>
        <p:spPr>
          <a:xfrm>
            <a:off x="142240" y="714703"/>
            <a:ext cx="11795760" cy="6143297"/>
          </a:xfrm>
          <a:solidFill>
            <a:srgbClr val="FFFFCC"/>
          </a:solidFill>
        </p:spPr>
        <p:txBody>
          <a:bodyPr>
            <a:normAutofit lnSpcReduction="10000"/>
          </a:bodyPr>
          <a:lstStyle/>
          <a:p>
            <a:pPr marL="0" indent="0">
              <a:lnSpc>
                <a:spcPct val="150000"/>
              </a:lnSpc>
              <a:buNone/>
            </a:pPr>
            <a:r>
              <a:rPr lang="en-US" b="1" dirty="0"/>
              <a:t>6</a:t>
            </a:r>
            <a:r>
              <a:rPr lang="en-US" dirty="0"/>
              <a:t> "I have manifested your name to the people whom you gave me out of the world. Yours they were, and you gave them to me, and they have kept your word. </a:t>
            </a:r>
            <a:r>
              <a:rPr lang="en-US" b="1" dirty="0"/>
              <a:t>7</a:t>
            </a:r>
            <a:r>
              <a:rPr lang="en-US" dirty="0"/>
              <a:t> Now they know that everything that you have given me is from you. </a:t>
            </a:r>
            <a:r>
              <a:rPr lang="en-US" b="1" dirty="0"/>
              <a:t>8</a:t>
            </a:r>
            <a:r>
              <a:rPr lang="en-US" dirty="0"/>
              <a:t> For I have given them the words that you gave me, and they have received them and have come to know in truth that I came from you; and they have believed that you sent me. </a:t>
            </a:r>
            <a:r>
              <a:rPr lang="en-US" b="1" dirty="0"/>
              <a:t>9</a:t>
            </a:r>
            <a:r>
              <a:rPr lang="en-US" dirty="0"/>
              <a:t> I am praying for them. </a:t>
            </a:r>
            <a:r>
              <a:rPr lang="en-US" dirty="0">
                <a:solidFill>
                  <a:srgbClr val="FF0000"/>
                </a:solidFill>
              </a:rPr>
              <a:t>I am not praying for the world</a:t>
            </a:r>
            <a:r>
              <a:rPr lang="en-US" dirty="0"/>
              <a:t> but for those whom you have given me, for they are yours…</a:t>
            </a:r>
            <a:r>
              <a:rPr lang="en-US" b="1" dirty="0"/>
              <a:t>19</a:t>
            </a:r>
            <a:r>
              <a:rPr lang="en-US" dirty="0"/>
              <a:t> And for their sake </a:t>
            </a:r>
            <a:r>
              <a:rPr lang="en-US" dirty="0">
                <a:solidFill>
                  <a:srgbClr val="FF0000"/>
                </a:solidFill>
              </a:rPr>
              <a:t>I consecrate myself</a:t>
            </a:r>
            <a:r>
              <a:rPr lang="en-US" dirty="0"/>
              <a:t>, that they also may be sanctified in truth. (John 17:6 – 9, 19)</a:t>
            </a:r>
          </a:p>
          <a:p>
            <a:r>
              <a:rPr lang="en-US" dirty="0">
                <a:solidFill>
                  <a:srgbClr val="0070C0"/>
                </a:solidFill>
              </a:rPr>
              <a:t>Jesus consecrates himself refers to his death for the sheep/elect.</a:t>
            </a:r>
          </a:p>
          <a:p>
            <a:endParaRPr lang="en-US" dirty="0">
              <a:solidFill>
                <a:srgbClr val="0070C0"/>
              </a:solidFill>
            </a:endParaRPr>
          </a:p>
          <a:p>
            <a:endParaRPr lang="en-US" dirty="0"/>
          </a:p>
          <a:p>
            <a:pPr>
              <a:lnSpc>
                <a:spcPct val="150000"/>
              </a:lnSpc>
            </a:pPr>
            <a:endParaRPr lang="en-US"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5557007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Limited Atonement – Jesus lays down his life for the sheep</a:t>
            </a:r>
            <a:endParaRPr lang="en-US" sz="2800" b="1" dirty="0">
              <a:cs typeface="Arial" panose="020B0604020202020204" pitchFamily="34" charset="0"/>
            </a:endParaRPr>
          </a:p>
        </p:txBody>
      </p:sp>
      <p:sp>
        <p:nvSpPr>
          <p:cNvPr id="9" name="Content Placeholder 8"/>
          <p:cNvSpPr>
            <a:spLocks noGrp="1"/>
          </p:cNvSpPr>
          <p:nvPr>
            <p:ph idx="1"/>
          </p:nvPr>
        </p:nvSpPr>
        <p:spPr>
          <a:xfrm>
            <a:off x="142240" y="714703"/>
            <a:ext cx="11795760" cy="6143297"/>
          </a:xfrm>
          <a:solidFill>
            <a:srgbClr val="FFFFCC"/>
          </a:solidFill>
        </p:spPr>
        <p:txBody>
          <a:bodyPr>
            <a:normAutofit fontScale="92500" lnSpcReduction="20000"/>
          </a:bodyPr>
          <a:lstStyle/>
          <a:p>
            <a:pPr marL="0" indent="0">
              <a:lnSpc>
                <a:spcPct val="150000"/>
              </a:lnSpc>
              <a:buNone/>
            </a:pPr>
            <a:r>
              <a:rPr lang="en-US" sz="3000" dirty="0"/>
              <a:t>…Now we are engaged in a great civil war, testing whether that nation, or any nation so conceived and so dedicated, can long endure. We are met on a great battle-field of that war. We have come to dedicate a portion of that field, as a final resting place for those who here gave their lives that that nation might live. It is altogether fitting and proper that we should do this. But, in a larger sense, we can not dedicate -- we can not </a:t>
            </a:r>
            <a:r>
              <a:rPr lang="en-US" sz="3000" dirty="0">
                <a:solidFill>
                  <a:srgbClr val="FF0000"/>
                </a:solidFill>
              </a:rPr>
              <a:t>consecrate</a:t>
            </a:r>
            <a:r>
              <a:rPr lang="en-US" sz="3000" dirty="0"/>
              <a:t> -- we can not hallow -- this ground. The brave men, living and dead, who struggled here, have </a:t>
            </a:r>
            <a:r>
              <a:rPr lang="en-US" sz="3000" dirty="0">
                <a:solidFill>
                  <a:srgbClr val="FF0000"/>
                </a:solidFill>
              </a:rPr>
              <a:t>consecrated</a:t>
            </a:r>
            <a:r>
              <a:rPr lang="en-US" sz="3000" dirty="0"/>
              <a:t> it, far above our poor power to add or detract…  (Lincoln’s Gettysburg address November 19, 1863)</a:t>
            </a:r>
          </a:p>
          <a:p>
            <a:pPr marL="0" indent="0">
              <a:buNone/>
            </a:pPr>
            <a:r>
              <a:rPr lang="en-US" sz="3000" dirty="0">
                <a:solidFill>
                  <a:srgbClr val="0070C0"/>
                </a:solidFill>
              </a:rPr>
              <a:t>Consecrate: make or declare sacred; dedicate formally to a religious or divine purpose.</a:t>
            </a:r>
          </a:p>
          <a:p>
            <a:endParaRPr lang="en-US" dirty="0">
              <a:solidFill>
                <a:srgbClr val="0070C0"/>
              </a:solidFill>
            </a:endParaRPr>
          </a:p>
          <a:p>
            <a:endParaRPr lang="en-US" dirty="0"/>
          </a:p>
          <a:p>
            <a:pPr>
              <a:lnSpc>
                <a:spcPct val="150000"/>
              </a:lnSpc>
            </a:pPr>
            <a:endParaRPr lang="en-US"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556693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Limited Atonement* </a:t>
            </a:r>
            <a:r>
              <a:rPr lang="en-US" sz="2800" dirty="0">
                <a:solidFill>
                  <a:srgbClr val="0070C0"/>
                </a:solidFill>
                <a:latin typeface="Arial" panose="020B0604020202020204" pitchFamily="34" charset="0"/>
                <a:cs typeface="Arial" panose="020B0604020202020204" pitchFamily="34" charset="0"/>
              </a:rPr>
              <a:t>(Review)</a:t>
            </a:r>
            <a:endParaRPr lang="en-US" sz="2800" b="1" dirty="0">
              <a:cs typeface="Arial" panose="020B0604020202020204" pitchFamily="34" charset="0"/>
            </a:endParaRPr>
          </a:p>
        </p:txBody>
      </p:sp>
      <p:sp>
        <p:nvSpPr>
          <p:cNvPr id="9" name="Content Placeholder 8"/>
          <p:cNvSpPr>
            <a:spLocks noGrp="1"/>
          </p:cNvSpPr>
          <p:nvPr>
            <p:ph idx="1"/>
          </p:nvPr>
        </p:nvSpPr>
        <p:spPr>
          <a:xfrm>
            <a:off x="142240" y="782516"/>
            <a:ext cx="11795760" cy="6075484"/>
          </a:xfrm>
          <a:solidFill>
            <a:srgbClr val="FFFFCC"/>
          </a:solidFill>
        </p:spPr>
        <p:txBody>
          <a:bodyPr>
            <a:normAutofit fontScale="25000" lnSpcReduction="20000"/>
          </a:bodyPr>
          <a:lstStyle/>
          <a:p>
            <a:pPr>
              <a:lnSpc>
                <a:spcPct val="170000"/>
              </a:lnSpc>
            </a:pPr>
            <a:r>
              <a:rPr lang="en-US" sz="11200" b="1" dirty="0">
                <a:solidFill>
                  <a:srgbClr val="0070C0"/>
                </a:solidFill>
                <a:cs typeface="Arial" panose="020B0604020202020204" pitchFamily="34" charset="0"/>
              </a:rPr>
              <a:t>Article 2 of the Remonstrance: </a:t>
            </a:r>
            <a:r>
              <a:rPr lang="en-US" sz="11200" dirty="0"/>
              <a:t>That, accordingly, Jesus Christ the Savior of the </a:t>
            </a:r>
            <a:r>
              <a:rPr lang="en-US" sz="11200" b="1" dirty="0">
                <a:solidFill>
                  <a:srgbClr val="FF0000"/>
                </a:solidFill>
              </a:rPr>
              <a:t>world</a:t>
            </a:r>
            <a:r>
              <a:rPr lang="en-US" sz="11200" dirty="0"/>
              <a:t>, died for </a:t>
            </a:r>
            <a:r>
              <a:rPr lang="en-US" sz="11200" dirty="0">
                <a:solidFill>
                  <a:srgbClr val="FF0000"/>
                </a:solidFill>
              </a:rPr>
              <a:t>all men </a:t>
            </a:r>
            <a:r>
              <a:rPr lang="en-US" sz="11200" dirty="0"/>
              <a:t>and for </a:t>
            </a:r>
            <a:r>
              <a:rPr lang="en-US" sz="11200" dirty="0">
                <a:solidFill>
                  <a:srgbClr val="FF0000"/>
                </a:solidFill>
              </a:rPr>
              <a:t>every man</a:t>
            </a:r>
            <a:r>
              <a:rPr lang="en-US" sz="11200" dirty="0"/>
              <a:t>, so that </a:t>
            </a:r>
            <a:r>
              <a:rPr lang="en-US" sz="11200" dirty="0">
                <a:solidFill>
                  <a:srgbClr val="FF0000"/>
                </a:solidFill>
              </a:rPr>
              <a:t>he has obtained for them all, by his death on the cross, redemption </a:t>
            </a:r>
            <a:r>
              <a:rPr lang="en-US" sz="11200" dirty="0"/>
              <a:t>and the </a:t>
            </a:r>
            <a:r>
              <a:rPr lang="en-US" sz="11200" dirty="0">
                <a:solidFill>
                  <a:srgbClr val="FF0000"/>
                </a:solidFill>
              </a:rPr>
              <a:t>forgiveness of sins</a:t>
            </a:r>
            <a:r>
              <a:rPr lang="en-US" sz="11200" dirty="0"/>
              <a:t>; yet that </a:t>
            </a:r>
            <a:r>
              <a:rPr lang="en-US" sz="11200" dirty="0">
                <a:solidFill>
                  <a:srgbClr val="FF0000"/>
                </a:solidFill>
              </a:rPr>
              <a:t>no one actually enjoys this forgiveness of sins except the believer,</a:t>
            </a:r>
            <a:r>
              <a:rPr lang="en-US" sz="11200" dirty="0"/>
              <a:t> according to the word of the Gospel of John 3:16, “For God so loved the </a:t>
            </a:r>
            <a:r>
              <a:rPr lang="en-US" sz="11200" b="1" dirty="0">
                <a:solidFill>
                  <a:srgbClr val="FF0000"/>
                </a:solidFill>
              </a:rPr>
              <a:t>world</a:t>
            </a:r>
            <a:r>
              <a:rPr lang="en-US" sz="11200" dirty="0"/>
              <a:t>, that he gave his only begotten Son, that whosoever believes in him should not perish, but have everlasting life.”  And in 1 John 2:2: “And he is the propitiation for our sins: and not for ours only, but also for </a:t>
            </a:r>
            <a:r>
              <a:rPr lang="en-US" sz="11200" i="1" dirty="0"/>
              <a:t>the sins of </a:t>
            </a:r>
            <a:r>
              <a:rPr lang="en-US" sz="11200" dirty="0"/>
              <a:t>the whole </a:t>
            </a:r>
            <a:r>
              <a:rPr lang="en-US" sz="11200" b="1" dirty="0">
                <a:solidFill>
                  <a:srgbClr val="FF0000"/>
                </a:solidFill>
              </a:rPr>
              <a:t>world</a:t>
            </a:r>
            <a:r>
              <a:rPr lang="en-US" sz="11200" dirty="0"/>
              <a:t>.”</a:t>
            </a:r>
          </a:p>
          <a:p>
            <a:pPr marL="0" indent="0">
              <a:lnSpc>
                <a:spcPct val="170000"/>
              </a:lnSpc>
              <a:buNone/>
            </a:pPr>
            <a:r>
              <a:rPr lang="en-US" sz="11200" b="1" dirty="0">
                <a:solidFill>
                  <a:srgbClr val="0070C0"/>
                </a:solidFill>
                <a:cs typeface="Arial" panose="020B0604020202020204" pitchFamily="34" charset="0"/>
              </a:rPr>
              <a:t>*</a:t>
            </a:r>
            <a:r>
              <a:rPr lang="en-US" sz="11200" i="1" dirty="0">
                <a:solidFill>
                  <a:srgbClr val="0070C0"/>
                </a:solidFill>
                <a:cs typeface="Arial" panose="020B0604020202020204" pitchFamily="34" charset="0"/>
              </a:rPr>
              <a:t> The atonement is the</a:t>
            </a:r>
            <a:r>
              <a:rPr lang="en-US" sz="11200" i="1" dirty="0">
                <a:solidFill>
                  <a:srgbClr val="FF0000"/>
                </a:solidFill>
                <a:cs typeface="Arial" panose="020B0604020202020204" pitchFamily="34" charset="0"/>
              </a:rPr>
              <a:t> work </a:t>
            </a:r>
            <a:r>
              <a:rPr lang="en-US" sz="11200" i="1" dirty="0">
                <a:solidFill>
                  <a:srgbClr val="0070C0"/>
                </a:solidFill>
                <a:cs typeface="Arial" panose="020B0604020202020204" pitchFamily="34" charset="0"/>
              </a:rPr>
              <a:t>Christ did in his</a:t>
            </a:r>
            <a:r>
              <a:rPr lang="en-US" sz="11200" i="1" dirty="0">
                <a:solidFill>
                  <a:srgbClr val="FF0000"/>
                </a:solidFill>
                <a:cs typeface="Arial" panose="020B0604020202020204" pitchFamily="34" charset="0"/>
              </a:rPr>
              <a:t> life </a:t>
            </a:r>
            <a:r>
              <a:rPr lang="en-US" sz="11200" i="1" dirty="0">
                <a:solidFill>
                  <a:srgbClr val="0070C0"/>
                </a:solidFill>
                <a:cs typeface="Arial" panose="020B0604020202020204" pitchFamily="34" charset="0"/>
              </a:rPr>
              <a:t>and </a:t>
            </a:r>
            <a:r>
              <a:rPr lang="en-US" sz="11200" i="1" dirty="0">
                <a:solidFill>
                  <a:srgbClr val="FF0000"/>
                </a:solidFill>
                <a:cs typeface="Arial" panose="020B0604020202020204" pitchFamily="34" charset="0"/>
              </a:rPr>
              <a:t>death</a:t>
            </a:r>
            <a:r>
              <a:rPr lang="en-US" sz="11200" i="1" dirty="0">
                <a:solidFill>
                  <a:srgbClr val="0070C0"/>
                </a:solidFill>
                <a:cs typeface="Arial" panose="020B0604020202020204" pitchFamily="34" charset="0"/>
              </a:rPr>
              <a:t> to </a:t>
            </a:r>
            <a:r>
              <a:rPr lang="en-US" sz="11200" i="1" dirty="0">
                <a:solidFill>
                  <a:srgbClr val="FF0000"/>
                </a:solidFill>
                <a:cs typeface="Arial" panose="020B0604020202020204" pitchFamily="34" charset="0"/>
              </a:rPr>
              <a:t>earn</a:t>
            </a:r>
            <a:r>
              <a:rPr lang="en-US" sz="11200" i="1" dirty="0">
                <a:solidFill>
                  <a:srgbClr val="0070C0"/>
                </a:solidFill>
                <a:cs typeface="Arial" panose="020B0604020202020204" pitchFamily="34" charset="0"/>
              </a:rPr>
              <a:t> our salvation. </a:t>
            </a:r>
            <a:endParaRPr lang="en-US" sz="11200" b="1" dirty="0">
              <a:solidFill>
                <a:srgbClr val="0070C0"/>
              </a:solidFill>
              <a:cs typeface="Arial" panose="020B0604020202020204" pitchFamily="34" charset="0"/>
            </a:endParaRPr>
          </a:p>
          <a:p>
            <a:pPr marL="0" indent="0">
              <a:lnSpc>
                <a:spcPct val="170000"/>
              </a:lnSpc>
              <a:buNone/>
            </a:pPr>
            <a:endParaRPr lang="en-US" sz="11200" b="1" dirty="0"/>
          </a:p>
          <a:p>
            <a:pPr marL="0" indent="0">
              <a:buNone/>
            </a:pPr>
            <a:endParaRPr lang="en-US" sz="3800" b="1" dirty="0">
              <a:solidFill>
                <a:srgbClr val="0070C0"/>
              </a:solidFill>
              <a:cs typeface="Arial" panose="020B0604020202020204" pitchFamily="34" charset="0"/>
            </a:endParaRP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471918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Limited Atonement</a:t>
            </a:r>
            <a:endParaRPr lang="en-US" sz="2800" b="1" dirty="0">
              <a:cs typeface="Arial" panose="020B0604020202020204" pitchFamily="34" charset="0"/>
            </a:endParaRPr>
          </a:p>
        </p:txBody>
      </p:sp>
      <p:sp>
        <p:nvSpPr>
          <p:cNvPr id="9" name="Content Placeholder 8"/>
          <p:cNvSpPr>
            <a:spLocks noGrp="1"/>
          </p:cNvSpPr>
          <p:nvPr>
            <p:ph idx="1"/>
          </p:nvPr>
        </p:nvSpPr>
        <p:spPr>
          <a:xfrm>
            <a:off x="142240" y="782516"/>
            <a:ext cx="11795760" cy="5925014"/>
          </a:xfrm>
          <a:solidFill>
            <a:srgbClr val="FFFFCC"/>
          </a:solidFill>
        </p:spPr>
        <p:txBody>
          <a:bodyPr>
            <a:normAutofit/>
          </a:bodyPr>
          <a:lstStyle/>
          <a:p>
            <a:pPr marL="0" indent="0">
              <a:lnSpc>
                <a:spcPct val="150000"/>
              </a:lnSpc>
              <a:buNone/>
            </a:pPr>
            <a:r>
              <a:rPr lang="en-US" dirty="0"/>
              <a:t>“…if we believe that Christ died for all men in the same way, then the benefits of the cross cannot include the mercy by which we are brought to faith, because then all men would be brought to faith, but they aren’t. But if the mercy by which we are brought to faith (irresistible grace) is not part of what Christ purchased on the cross, then we are left to obtain our deliverance from deadness and blindness and rebellion another way. We are left to make our way into the safety of Christ another way, since he did not obtain this entrance (new birth, faith, repentance) for us when he died.”</a:t>
            </a:r>
          </a:p>
          <a:p>
            <a:pPr marL="0" indent="0">
              <a:lnSpc>
                <a:spcPct val="150000"/>
              </a:lnSpc>
              <a:buNone/>
            </a:pPr>
            <a:r>
              <a:rPr lang="en-US" dirty="0">
                <a:solidFill>
                  <a:srgbClr val="0070C0"/>
                </a:solidFill>
                <a:cs typeface="Arial" panose="020B0604020202020204" pitchFamily="34" charset="0"/>
              </a:rPr>
              <a:t>Five Points by John Piper page 39</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720346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Limited Atonement </a:t>
            </a:r>
            <a:r>
              <a:rPr lang="en-US" sz="2800" dirty="0">
                <a:solidFill>
                  <a:srgbClr val="0070C0"/>
                </a:solidFill>
                <a:latin typeface="Arial" panose="020B0604020202020204" pitchFamily="34" charset="0"/>
                <a:cs typeface="Arial" panose="020B0604020202020204" pitchFamily="34" charset="0"/>
              </a:rPr>
              <a:t>(Review)</a:t>
            </a:r>
            <a:endParaRPr lang="en-US" sz="2800" b="1" dirty="0">
              <a:cs typeface="Arial" panose="020B0604020202020204" pitchFamily="34" charset="0"/>
            </a:endParaRPr>
          </a:p>
        </p:txBody>
      </p:sp>
      <p:sp>
        <p:nvSpPr>
          <p:cNvPr id="9" name="Content Placeholder 8"/>
          <p:cNvSpPr>
            <a:spLocks noGrp="1"/>
          </p:cNvSpPr>
          <p:nvPr>
            <p:ph idx="1"/>
          </p:nvPr>
        </p:nvSpPr>
        <p:spPr>
          <a:xfrm>
            <a:off x="142240" y="782516"/>
            <a:ext cx="11795760" cy="5925014"/>
          </a:xfrm>
          <a:solidFill>
            <a:srgbClr val="FFFFCC"/>
          </a:solidFill>
        </p:spPr>
        <p:txBody>
          <a:bodyPr>
            <a:normAutofit lnSpcReduction="10000"/>
          </a:bodyPr>
          <a:lstStyle/>
          <a:p>
            <a:pPr>
              <a:lnSpc>
                <a:spcPct val="150000"/>
              </a:lnSpc>
            </a:pPr>
            <a:r>
              <a:rPr lang="en-US" dirty="0">
                <a:solidFill>
                  <a:srgbClr val="0070C0"/>
                </a:solidFill>
                <a:cs typeface="Arial" panose="020B0604020202020204" pitchFamily="34" charset="0"/>
              </a:rPr>
              <a:t>The divide between </a:t>
            </a:r>
            <a:r>
              <a:rPr lang="en-US" dirty="0" err="1">
                <a:solidFill>
                  <a:srgbClr val="0070C0"/>
                </a:solidFill>
                <a:cs typeface="Arial" panose="020B0604020202020204" pitchFamily="34" charset="0"/>
              </a:rPr>
              <a:t>Arminians</a:t>
            </a:r>
            <a:r>
              <a:rPr lang="en-US" dirty="0">
                <a:solidFill>
                  <a:srgbClr val="0070C0"/>
                </a:solidFill>
                <a:cs typeface="Arial" panose="020B0604020202020204" pitchFamily="34" charset="0"/>
              </a:rPr>
              <a:t> and Calvinists is over: </a:t>
            </a:r>
          </a:p>
          <a:p>
            <a:pPr marL="914400" lvl="1" indent="-457200">
              <a:lnSpc>
                <a:spcPct val="150000"/>
              </a:lnSpc>
              <a:buFont typeface="+mj-lt"/>
              <a:buAutoNum type="arabicPeriod"/>
            </a:pPr>
            <a:r>
              <a:rPr lang="en-US" sz="2800" dirty="0">
                <a:solidFill>
                  <a:srgbClr val="0070C0"/>
                </a:solidFill>
                <a:cs typeface="Arial" panose="020B0604020202020204" pitchFamily="34" charset="0"/>
              </a:rPr>
              <a:t>The extent of the atonement (Who did Jesus die for?) </a:t>
            </a:r>
            <a:r>
              <a:rPr lang="en-US" sz="2800" b="1" dirty="0">
                <a:solidFill>
                  <a:srgbClr val="0070C0"/>
                </a:solidFill>
                <a:cs typeface="Arial" panose="020B0604020202020204" pitchFamily="34" charset="0"/>
              </a:rPr>
              <a:t>- Synod of Dort</a:t>
            </a:r>
          </a:p>
          <a:p>
            <a:pPr marL="914400" lvl="1" indent="-457200">
              <a:lnSpc>
                <a:spcPct val="150000"/>
              </a:lnSpc>
              <a:buFont typeface="+mj-lt"/>
              <a:buAutoNum type="arabicPeriod"/>
            </a:pPr>
            <a:r>
              <a:rPr lang="en-US" sz="2800" dirty="0">
                <a:solidFill>
                  <a:srgbClr val="0070C0"/>
                </a:solidFill>
                <a:cs typeface="Arial" panose="020B0604020202020204" pitchFamily="34" charset="0"/>
              </a:rPr>
              <a:t>The nature of the atonement (What did Jesus achieve on the cross for those for whom he died?) </a:t>
            </a:r>
            <a:r>
              <a:rPr lang="en-US" sz="2800" b="1" dirty="0">
                <a:solidFill>
                  <a:srgbClr val="0070C0"/>
                </a:solidFill>
                <a:cs typeface="Arial" panose="020B0604020202020204" pitchFamily="34" charset="0"/>
              </a:rPr>
              <a:t>- The more important question.</a:t>
            </a:r>
          </a:p>
          <a:p>
            <a:pPr>
              <a:lnSpc>
                <a:spcPct val="150000"/>
              </a:lnSpc>
            </a:pPr>
            <a:r>
              <a:rPr lang="en-US" dirty="0">
                <a:solidFill>
                  <a:srgbClr val="0070C0"/>
                </a:solidFill>
                <a:cs typeface="Arial" panose="020B0604020202020204" pitchFamily="34" charset="0"/>
              </a:rPr>
              <a:t>If Jesus died for every human in the </a:t>
            </a:r>
            <a:r>
              <a:rPr lang="en-US" dirty="0">
                <a:solidFill>
                  <a:srgbClr val="FF0000"/>
                </a:solidFill>
                <a:cs typeface="Arial" panose="020B0604020202020204" pitchFamily="34" charset="0"/>
              </a:rPr>
              <a:t>same way for every person</a:t>
            </a:r>
            <a:r>
              <a:rPr lang="en-US" dirty="0">
                <a:solidFill>
                  <a:srgbClr val="0070C0"/>
                </a:solidFill>
                <a:cs typeface="Arial" panose="020B0604020202020204" pitchFamily="34" charset="0"/>
              </a:rPr>
              <a:t>, then the atonement did not decisively secure the salvation of anyone because not everyone believes. It only made everyone savable if someone chose to believe </a:t>
            </a:r>
            <a:r>
              <a:rPr lang="en-US" b="1" i="1" u="sng" dirty="0">
                <a:solidFill>
                  <a:srgbClr val="0070C0"/>
                </a:solidFill>
                <a:cs typeface="Arial" panose="020B0604020202020204" pitchFamily="34" charset="0"/>
              </a:rPr>
              <a:t>which was impossible for them to do because of moral inability</a:t>
            </a:r>
            <a:r>
              <a:rPr lang="en-US" b="1" u="sng" dirty="0">
                <a:solidFill>
                  <a:srgbClr val="0070C0"/>
                </a:solidFill>
                <a:cs typeface="Arial" panose="020B0604020202020204" pitchFamily="34" charset="0"/>
              </a:rPr>
              <a:t> </a:t>
            </a:r>
            <a:r>
              <a:rPr lang="en-US" dirty="0">
                <a:solidFill>
                  <a:srgbClr val="0070C0"/>
                </a:solidFill>
                <a:cs typeface="Arial" panose="020B0604020202020204" pitchFamily="34" charset="0"/>
              </a:rPr>
              <a:t>(Total Depravity).</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952347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Limited Atonement - The New Covenant </a:t>
            </a:r>
            <a:r>
              <a:rPr lang="en-US" sz="2800" dirty="0">
                <a:solidFill>
                  <a:srgbClr val="0070C0"/>
                </a:solidFill>
                <a:latin typeface="Arial" panose="020B0604020202020204" pitchFamily="34" charset="0"/>
                <a:cs typeface="Arial" panose="020B0604020202020204" pitchFamily="34" charset="0"/>
              </a:rPr>
              <a:t>(Review)</a:t>
            </a:r>
            <a:endParaRPr lang="en-US" sz="2800" dirty="0">
              <a:cs typeface="Arial" panose="020B0604020202020204" pitchFamily="34" charset="0"/>
            </a:endParaRPr>
          </a:p>
        </p:txBody>
      </p:sp>
      <p:sp>
        <p:nvSpPr>
          <p:cNvPr id="9" name="Content Placeholder 8"/>
          <p:cNvSpPr>
            <a:spLocks noGrp="1"/>
          </p:cNvSpPr>
          <p:nvPr>
            <p:ph idx="1"/>
          </p:nvPr>
        </p:nvSpPr>
        <p:spPr>
          <a:xfrm>
            <a:off x="142240" y="714703"/>
            <a:ext cx="11795760" cy="6143297"/>
          </a:xfrm>
          <a:solidFill>
            <a:srgbClr val="FFFFCC"/>
          </a:solidFill>
        </p:spPr>
        <p:txBody>
          <a:bodyPr>
            <a:normAutofit/>
          </a:bodyPr>
          <a:lstStyle/>
          <a:p>
            <a:pPr>
              <a:lnSpc>
                <a:spcPct val="150000"/>
              </a:lnSpc>
            </a:pPr>
            <a:r>
              <a:rPr lang="en-US" dirty="0">
                <a:solidFill>
                  <a:srgbClr val="0070C0"/>
                </a:solidFill>
                <a:cs typeface="Arial" panose="020B0604020202020204" pitchFamily="34" charset="0"/>
              </a:rPr>
              <a:t>The </a:t>
            </a:r>
            <a:r>
              <a:rPr lang="en-US" i="1" dirty="0">
                <a:solidFill>
                  <a:srgbClr val="0070C0"/>
                </a:solidFill>
                <a:cs typeface="Arial" panose="020B0604020202020204" pitchFamily="34" charset="0"/>
              </a:rPr>
              <a:t>New Covenant </a:t>
            </a:r>
            <a:r>
              <a:rPr lang="en-US" dirty="0">
                <a:solidFill>
                  <a:srgbClr val="0070C0"/>
                </a:solidFill>
                <a:cs typeface="Arial" panose="020B0604020202020204" pitchFamily="34" charset="0"/>
              </a:rPr>
              <a:t>(Jeremiah 31, Ezekiel 11 ) teaches that the conditions of the </a:t>
            </a:r>
            <a:r>
              <a:rPr lang="en-US" i="1" dirty="0">
                <a:solidFill>
                  <a:srgbClr val="0070C0"/>
                </a:solidFill>
                <a:cs typeface="Arial" panose="020B0604020202020204" pitchFamily="34" charset="0"/>
              </a:rPr>
              <a:t>Old Covenant </a:t>
            </a:r>
            <a:r>
              <a:rPr lang="en-US" dirty="0">
                <a:solidFill>
                  <a:srgbClr val="0070C0"/>
                </a:solidFill>
                <a:cs typeface="Arial" panose="020B0604020202020204" pitchFamily="34" charset="0"/>
              </a:rPr>
              <a:t>would be secured by God’s sovereign initiative. It cannot be broken by the recipients.</a:t>
            </a:r>
          </a:p>
          <a:p>
            <a:pPr>
              <a:lnSpc>
                <a:spcPct val="150000"/>
              </a:lnSpc>
            </a:pPr>
            <a:r>
              <a:rPr lang="en-US" dirty="0">
                <a:solidFill>
                  <a:srgbClr val="0070C0"/>
                </a:solidFill>
                <a:cs typeface="Arial" panose="020B0604020202020204" pitchFamily="34" charset="0"/>
              </a:rPr>
              <a:t>What had been promised in the OT becomes a reality in the NT.</a:t>
            </a:r>
          </a:p>
          <a:p>
            <a:pPr>
              <a:lnSpc>
                <a:spcPct val="150000"/>
              </a:lnSpc>
            </a:pPr>
            <a:r>
              <a:rPr lang="en-US" dirty="0">
                <a:solidFill>
                  <a:srgbClr val="0070C0"/>
                </a:solidFill>
              </a:rPr>
              <a:t>The promises of the New Covenant are blood bought. The promises to create and keep a people for God are what Jesus died for. So there is a definite atonement for a definite group of people that is secured by Jesus’ shed blood.</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80449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Limited Atonement </a:t>
            </a:r>
            <a:r>
              <a:rPr lang="en-US" sz="2800" dirty="0">
                <a:solidFill>
                  <a:srgbClr val="0070C0"/>
                </a:solidFill>
                <a:latin typeface="Arial" panose="020B0604020202020204" pitchFamily="34" charset="0"/>
                <a:cs typeface="Arial" panose="020B0604020202020204" pitchFamily="34" charset="0"/>
              </a:rPr>
              <a:t>(review)</a:t>
            </a:r>
            <a:endParaRPr lang="en-US" sz="2800" b="1" dirty="0">
              <a:cs typeface="Arial" panose="020B0604020202020204" pitchFamily="34" charset="0"/>
            </a:endParaRPr>
          </a:p>
        </p:txBody>
      </p:sp>
      <p:sp>
        <p:nvSpPr>
          <p:cNvPr id="9" name="Content Placeholder 8"/>
          <p:cNvSpPr>
            <a:spLocks noGrp="1"/>
          </p:cNvSpPr>
          <p:nvPr>
            <p:ph idx="1"/>
          </p:nvPr>
        </p:nvSpPr>
        <p:spPr>
          <a:xfrm>
            <a:off x="142240" y="782516"/>
            <a:ext cx="11795760" cy="5925014"/>
          </a:xfrm>
          <a:solidFill>
            <a:srgbClr val="FFFFCC"/>
          </a:solidFill>
        </p:spPr>
        <p:txBody>
          <a:bodyPr>
            <a:normAutofit/>
          </a:bodyPr>
          <a:lstStyle/>
          <a:p>
            <a:pPr>
              <a:lnSpc>
                <a:spcPct val="150000"/>
              </a:lnSpc>
            </a:pPr>
            <a:r>
              <a:rPr lang="en-US" dirty="0">
                <a:solidFill>
                  <a:srgbClr val="0070C0"/>
                </a:solidFill>
                <a:cs typeface="Arial" panose="020B0604020202020204" pitchFamily="34" charset="0"/>
              </a:rPr>
              <a:t>Therefore, if Jesus died only for the elect, then his death did not need to produce the same effect for everyone so that the cross could actually purchase irresistible grace, the new birth, faith, repentance and so on for everyone of the elect.</a:t>
            </a:r>
          </a:p>
          <a:p>
            <a:pPr>
              <a:lnSpc>
                <a:spcPct val="150000"/>
              </a:lnSpc>
            </a:pPr>
            <a:r>
              <a:rPr lang="en-US" dirty="0">
                <a:solidFill>
                  <a:srgbClr val="0070C0"/>
                </a:solidFill>
                <a:cs typeface="Arial" panose="020B0604020202020204" pitchFamily="34" charset="0"/>
              </a:rPr>
              <a:t>Under the Old Covenant salvation was mainly for those of Jewish descent and achieved by each person fulfilling the Law. </a:t>
            </a:r>
          </a:p>
          <a:p>
            <a:pPr>
              <a:lnSpc>
                <a:spcPct val="150000"/>
              </a:lnSpc>
            </a:pPr>
            <a:r>
              <a:rPr lang="en-US" dirty="0">
                <a:solidFill>
                  <a:srgbClr val="0070C0"/>
                </a:solidFill>
                <a:cs typeface="Arial" panose="020B0604020202020204" pitchFamily="34" charset="0"/>
              </a:rPr>
              <a:t>Under the New Covenant salvation is for the elect who encompass a “cross-section” of every “tribe and tongue” on earth. </a:t>
            </a:r>
          </a:p>
          <a:p>
            <a:pPr>
              <a:lnSpc>
                <a:spcPct val="150000"/>
              </a:lnSpc>
            </a:pPr>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2439941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Limited Atonement </a:t>
            </a:r>
            <a:r>
              <a:rPr lang="en-US" sz="2800" dirty="0">
                <a:solidFill>
                  <a:srgbClr val="0070C0"/>
                </a:solidFill>
                <a:latin typeface="Arial" panose="020B0604020202020204" pitchFamily="34" charset="0"/>
                <a:cs typeface="Arial" panose="020B0604020202020204" pitchFamily="34" charset="0"/>
              </a:rPr>
              <a:t>(review)</a:t>
            </a:r>
            <a:endParaRPr lang="en-US" sz="2800" b="1" dirty="0">
              <a:cs typeface="Arial" panose="020B0604020202020204" pitchFamily="34" charset="0"/>
            </a:endParaRPr>
          </a:p>
        </p:txBody>
      </p:sp>
      <p:sp>
        <p:nvSpPr>
          <p:cNvPr id="9" name="Content Placeholder 8"/>
          <p:cNvSpPr>
            <a:spLocks noGrp="1"/>
          </p:cNvSpPr>
          <p:nvPr>
            <p:ph idx="1"/>
          </p:nvPr>
        </p:nvSpPr>
        <p:spPr>
          <a:xfrm>
            <a:off x="142240" y="782516"/>
            <a:ext cx="11795760" cy="5925014"/>
          </a:xfrm>
          <a:solidFill>
            <a:srgbClr val="FFFFCC"/>
          </a:solidFill>
        </p:spPr>
        <p:txBody>
          <a:bodyPr>
            <a:normAutofit lnSpcReduction="10000"/>
          </a:bodyPr>
          <a:lstStyle/>
          <a:p>
            <a:pPr>
              <a:lnSpc>
                <a:spcPct val="150000"/>
              </a:lnSpc>
            </a:pPr>
            <a:r>
              <a:rPr lang="en-US" dirty="0">
                <a:solidFill>
                  <a:srgbClr val="0070C0"/>
                </a:solidFill>
                <a:cs typeface="Arial" panose="020B0604020202020204" pitchFamily="34" charset="0"/>
              </a:rPr>
              <a:t>Jesus has fulfilled the Law. The elect receive salvation by faith in Christ through a </a:t>
            </a:r>
            <a:r>
              <a:rPr lang="en-US" dirty="0" err="1">
                <a:solidFill>
                  <a:srgbClr val="0070C0"/>
                </a:solidFill>
                <a:cs typeface="Arial" panose="020B0604020202020204" pitchFamily="34" charset="0"/>
              </a:rPr>
              <a:t>monergistic</a:t>
            </a:r>
            <a:r>
              <a:rPr lang="en-US" dirty="0">
                <a:solidFill>
                  <a:srgbClr val="0070C0"/>
                </a:solidFill>
                <a:cs typeface="Arial" panose="020B0604020202020204" pitchFamily="34" charset="0"/>
              </a:rPr>
              <a:t>* act of God as opposed to the Roman Catholic and Arminian concept of a synergistic** act of God and the individual believer.</a:t>
            </a:r>
          </a:p>
          <a:p>
            <a:pPr marL="0" indent="0">
              <a:lnSpc>
                <a:spcPct val="150000"/>
              </a:lnSpc>
              <a:buNone/>
            </a:pPr>
            <a:r>
              <a:rPr lang="en-US" dirty="0"/>
              <a:t>*Monergism is the view within Christian theology which holds that God alone works through the Holy Spirit to bring about the salvation of an individual through spiritual regeneration, despite the individual’s enmity</a:t>
            </a:r>
            <a:r>
              <a:rPr lang="en-US" dirty="0">
                <a:solidFill>
                  <a:srgbClr val="FF0000"/>
                </a:solidFill>
              </a:rPr>
              <a:t>*</a:t>
            </a:r>
            <a:r>
              <a:rPr lang="en-US" dirty="0"/>
              <a:t> toward God.</a:t>
            </a:r>
          </a:p>
          <a:p>
            <a:pPr marL="0" indent="0">
              <a:lnSpc>
                <a:spcPct val="150000"/>
              </a:lnSpc>
              <a:buNone/>
            </a:pPr>
            <a:r>
              <a:rPr lang="en-US" dirty="0"/>
              <a:t>**</a:t>
            </a:r>
            <a:r>
              <a:rPr lang="en-US" b="1" dirty="0"/>
              <a:t> synergism</a:t>
            </a:r>
            <a:r>
              <a:rPr lang="en-US" dirty="0"/>
              <a:t> is the position of those who hold that salvation involves some form of cooperation between divine grace and human freedom.</a:t>
            </a:r>
          </a:p>
          <a:p>
            <a:pPr marL="0" indent="0">
              <a:lnSpc>
                <a:spcPct val="150000"/>
              </a:lnSpc>
              <a:buNone/>
            </a:pPr>
            <a:r>
              <a:rPr lang="en-US" sz="2400" dirty="0">
                <a:solidFill>
                  <a:srgbClr val="FF0000"/>
                </a:solidFill>
              </a:rPr>
              <a:t>*</a:t>
            </a:r>
            <a:r>
              <a:rPr lang="en-US" sz="2400" dirty="0"/>
              <a:t> the state or feeling of being actively opposed or hostile to someone or something.</a:t>
            </a:r>
            <a:endParaRPr lang="en-US" sz="2400"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882368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Limited Atonement – Jesus died for the Church </a:t>
            </a:r>
            <a:r>
              <a:rPr lang="en-US" sz="2800" dirty="0">
                <a:solidFill>
                  <a:srgbClr val="0070C0"/>
                </a:solidFill>
                <a:latin typeface="Arial" panose="020B0604020202020204" pitchFamily="34" charset="0"/>
                <a:cs typeface="Arial" panose="020B0604020202020204" pitchFamily="34" charset="0"/>
              </a:rPr>
              <a:t>(review)</a:t>
            </a:r>
            <a:endParaRPr lang="en-US" sz="2800" dirty="0">
              <a:cs typeface="Arial" panose="020B0604020202020204" pitchFamily="34" charset="0"/>
            </a:endParaRPr>
          </a:p>
        </p:txBody>
      </p:sp>
      <p:sp>
        <p:nvSpPr>
          <p:cNvPr id="9" name="Content Placeholder 8"/>
          <p:cNvSpPr>
            <a:spLocks noGrp="1"/>
          </p:cNvSpPr>
          <p:nvPr>
            <p:ph idx="1"/>
          </p:nvPr>
        </p:nvSpPr>
        <p:spPr>
          <a:xfrm>
            <a:off x="142240" y="714703"/>
            <a:ext cx="11795760" cy="6143297"/>
          </a:xfrm>
          <a:solidFill>
            <a:srgbClr val="FFFFCC"/>
          </a:solidFill>
        </p:spPr>
        <p:txBody>
          <a:bodyPr>
            <a:normAutofit/>
          </a:bodyPr>
          <a:lstStyle/>
          <a:p>
            <a:pPr>
              <a:lnSpc>
                <a:spcPct val="100000"/>
              </a:lnSpc>
            </a:pPr>
            <a:r>
              <a:rPr lang="en-US" dirty="0">
                <a:solidFill>
                  <a:srgbClr val="0070C0"/>
                </a:solidFill>
              </a:rPr>
              <a:t>Therefore, the great problem with the Arminian view of the Atonement* identified by John Owen remains:</a:t>
            </a:r>
          </a:p>
          <a:p>
            <a:pPr lvl="1">
              <a:lnSpc>
                <a:spcPct val="100000"/>
              </a:lnSpc>
            </a:pPr>
            <a:r>
              <a:rPr lang="en-US" sz="2800" dirty="0">
                <a:solidFill>
                  <a:srgbClr val="0070C0"/>
                </a:solidFill>
              </a:rPr>
              <a:t>If Jesus atoned for every sin of every person and unbelief is a sin that sends people to hell, then either:</a:t>
            </a:r>
          </a:p>
          <a:p>
            <a:pPr marL="1428750" lvl="2" indent="-514350">
              <a:lnSpc>
                <a:spcPct val="100000"/>
              </a:lnSpc>
              <a:buFont typeface="+mj-lt"/>
              <a:buAutoNum type="arabicPeriod"/>
            </a:pPr>
            <a:r>
              <a:rPr lang="en-US" sz="2800" dirty="0">
                <a:solidFill>
                  <a:srgbClr val="0070C0"/>
                </a:solidFill>
              </a:rPr>
              <a:t>Jesus didn’t atone for unbelief for everyone (unbelievers go to hell) </a:t>
            </a:r>
            <a:r>
              <a:rPr lang="en-US" sz="2800" b="1" dirty="0">
                <a:solidFill>
                  <a:srgbClr val="0070C0"/>
                </a:solidFill>
              </a:rPr>
              <a:t>or</a:t>
            </a:r>
            <a:r>
              <a:rPr lang="en-US" sz="2800" dirty="0">
                <a:solidFill>
                  <a:srgbClr val="0070C0"/>
                </a:solidFill>
              </a:rPr>
              <a:t> </a:t>
            </a:r>
          </a:p>
          <a:p>
            <a:pPr marL="1428750" lvl="2" indent="-514350">
              <a:lnSpc>
                <a:spcPct val="100000"/>
              </a:lnSpc>
              <a:buFont typeface="+mj-lt"/>
              <a:buAutoNum type="arabicPeriod"/>
            </a:pPr>
            <a:r>
              <a:rPr lang="en-US" sz="2800" dirty="0">
                <a:solidFill>
                  <a:srgbClr val="0070C0"/>
                </a:solidFill>
              </a:rPr>
              <a:t>God is unjust to send an unbeliever to hell (because Jesus atoned for unbelief)</a:t>
            </a:r>
          </a:p>
          <a:p>
            <a:pPr lvl="1">
              <a:lnSpc>
                <a:spcPct val="100000"/>
              </a:lnSpc>
            </a:pPr>
            <a:r>
              <a:rPr lang="en-US" sz="2800" dirty="0">
                <a:solidFill>
                  <a:srgbClr val="0070C0"/>
                </a:solidFill>
              </a:rPr>
              <a:t>Alternately, if Jesus atoned for every sin of every person, and God wants every person to be saved, then God doesn’t always accomplish what he desires because he either:</a:t>
            </a:r>
          </a:p>
          <a:p>
            <a:pPr marL="1428750" lvl="2" indent="-514350">
              <a:lnSpc>
                <a:spcPct val="100000"/>
              </a:lnSpc>
              <a:buFont typeface="+mj-lt"/>
              <a:buAutoNum type="arabicPeriod"/>
            </a:pPr>
            <a:r>
              <a:rPr lang="en-US" sz="2800" dirty="0">
                <a:solidFill>
                  <a:srgbClr val="0070C0"/>
                </a:solidFill>
              </a:rPr>
              <a:t>values human autonomy above his sovereignty or</a:t>
            </a:r>
          </a:p>
          <a:p>
            <a:pPr marL="1428750" lvl="2" indent="-514350">
              <a:lnSpc>
                <a:spcPct val="100000"/>
              </a:lnSpc>
              <a:buFont typeface="+mj-lt"/>
              <a:buAutoNum type="arabicPeriod"/>
            </a:pPr>
            <a:r>
              <a:rPr lang="en-US" sz="2800" dirty="0">
                <a:solidFill>
                  <a:srgbClr val="0070C0"/>
                </a:solidFill>
              </a:rPr>
              <a:t>God is not sovereign over salvation</a:t>
            </a:r>
          </a:p>
          <a:p>
            <a:pPr marL="0" indent="0">
              <a:buNone/>
            </a:pPr>
            <a:r>
              <a:rPr lang="en-US" b="1" dirty="0">
                <a:solidFill>
                  <a:srgbClr val="0070C0"/>
                </a:solidFill>
                <a:cs typeface="Arial" panose="020B0604020202020204" pitchFamily="34" charset="0"/>
              </a:rPr>
              <a:t>*</a:t>
            </a:r>
            <a:r>
              <a:rPr lang="en-US" i="1" dirty="0">
                <a:solidFill>
                  <a:srgbClr val="0070C0"/>
                </a:solidFill>
                <a:cs typeface="Arial" panose="020B0604020202020204" pitchFamily="34" charset="0"/>
              </a:rPr>
              <a:t> The atonement is the</a:t>
            </a:r>
            <a:r>
              <a:rPr lang="en-US" i="1" dirty="0">
                <a:solidFill>
                  <a:srgbClr val="FF0000"/>
                </a:solidFill>
                <a:cs typeface="Arial" panose="020B0604020202020204" pitchFamily="34" charset="0"/>
              </a:rPr>
              <a:t> work </a:t>
            </a:r>
            <a:r>
              <a:rPr lang="en-US" i="1" dirty="0">
                <a:solidFill>
                  <a:srgbClr val="0070C0"/>
                </a:solidFill>
                <a:cs typeface="Arial" panose="020B0604020202020204" pitchFamily="34" charset="0"/>
              </a:rPr>
              <a:t>Christ did in his</a:t>
            </a:r>
            <a:r>
              <a:rPr lang="en-US" i="1" dirty="0">
                <a:solidFill>
                  <a:srgbClr val="FF0000"/>
                </a:solidFill>
                <a:cs typeface="Arial" panose="020B0604020202020204" pitchFamily="34" charset="0"/>
              </a:rPr>
              <a:t> life </a:t>
            </a:r>
            <a:r>
              <a:rPr lang="en-US" i="1" dirty="0">
                <a:solidFill>
                  <a:srgbClr val="0070C0"/>
                </a:solidFill>
                <a:cs typeface="Arial" panose="020B0604020202020204" pitchFamily="34" charset="0"/>
              </a:rPr>
              <a:t>and </a:t>
            </a:r>
            <a:r>
              <a:rPr lang="en-US" i="1" dirty="0">
                <a:solidFill>
                  <a:srgbClr val="FF0000"/>
                </a:solidFill>
                <a:cs typeface="Arial" panose="020B0604020202020204" pitchFamily="34" charset="0"/>
              </a:rPr>
              <a:t>death</a:t>
            </a:r>
            <a:r>
              <a:rPr lang="en-US" i="1" dirty="0">
                <a:solidFill>
                  <a:srgbClr val="0070C0"/>
                </a:solidFill>
                <a:cs typeface="Arial" panose="020B0604020202020204" pitchFamily="34" charset="0"/>
              </a:rPr>
              <a:t> to </a:t>
            </a:r>
            <a:r>
              <a:rPr lang="en-US" i="1" dirty="0">
                <a:solidFill>
                  <a:srgbClr val="FF0000"/>
                </a:solidFill>
                <a:cs typeface="Arial" panose="020B0604020202020204" pitchFamily="34" charset="0"/>
              </a:rPr>
              <a:t>earn</a:t>
            </a:r>
            <a:r>
              <a:rPr lang="en-US" i="1" dirty="0">
                <a:solidFill>
                  <a:srgbClr val="0070C0"/>
                </a:solidFill>
                <a:cs typeface="Arial" panose="020B0604020202020204" pitchFamily="34" charset="0"/>
              </a:rPr>
              <a:t> our salvation. </a:t>
            </a:r>
            <a:endParaRPr lang="en-US" b="1" dirty="0">
              <a:solidFill>
                <a:srgbClr val="0070C0"/>
              </a:solidFill>
              <a:cs typeface="Arial" panose="020B0604020202020204" pitchFamily="34" charset="0"/>
            </a:endParaRPr>
          </a:p>
          <a:p>
            <a:pPr marL="0" indent="0">
              <a:buNone/>
            </a:pPr>
            <a:endParaRPr lang="en-US" dirty="0">
              <a:solidFill>
                <a:srgbClr val="0070C0"/>
              </a:solidFill>
            </a:endParaRPr>
          </a:p>
          <a:p>
            <a:endParaRPr lang="en-US" dirty="0"/>
          </a:p>
          <a:p>
            <a:pPr>
              <a:lnSpc>
                <a:spcPct val="150000"/>
              </a:lnSpc>
            </a:pPr>
            <a:endParaRPr lang="en-US"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887720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Limited Atonement</a:t>
            </a:r>
            <a:endParaRPr lang="en-US" sz="2800" b="1" dirty="0">
              <a:cs typeface="Arial" panose="020B0604020202020204" pitchFamily="34" charset="0"/>
            </a:endParaRPr>
          </a:p>
        </p:txBody>
      </p:sp>
      <p:sp>
        <p:nvSpPr>
          <p:cNvPr id="9" name="Content Placeholder 8"/>
          <p:cNvSpPr>
            <a:spLocks noGrp="1"/>
          </p:cNvSpPr>
          <p:nvPr>
            <p:ph idx="1"/>
          </p:nvPr>
        </p:nvSpPr>
        <p:spPr>
          <a:xfrm>
            <a:off x="142240" y="782516"/>
            <a:ext cx="12049760" cy="5925014"/>
          </a:xfrm>
          <a:solidFill>
            <a:srgbClr val="FFFFCC"/>
          </a:solidFill>
        </p:spPr>
        <p:txBody>
          <a:bodyPr>
            <a:noAutofit/>
          </a:bodyPr>
          <a:lstStyle/>
          <a:p>
            <a:pPr marL="514350" indent="-514350">
              <a:lnSpc>
                <a:spcPct val="150000"/>
              </a:lnSpc>
              <a:buFont typeface="+mj-lt"/>
              <a:buAutoNum type="arabicPeriod"/>
            </a:pPr>
            <a:r>
              <a:rPr lang="en-US" dirty="0">
                <a:solidFill>
                  <a:srgbClr val="0070C0"/>
                </a:solidFill>
                <a:cs typeface="Arial" panose="020B0604020202020204" pitchFamily="34" charset="0"/>
              </a:rPr>
              <a:t>The death of Christ was necessary to vindicate the righteousness of God in justifying the elect by faith because it would be unrighteous to acquit sinners as though their sin/unbelief was not a grievous insult to the glory of God.</a:t>
            </a:r>
          </a:p>
          <a:p>
            <a:pPr marL="0" indent="0">
              <a:lnSpc>
                <a:spcPct val="150000"/>
              </a:lnSpc>
              <a:buNone/>
            </a:pPr>
            <a:r>
              <a:rPr lang="en-US" dirty="0">
                <a:cs typeface="Arial" panose="020B0604020202020204" pitchFamily="34" charset="0"/>
              </a:rPr>
              <a:t>But now the righteousness of God has been manifested apart from the law, although the Law and the Prophets bear witness to it- the righteousness of God through faith in Jesus Christ for all who believe. For there is no distinction: for all have sinned and fall short of the glory of God, and are justified by his </a:t>
            </a:r>
            <a:r>
              <a:rPr lang="en-US" dirty="0">
                <a:solidFill>
                  <a:srgbClr val="FF0000"/>
                </a:solidFill>
                <a:cs typeface="Arial" panose="020B0604020202020204" pitchFamily="34" charset="0"/>
              </a:rPr>
              <a:t>grace</a:t>
            </a:r>
            <a:r>
              <a:rPr lang="en-US" dirty="0">
                <a:cs typeface="Arial" panose="020B0604020202020204" pitchFamily="34" charset="0"/>
              </a:rPr>
              <a:t> as a </a:t>
            </a:r>
            <a:r>
              <a:rPr lang="en-US" dirty="0">
                <a:solidFill>
                  <a:srgbClr val="FF0000"/>
                </a:solidFill>
                <a:cs typeface="Arial" panose="020B0604020202020204" pitchFamily="34" charset="0"/>
              </a:rPr>
              <a:t>gift</a:t>
            </a:r>
            <a:r>
              <a:rPr lang="en-US" dirty="0">
                <a:cs typeface="Arial" panose="020B0604020202020204" pitchFamily="34" charset="0"/>
              </a:rPr>
              <a:t>, through the redemption that is in Christ Jesus, whom God put forward as a propitiation by his blood, to be received </a:t>
            </a:r>
            <a:r>
              <a:rPr lang="en-US" dirty="0">
                <a:latin typeface="Arial" panose="020B0604020202020204" pitchFamily="34" charset="0"/>
                <a:cs typeface="Arial" panose="020B0604020202020204" pitchFamily="34" charset="0"/>
              </a:rPr>
              <a:t>by faith. </a:t>
            </a:r>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6378013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1129</Words>
  <Application>Microsoft Office PowerPoint</Application>
  <PresentationFormat>Widescreen</PresentationFormat>
  <Paragraphs>78</Paragraphs>
  <Slides>15</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Discipleship:  An  Introduction to  Systematic Theology and  Apologetics</vt:lpstr>
      <vt:lpstr>Reformed vs Arminian Soteriology – Limited Atonement* (Review)</vt:lpstr>
      <vt:lpstr>Reformed vs Arminian Soteriology – Limited Atonement</vt:lpstr>
      <vt:lpstr>Reformed vs Arminian Soteriology – Limited Atonement (Review)</vt:lpstr>
      <vt:lpstr>Limited Atonement - The New Covenant (Review)</vt:lpstr>
      <vt:lpstr>Reformed vs Arminian Soteriology – Limited Atonement (review)</vt:lpstr>
      <vt:lpstr>Reformed vs Arminian Soteriology – Limited Atonement (review)</vt:lpstr>
      <vt:lpstr>Limited Atonement – Jesus died for the Church (review)</vt:lpstr>
      <vt:lpstr>Reformed vs Arminian Soteriology – Limited Atonement</vt:lpstr>
      <vt:lpstr>Reformed vs Arminian Soteriology – Limited Atonement</vt:lpstr>
      <vt:lpstr>Reformed vs Arminian Soteriology – Limited Atonement</vt:lpstr>
      <vt:lpstr>Limited Atonement* – Jesus lays down his life for the sheep</vt:lpstr>
      <vt:lpstr>Limited Atonement – Jesus lays down his life for the sheep</vt:lpstr>
      <vt:lpstr>Limited Atonement – Jesus lays down his life for the sheep</vt:lpstr>
      <vt:lpstr>Limited Atonement – Jesus lays down his life for the sheep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2</cp:revision>
  <dcterms:created xsi:type="dcterms:W3CDTF">2019-01-07T00:30:31Z</dcterms:created>
  <dcterms:modified xsi:type="dcterms:W3CDTF">2019-01-07T00:34:23Z</dcterms:modified>
</cp:coreProperties>
</file>