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735" r:id="rId2"/>
    <p:sldId id="762" r:id="rId3"/>
    <p:sldId id="761" r:id="rId4"/>
    <p:sldId id="756" r:id="rId5"/>
    <p:sldId id="757" r:id="rId6"/>
    <p:sldId id="736" r:id="rId7"/>
    <p:sldId id="759" r:id="rId8"/>
    <p:sldId id="755" r:id="rId9"/>
    <p:sldId id="722" r:id="rId10"/>
    <p:sldId id="710" r:id="rId11"/>
    <p:sldId id="711" r:id="rId12"/>
    <p:sldId id="712" r:id="rId13"/>
    <p:sldId id="731" r:id="rId14"/>
    <p:sldId id="613" r:id="rId15"/>
    <p:sldId id="482" r:id="rId16"/>
    <p:sldId id="73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7" d="100"/>
          <a:sy n="77" d="100"/>
        </p:scale>
        <p:origin x="91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8DC7E3-1919-4684-A2E5-D2F2A94110CA}" type="datetimeFigureOut">
              <a:rPr lang="en-US" smtClean="0"/>
              <a:t>1/13/2019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89023-200F-4D33-AC54-60463D65FDCA}" type="slidenum">
              <a:rPr lang="en-US" smtClean="0"/>
              <a:t>‹#›</a:t>
            </a:fld>
            <a:endParaRPr lang="en-US"/>
          </a:p>
        </p:txBody>
      </p:sp>
    </p:spTree>
    <p:extLst>
      <p:ext uri="{BB962C8B-B14F-4D97-AF65-F5344CB8AC3E}">
        <p14:creationId xmlns:p14="http://schemas.microsoft.com/office/powerpoint/2010/main" val="807127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2</a:t>
            </a:fld>
            <a:endParaRPr lang="en-US"/>
          </a:p>
        </p:txBody>
      </p:sp>
    </p:spTree>
    <p:extLst>
      <p:ext uri="{BB962C8B-B14F-4D97-AF65-F5344CB8AC3E}">
        <p14:creationId xmlns:p14="http://schemas.microsoft.com/office/powerpoint/2010/main" val="36262959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11</a:t>
            </a:fld>
            <a:endParaRPr lang="en-US"/>
          </a:p>
        </p:txBody>
      </p:sp>
    </p:spTree>
    <p:extLst>
      <p:ext uri="{BB962C8B-B14F-4D97-AF65-F5344CB8AC3E}">
        <p14:creationId xmlns:p14="http://schemas.microsoft.com/office/powerpoint/2010/main" val="27389299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12</a:t>
            </a:fld>
            <a:endParaRPr lang="en-US"/>
          </a:p>
        </p:txBody>
      </p:sp>
    </p:spTree>
    <p:extLst>
      <p:ext uri="{BB962C8B-B14F-4D97-AF65-F5344CB8AC3E}">
        <p14:creationId xmlns:p14="http://schemas.microsoft.com/office/powerpoint/2010/main" val="26248913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13</a:t>
            </a:fld>
            <a:endParaRPr lang="en-US" dirty="0"/>
          </a:p>
        </p:txBody>
      </p:sp>
    </p:spTree>
    <p:extLst>
      <p:ext uri="{BB962C8B-B14F-4D97-AF65-F5344CB8AC3E}">
        <p14:creationId xmlns:p14="http://schemas.microsoft.com/office/powerpoint/2010/main" val="13107464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15</a:t>
            </a:fld>
            <a:endParaRPr lang="en-US"/>
          </a:p>
        </p:txBody>
      </p:sp>
    </p:spTree>
    <p:extLst>
      <p:ext uri="{BB962C8B-B14F-4D97-AF65-F5344CB8AC3E}">
        <p14:creationId xmlns:p14="http://schemas.microsoft.com/office/powerpoint/2010/main" val="22256600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16</a:t>
            </a:fld>
            <a:endParaRPr lang="en-US" dirty="0"/>
          </a:p>
        </p:txBody>
      </p:sp>
    </p:spTree>
    <p:extLst>
      <p:ext uri="{BB962C8B-B14F-4D97-AF65-F5344CB8AC3E}">
        <p14:creationId xmlns:p14="http://schemas.microsoft.com/office/powerpoint/2010/main" val="13476312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3</a:t>
            </a:fld>
            <a:endParaRPr lang="en-US"/>
          </a:p>
        </p:txBody>
      </p:sp>
    </p:spTree>
    <p:extLst>
      <p:ext uri="{BB962C8B-B14F-4D97-AF65-F5344CB8AC3E}">
        <p14:creationId xmlns:p14="http://schemas.microsoft.com/office/powerpoint/2010/main" val="1977298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4</a:t>
            </a:fld>
            <a:endParaRPr lang="en-US"/>
          </a:p>
        </p:txBody>
      </p:sp>
    </p:spTree>
    <p:extLst>
      <p:ext uri="{BB962C8B-B14F-4D97-AF65-F5344CB8AC3E}">
        <p14:creationId xmlns:p14="http://schemas.microsoft.com/office/powerpoint/2010/main" val="2586205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5</a:t>
            </a:fld>
            <a:endParaRPr lang="en-US"/>
          </a:p>
        </p:txBody>
      </p:sp>
    </p:spTree>
    <p:extLst>
      <p:ext uri="{BB962C8B-B14F-4D97-AF65-F5344CB8AC3E}">
        <p14:creationId xmlns:p14="http://schemas.microsoft.com/office/powerpoint/2010/main" val="367976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6</a:t>
            </a:fld>
            <a:endParaRPr lang="en-US"/>
          </a:p>
        </p:txBody>
      </p:sp>
    </p:spTree>
    <p:extLst>
      <p:ext uri="{BB962C8B-B14F-4D97-AF65-F5344CB8AC3E}">
        <p14:creationId xmlns:p14="http://schemas.microsoft.com/office/powerpoint/2010/main" val="22500439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7</a:t>
            </a:fld>
            <a:endParaRPr lang="en-US"/>
          </a:p>
        </p:txBody>
      </p:sp>
    </p:spTree>
    <p:extLst>
      <p:ext uri="{BB962C8B-B14F-4D97-AF65-F5344CB8AC3E}">
        <p14:creationId xmlns:p14="http://schemas.microsoft.com/office/powerpoint/2010/main" val="2946698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8</a:t>
            </a:fld>
            <a:endParaRPr lang="en-US"/>
          </a:p>
        </p:txBody>
      </p:sp>
    </p:spTree>
    <p:extLst>
      <p:ext uri="{BB962C8B-B14F-4D97-AF65-F5344CB8AC3E}">
        <p14:creationId xmlns:p14="http://schemas.microsoft.com/office/powerpoint/2010/main" val="24709017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9</a:t>
            </a:fld>
            <a:endParaRPr lang="en-US"/>
          </a:p>
        </p:txBody>
      </p:sp>
    </p:spTree>
    <p:extLst>
      <p:ext uri="{BB962C8B-B14F-4D97-AF65-F5344CB8AC3E}">
        <p14:creationId xmlns:p14="http://schemas.microsoft.com/office/powerpoint/2010/main" val="12776847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10</a:t>
            </a:fld>
            <a:endParaRPr lang="en-US"/>
          </a:p>
        </p:txBody>
      </p:sp>
    </p:spTree>
    <p:extLst>
      <p:ext uri="{BB962C8B-B14F-4D97-AF65-F5344CB8AC3E}">
        <p14:creationId xmlns:p14="http://schemas.microsoft.com/office/powerpoint/2010/main" val="3861707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CABD4-3DBE-40E9-86AD-D4595F2391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9517DF3-138D-4E2A-9D03-D67D7177CF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7C5A7D1-EE06-4117-8C1E-B3C07E1932C6}"/>
              </a:ext>
            </a:extLst>
          </p:cNvPr>
          <p:cNvSpPr>
            <a:spLocks noGrp="1"/>
          </p:cNvSpPr>
          <p:nvPr>
            <p:ph type="dt" sz="half" idx="10"/>
          </p:nvPr>
        </p:nvSpPr>
        <p:spPr/>
        <p:txBody>
          <a:bodyPr/>
          <a:lstStyle/>
          <a:p>
            <a:fld id="{4E429C70-5B07-49D8-861C-15452368C2FF}" type="datetimeFigureOut">
              <a:rPr lang="en-US" smtClean="0"/>
              <a:t>1/13/2019</a:t>
            </a:fld>
            <a:endParaRPr lang="en-US"/>
          </a:p>
        </p:txBody>
      </p:sp>
      <p:sp>
        <p:nvSpPr>
          <p:cNvPr id="5" name="Footer Placeholder 4">
            <a:extLst>
              <a:ext uri="{FF2B5EF4-FFF2-40B4-BE49-F238E27FC236}">
                <a16:creationId xmlns:a16="http://schemas.microsoft.com/office/drawing/2014/main" id="{4351B7D5-2219-4DB9-979A-63E8C33556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31B47A-DD60-4E73-B7BB-EF1918C16309}"/>
              </a:ext>
            </a:extLst>
          </p:cNvPr>
          <p:cNvSpPr>
            <a:spLocks noGrp="1"/>
          </p:cNvSpPr>
          <p:nvPr>
            <p:ph type="sldNum" sz="quarter" idx="12"/>
          </p:nvPr>
        </p:nvSpPr>
        <p:spPr/>
        <p:txBody>
          <a:bodyPr/>
          <a:lstStyle/>
          <a:p>
            <a:fld id="{86057A14-5983-4C9C-941D-A06923B58D7A}" type="slidenum">
              <a:rPr lang="en-US" smtClean="0"/>
              <a:t>‹#›</a:t>
            </a:fld>
            <a:endParaRPr lang="en-US"/>
          </a:p>
        </p:txBody>
      </p:sp>
    </p:spTree>
    <p:extLst>
      <p:ext uri="{BB962C8B-B14F-4D97-AF65-F5344CB8AC3E}">
        <p14:creationId xmlns:p14="http://schemas.microsoft.com/office/powerpoint/2010/main" val="1980696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319A4-C57B-4D6F-A725-2CD13FAB58E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4684274-462B-4DB3-89E4-7AD94B4F354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B16BEF-5058-48C3-92AA-0746FB4C96C8}"/>
              </a:ext>
            </a:extLst>
          </p:cNvPr>
          <p:cNvSpPr>
            <a:spLocks noGrp="1"/>
          </p:cNvSpPr>
          <p:nvPr>
            <p:ph type="dt" sz="half" idx="10"/>
          </p:nvPr>
        </p:nvSpPr>
        <p:spPr/>
        <p:txBody>
          <a:bodyPr/>
          <a:lstStyle/>
          <a:p>
            <a:fld id="{4E429C70-5B07-49D8-861C-15452368C2FF}" type="datetimeFigureOut">
              <a:rPr lang="en-US" smtClean="0"/>
              <a:t>1/13/2019</a:t>
            </a:fld>
            <a:endParaRPr lang="en-US"/>
          </a:p>
        </p:txBody>
      </p:sp>
      <p:sp>
        <p:nvSpPr>
          <p:cNvPr id="5" name="Footer Placeholder 4">
            <a:extLst>
              <a:ext uri="{FF2B5EF4-FFF2-40B4-BE49-F238E27FC236}">
                <a16:creationId xmlns:a16="http://schemas.microsoft.com/office/drawing/2014/main" id="{D4E7A3B3-371B-4387-BB92-FBC2A9B602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9D0479-DB84-4F36-8226-99D2893A8B81}"/>
              </a:ext>
            </a:extLst>
          </p:cNvPr>
          <p:cNvSpPr>
            <a:spLocks noGrp="1"/>
          </p:cNvSpPr>
          <p:nvPr>
            <p:ph type="sldNum" sz="quarter" idx="12"/>
          </p:nvPr>
        </p:nvSpPr>
        <p:spPr/>
        <p:txBody>
          <a:bodyPr/>
          <a:lstStyle/>
          <a:p>
            <a:fld id="{86057A14-5983-4C9C-941D-A06923B58D7A}" type="slidenum">
              <a:rPr lang="en-US" smtClean="0"/>
              <a:t>‹#›</a:t>
            </a:fld>
            <a:endParaRPr lang="en-US"/>
          </a:p>
        </p:txBody>
      </p:sp>
    </p:spTree>
    <p:extLst>
      <p:ext uri="{BB962C8B-B14F-4D97-AF65-F5344CB8AC3E}">
        <p14:creationId xmlns:p14="http://schemas.microsoft.com/office/powerpoint/2010/main" val="3831454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EF5179-3867-449C-8F9F-3BA8F4BE312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7E2EF27-9CCD-4356-88A0-795F4463ABB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0682FB-ED44-4D6C-B4DC-4A03975D11E1}"/>
              </a:ext>
            </a:extLst>
          </p:cNvPr>
          <p:cNvSpPr>
            <a:spLocks noGrp="1"/>
          </p:cNvSpPr>
          <p:nvPr>
            <p:ph type="dt" sz="half" idx="10"/>
          </p:nvPr>
        </p:nvSpPr>
        <p:spPr/>
        <p:txBody>
          <a:bodyPr/>
          <a:lstStyle/>
          <a:p>
            <a:fld id="{4E429C70-5B07-49D8-861C-15452368C2FF}" type="datetimeFigureOut">
              <a:rPr lang="en-US" smtClean="0"/>
              <a:t>1/13/2019</a:t>
            </a:fld>
            <a:endParaRPr lang="en-US"/>
          </a:p>
        </p:txBody>
      </p:sp>
      <p:sp>
        <p:nvSpPr>
          <p:cNvPr id="5" name="Footer Placeholder 4">
            <a:extLst>
              <a:ext uri="{FF2B5EF4-FFF2-40B4-BE49-F238E27FC236}">
                <a16:creationId xmlns:a16="http://schemas.microsoft.com/office/drawing/2014/main" id="{DC2D92A6-27A1-41A4-ABCF-AA9B86675D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14F310-ABD5-40C7-9915-E36370722B34}"/>
              </a:ext>
            </a:extLst>
          </p:cNvPr>
          <p:cNvSpPr>
            <a:spLocks noGrp="1"/>
          </p:cNvSpPr>
          <p:nvPr>
            <p:ph type="sldNum" sz="quarter" idx="12"/>
          </p:nvPr>
        </p:nvSpPr>
        <p:spPr/>
        <p:txBody>
          <a:bodyPr/>
          <a:lstStyle/>
          <a:p>
            <a:fld id="{86057A14-5983-4C9C-941D-A06923B58D7A}" type="slidenum">
              <a:rPr lang="en-US" smtClean="0"/>
              <a:t>‹#›</a:t>
            </a:fld>
            <a:endParaRPr lang="en-US"/>
          </a:p>
        </p:txBody>
      </p:sp>
    </p:spTree>
    <p:extLst>
      <p:ext uri="{BB962C8B-B14F-4D97-AF65-F5344CB8AC3E}">
        <p14:creationId xmlns:p14="http://schemas.microsoft.com/office/powerpoint/2010/main" val="3493906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D7AA3-5B91-4823-BFFB-36FCA3B08E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FB4B45-D58B-4B1D-98B7-BC4DBDF22E6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B21CC7-5ACC-4C24-B9B5-944D840C07E3}"/>
              </a:ext>
            </a:extLst>
          </p:cNvPr>
          <p:cNvSpPr>
            <a:spLocks noGrp="1"/>
          </p:cNvSpPr>
          <p:nvPr>
            <p:ph type="dt" sz="half" idx="10"/>
          </p:nvPr>
        </p:nvSpPr>
        <p:spPr/>
        <p:txBody>
          <a:bodyPr/>
          <a:lstStyle/>
          <a:p>
            <a:fld id="{4E429C70-5B07-49D8-861C-15452368C2FF}" type="datetimeFigureOut">
              <a:rPr lang="en-US" smtClean="0"/>
              <a:t>1/13/2019</a:t>
            </a:fld>
            <a:endParaRPr lang="en-US"/>
          </a:p>
        </p:txBody>
      </p:sp>
      <p:sp>
        <p:nvSpPr>
          <p:cNvPr id="5" name="Footer Placeholder 4">
            <a:extLst>
              <a:ext uri="{FF2B5EF4-FFF2-40B4-BE49-F238E27FC236}">
                <a16:creationId xmlns:a16="http://schemas.microsoft.com/office/drawing/2014/main" id="{9719DEA9-B255-48E9-BF6F-338DAF35CE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1DAAC0-A58A-42D0-9E65-AA6D37CB41CC}"/>
              </a:ext>
            </a:extLst>
          </p:cNvPr>
          <p:cNvSpPr>
            <a:spLocks noGrp="1"/>
          </p:cNvSpPr>
          <p:nvPr>
            <p:ph type="sldNum" sz="quarter" idx="12"/>
          </p:nvPr>
        </p:nvSpPr>
        <p:spPr/>
        <p:txBody>
          <a:bodyPr/>
          <a:lstStyle/>
          <a:p>
            <a:fld id="{86057A14-5983-4C9C-941D-A06923B58D7A}" type="slidenum">
              <a:rPr lang="en-US" smtClean="0"/>
              <a:t>‹#›</a:t>
            </a:fld>
            <a:endParaRPr lang="en-US"/>
          </a:p>
        </p:txBody>
      </p:sp>
    </p:spTree>
    <p:extLst>
      <p:ext uri="{BB962C8B-B14F-4D97-AF65-F5344CB8AC3E}">
        <p14:creationId xmlns:p14="http://schemas.microsoft.com/office/powerpoint/2010/main" val="10504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FE363-E555-4D6A-95C2-22CB10B5CA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4F98DA8-28A4-4FA3-A139-097D18D739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302BE91-BBBE-4821-B2B5-EC5B139622A0}"/>
              </a:ext>
            </a:extLst>
          </p:cNvPr>
          <p:cNvSpPr>
            <a:spLocks noGrp="1"/>
          </p:cNvSpPr>
          <p:nvPr>
            <p:ph type="dt" sz="half" idx="10"/>
          </p:nvPr>
        </p:nvSpPr>
        <p:spPr/>
        <p:txBody>
          <a:bodyPr/>
          <a:lstStyle/>
          <a:p>
            <a:fld id="{4E429C70-5B07-49D8-861C-15452368C2FF}" type="datetimeFigureOut">
              <a:rPr lang="en-US" smtClean="0"/>
              <a:t>1/13/2019</a:t>
            </a:fld>
            <a:endParaRPr lang="en-US"/>
          </a:p>
        </p:txBody>
      </p:sp>
      <p:sp>
        <p:nvSpPr>
          <p:cNvPr id="5" name="Footer Placeholder 4">
            <a:extLst>
              <a:ext uri="{FF2B5EF4-FFF2-40B4-BE49-F238E27FC236}">
                <a16:creationId xmlns:a16="http://schemas.microsoft.com/office/drawing/2014/main" id="{82B6B6B2-5985-4902-A449-BA6FBEAFAD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17894C-AADA-4984-9295-FB3270E4FA0C}"/>
              </a:ext>
            </a:extLst>
          </p:cNvPr>
          <p:cNvSpPr>
            <a:spLocks noGrp="1"/>
          </p:cNvSpPr>
          <p:nvPr>
            <p:ph type="sldNum" sz="quarter" idx="12"/>
          </p:nvPr>
        </p:nvSpPr>
        <p:spPr/>
        <p:txBody>
          <a:bodyPr/>
          <a:lstStyle/>
          <a:p>
            <a:fld id="{86057A14-5983-4C9C-941D-A06923B58D7A}" type="slidenum">
              <a:rPr lang="en-US" smtClean="0"/>
              <a:t>‹#›</a:t>
            </a:fld>
            <a:endParaRPr lang="en-US"/>
          </a:p>
        </p:txBody>
      </p:sp>
    </p:spTree>
    <p:extLst>
      <p:ext uri="{BB962C8B-B14F-4D97-AF65-F5344CB8AC3E}">
        <p14:creationId xmlns:p14="http://schemas.microsoft.com/office/powerpoint/2010/main" val="3149055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F037-C8A6-4431-A8C7-B0B7D76083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999841-75D0-40ED-94A0-5073A02BD88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E7A1D4-A1E9-48A3-94B6-7001BD7A2D3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040553-C55A-4E51-86FB-04B1235BFAC6}"/>
              </a:ext>
            </a:extLst>
          </p:cNvPr>
          <p:cNvSpPr>
            <a:spLocks noGrp="1"/>
          </p:cNvSpPr>
          <p:nvPr>
            <p:ph type="dt" sz="half" idx="10"/>
          </p:nvPr>
        </p:nvSpPr>
        <p:spPr/>
        <p:txBody>
          <a:bodyPr/>
          <a:lstStyle/>
          <a:p>
            <a:fld id="{4E429C70-5B07-49D8-861C-15452368C2FF}" type="datetimeFigureOut">
              <a:rPr lang="en-US" smtClean="0"/>
              <a:t>1/13/2019</a:t>
            </a:fld>
            <a:endParaRPr lang="en-US"/>
          </a:p>
        </p:txBody>
      </p:sp>
      <p:sp>
        <p:nvSpPr>
          <p:cNvPr id="6" name="Footer Placeholder 5">
            <a:extLst>
              <a:ext uri="{FF2B5EF4-FFF2-40B4-BE49-F238E27FC236}">
                <a16:creationId xmlns:a16="http://schemas.microsoft.com/office/drawing/2014/main" id="{99F92952-BC0B-48BC-86AA-3BC9A840A5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52B42F-3F8D-400B-9BC1-5A488F0974CB}"/>
              </a:ext>
            </a:extLst>
          </p:cNvPr>
          <p:cNvSpPr>
            <a:spLocks noGrp="1"/>
          </p:cNvSpPr>
          <p:nvPr>
            <p:ph type="sldNum" sz="quarter" idx="12"/>
          </p:nvPr>
        </p:nvSpPr>
        <p:spPr/>
        <p:txBody>
          <a:bodyPr/>
          <a:lstStyle/>
          <a:p>
            <a:fld id="{86057A14-5983-4C9C-941D-A06923B58D7A}" type="slidenum">
              <a:rPr lang="en-US" smtClean="0"/>
              <a:t>‹#›</a:t>
            </a:fld>
            <a:endParaRPr lang="en-US"/>
          </a:p>
        </p:txBody>
      </p:sp>
    </p:spTree>
    <p:extLst>
      <p:ext uri="{BB962C8B-B14F-4D97-AF65-F5344CB8AC3E}">
        <p14:creationId xmlns:p14="http://schemas.microsoft.com/office/powerpoint/2010/main" val="1467755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67FDC-A6F8-45AA-B267-57E358F3D7F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07B945A-3A36-4BEE-9F71-EF643FF966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71EE2DC-8742-40E9-9046-2AE099DEF4F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D6752E-CDAD-492B-B1D7-CFC1962ACC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5B3F8B3-F6FC-4831-84C6-3DFD324D2AD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7AE25D-75FA-465F-BBEF-020AC20DBA4C}"/>
              </a:ext>
            </a:extLst>
          </p:cNvPr>
          <p:cNvSpPr>
            <a:spLocks noGrp="1"/>
          </p:cNvSpPr>
          <p:nvPr>
            <p:ph type="dt" sz="half" idx="10"/>
          </p:nvPr>
        </p:nvSpPr>
        <p:spPr/>
        <p:txBody>
          <a:bodyPr/>
          <a:lstStyle/>
          <a:p>
            <a:fld id="{4E429C70-5B07-49D8-861C-15452368C2FF}" type="datetimeFigureOut">
              <a:rPr lang="en-US" smtClean="0"/>
              <a:t>1/13/2019</a:t>
            </a:fld>
            <a:endParaRPr lang="en-US"/>
          </a:p>
        </p:txBody>
      </p:sp>
      <p:sp>
        <p:nvSpPr>
          <p:cNvPr id="8" name="Footer Placeholder 7">
            <a:extLst>
              <a:ext uri="{FF2B5EF4-FFF2-40B4-BE49-F238E27FC236}">
                <a16:creationId xmlns:a16="http://schemas.microsoft.com/office/drawing/2014/main" id="{B368CE72-7205-40E7-83F4-8DAD8799989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0BBF1F2-AA75-46F9-8497-93BC96BF24A6}"/>
              </a:ext>
            </a:extLst>
          </p:cNvPr>
          <p:cNvSpPr>
            <a:spLocks noGrp="1"/>
          </p:cNvSpPr>
          <p:nvPr>
            <p:ph type="sldNum" sz="quarter" idx="12"/>
          </p:nvPr>
        </p:nvSpPr>
        <p:spPr/>
        <p:txBody>
          <a:bodyPr/>
          <a:lstStyle/>
          <a:p>
            <a:fld id="{86057A14-5983-4C9C-941D-A06923B58D7A}" type="slidenum">
              <a:rPr lang="en-US" smtClean="0"/>
              <a:t>‹#›</a:t>
            </a:fld>
            <a:endParaRPr lang="en-US"/>
          </a:p>
        </p:txBody>
      </p:sp>
    </p:spTree>
    <p:extLst>
      <p:ext uri="{BB962C8B-B14F-4D97-AF65-F5344CB8AC3E}">
        <p14:creationId xmlns:p14="http://schemas.microsoft.com/office/powerpoint/2010/main" val="3141332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BE5CB-B9C1-4646-A538-A7A42B02ED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B380F5-FBCC-439A-B835-5325C358FFD8}"/>
              </a:ext>
            </a:extLst>
          </p:cNvPr>
          <p:cNvSpPr>
            <a:spLocks noGrp="1"/>
          </p:cNvSpPr>
          <p:nvPr>
            <p:ph type="dt" sz="half" idx="10"/>
          </p:nvPr>
        </p:nvSpPr>
        <p:spPr/>
        <p:txBody>
          <a:bodyPr/>
          <a:lstStyle/>
          <a:p>
            <a:fld id="{4E429C70-5B07-49D8-861C-15452368C2FF}" type="datetimeFigureOut">
              <a:rPr lang="en-US" smtClean="0"/>
              <a:t>1/13/2019</a:t>
            </a:fld>
            <a:endParaRPr lang="en-US"/>
          </a:p>
        </p:txBody>
      </p:sp>
      <p:sp>
        <p:nvSpPr>
          <p:cNvPr id="4" name="Footer Placeholder 3">
            <a:extLst>
              <a:ext uri="{FF2B5EF4-FFF2-40B4-BE49-F238E27FC236}">
                <a16:creationId xmlns:a16="http://schemas.microsoft.com/office/drawing/2014/main" id="{C1FEB33B-2755-438B-BB2B-15DB60E2054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C17DC4-8613-4047-B31C-9EA8ABA04293}"/>
              </a:ext>
            </a:extLst>
          </p:cNvPr>
          <p:cNvSpPr>
            <a:spLocks noGrp="1"/>
          </p:cNvSpPr>
          <p:nvPr>
            <p:ph type="sldNum" sz="quarter" idx="12"/>
          </p:nvPr>
        </p:nvSpPr>
        <p:spPr/>
        <p:txBody>
          <a:bodyPr/>
          <a:lstStyle/>
          <a:p>
            <a:fld id="{86057A14-5983-4C9C-941D-A06923B58D7A}" type="slidenum">
              <a:rPr lang="en-US" smtClean="0"/>
              <a:t>‹#›</a:t>
            </a:fld>
            <a:endParaRPr lang="en-US"/>
          </a:p>
        </p:txBody>
      </p:sp>
    </p:spTree>
    <p:extLst>
      <p:ext uri="{BB962C8B-B14F-4D97-AF65-F5344CB8AC3E}">
        <p14:creationId xmlns:p14="http://schemas.microsoft.com/office/powerpoint/2010/main" val="3176039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E82B01-C98D-4867-A4A2-79800E6CFE8A}"/>
              </a:ext>
            </a:extLst>
          </p:cNvPr>
          <p:cNvSpPr>
            <a:spLocks noGrp="1"/>
          </p:cNvSpPr>
          <p:nvPr>
            <p:ph type="dt" sz="half" idx="10"/>
          </p:nvPr>
        </p:nvSpPr>
        <p:spPr/>
        <p:txBody>
          <a:bodyPr/>
          <a:lstStyle/>
          <a:p>
            <a:fld id="{4E429C70-5B07-49D8-861C-15452368C2FF}" type="datetimeFigureOut">
              <a:rPr lang="en-US" smtClean="0"/>
              <a:t>1/13/2019</a:t>
            </a:fld>
            <a:endParaRPr lang="en-US"/>
          </a:p>
        </p:txBody>
      </p:sp>
      <p:sp>
        <p:nvSpPr>
          <p:cNvPr id="3" name="Footer Placeholder 2">
            <a:extLst>
              <a:ext uri="{FF2B5EF4-FFF2-40B4-BE49-F238E27FC236}">
                <a16:creationId xmlns:a16="http://schemas.microsoft.com/office/drawing/2014/main" id="{FE5B49CF-2C3D-4F34-B7F7-84A5E53DB81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1C3E432-AA71-4C74-AF01-5E0DD2483D0F}"/>
              </a:ext>
            </a:extLst>
          </p:cNvPr>
          <p:cNvSpPr>
            <a:spLocks noGrp="1"/>
          </p:cNvSpPr>
          <p:nvPr>
            <p:ph type="sldNum" sz="quarter" idx="12"/>
          </p:nvPr>
        </p:nvSpPr>
        <p:spPr/>
        <p:txBody>
          <a:bodyPr/>
          <a:lstStyle/>
          <a:p>
            <a:fld id="{86057A14-5983-4C9C-941D-A06923B58D7A}" type="slidenum">
              <a:rPr lang="en-US" smtClean="0"/>
              <a:t>‹#›</a:t>
            </a:fld>
            <a:endParaRPr lang="en-US"/>
          </a:p>
        </p:txBody>
      </p:sp>
    </p:spTree>
    <p:extLst>
      <p:ext uri="{BB962C8B-B14F-4D97-AF65-F5344CB8AC3E}">
        <p14:creationId xmlns:p14="http://schemas.microsoft.com/office/powerpoint/2010/main" val="641991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7140F-9891-4330-9897-D8A2C182F1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4BDAEF6-7646-4F2A-BA10-E70A6BC077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82FF6BF-809A-477D-89BF-407A581A50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015FC28-C154-415A-8E77-FF43EB94CC5E}"/>
              </a:ext>
            </a:extLst>
          </p:cNvPr>
          <p:cNvSpPr>
            <a:spLocks noGrp="1"/>
          </p:cNvSpPr>
          <p:nvPr>
            <p:ph type="dt" sz="half" idx="10"/>
          </p:nvPr>
        </p:nvSpPr>
        <p:spPr/>
        <p:txBody>
          <a:bodyPr/>
          <a:lstStyle/>
          <a:p>
            <a:fld id="{4E429C70-5B07-49D8-861C-15452368C2FF}" type="datetimeFigureOut">
              <a:rPr lang="en-US" smtClean="0"/>
              <a:t>1/13/2019</a:t>
            </a:fld>
            <a:endParaRPr lang="en-US"/>
          </a:p>
        </p:txBody>
      </p:sp>
      <p:sp>
        <p:nvSpPr>
          <p:cNvPr id="6" name="Footer Placeholder 5">
            <a:extLst>
              <a:ext uri="{FF2B5EF4-FFF2-40B4-BE49-F238E27FC236}">
                <a16:creationId xmlns:a16="http://schemas.microsoft.com/office/drawing/2014/main" id="{079C9402-3DD3-4282-B06B-D8F3016A7E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FE778F-5FBB-4A4E-8EFB-72A86A560001}"/>
              </a:ext>
            </a:extLst>
          </p:cNvPr>
          <p:cNvSpPr>
            <a:spLocks noGrp="1"/>
          </p:cNvSpPr>
          <p:nvPr>
            <p:ph type="sldNum" sz="quarter" idx="12"/>
          </p:nvPr>
        </p:nvSpPr>
        <p:spPr/>
        <p:txBody>
          <a:bodyPr/>
          <a:lstStyle/>
          <a:p>
            <a:fld id="{86057A14-5983-4C9C-941D-A06923B58D7A}" type="slidenum">
              <a:rPr lang="en-US" smtClean="0"/>
              <a:t>‹#›</a:t>
            </a:fld>
            <a:endParaRPr lang="en-US"/>
          </a:p>
        </p:txBody>
      </p:sp>
    </p:spTree>
    <p:extLst>
      <p:ext uri="{BB962C8B-B14F-4D97-AF65-F5344CB8AC3E}">
        <p14:creationId xmlns:p14="http://schemas.microsoft.com/office/powerpoint/2010/main" val="309288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98DD5-C897-41A0-9577-B71E682B78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3AFBEB1-FDB7-4E02-AAB6-7A1DBB3491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4E46E77-5D88-4300-B010-5F77D36BBC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D4FC4AC-AE80-4B3F-BB70-7FECF3D7EAB3}"/>
              </a:ext>
            </a:extLst>
          </p:cNvPr>
          <p:cNvSpPr>
            <a:spLocks noGrp="1"/>
          </p:cNvSpPr>
          <p:nvPr>
            <p:ph type="dt" sz="half" idx="10"/>
          </p:nvPr>
        </p:nvSpPr>
        <p:spPr/>
        <p:txBody>
          <a:bodyPr/>
          <a:lstStyle/>
          <a:p>
            <a:fld id="{4E429C70-5B07-49D8-861C-15452368C2FF}" type="datetimeFigureOut">
              <a:rPr lang="en-US" smtClean="0"/>
              <a:t>1/13/2019</a:t>
            </a:fld>
            <a:endParaRPr lang="en-US"/>
          </a:p>
        </p:txBody>
      </p:sp>
      <p:sp>
        <p:nvSpPr>
          <p:cNvPr id="6" name="Footer Placeholder 5">
            <a:extLst>
              <a:ext uri="{FF2B5EF4-FFF2-40B4-BE49-F238E27FC236}">
                <a16:creationId xmlns:a16="http://schemas.microsoft.com/office/drawing/2014/main" id="{16BCD5BB-9E8D-477C-BD70-687A80C995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39F50B-9905-45DE-AE16-FE7B6CA3DE74}"/>
              </a:ext>
            </a:extLst>
          </p:cNvPr>
          <p:cNvSpPr>
            <a:spLocks noGrp="1"/>
          </p:cNvSpPr>
          <p:nvPr>
            <p:ph type="sldNum" sz="quarter" idx="12"/>
          </p:nvPr>
        </p:nvSpPr>
        <p:spPr/>
        <p:txBody>
          <a:bodyPr/>
          <a:lstStyle/>
          <a:p>
            <a:fld id="{86057A14-5983-4C9C-941D-A06923B58D7A}" type="slidenum">
              <a:rPr lang="en-US" smtClean="0"/>
              <a:t>‹#›</a:t>
            </a:fld>
            <a:endParaRPr lang="en-US"/>
          </a:p>
        </p:txBody>
      </p:sp>
    </p:spTree>
    <p:extLst>
      <p:ext uri="{BB962C8B-B14F-4D97-AF65-F5344CB8AC3E}">
        <p14:creationId xmlns:p14="http://schemas.microsoft.com/office/powerpoint/2010/main" val="2280200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C493C32-7C07-4BD6-BE60-5E15651FD6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99E383F-F6DA-4866-8B9F-21DC311227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D20A7A-81FD-4B41-A340-540DC276D9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429C70-5B07-49D8-861C-15452368C2FF}" type="datetimeFigureOut">
              <a:rPr lang="en-US" smtClean="0"/>
              <a:t>1/13/2019</a:t>
            </a:fld>
            <a:endParaRPr lang="en-US"/>
          </a:p>
        </p:txBody>
      </p:sp>
      <p:sp>
        <p:nvSpPr>
          <p:cNvPr id="5" name="Footer Placeholder 4">
            <a:extLst>
              <a:ext uri="{FF2B5EF4-FFF2-40B4-BE49-F238E27FC236}">
                <a16:creationId xmlns:a16="http://schemas.microsoft.com/office/drawing/2014/main" id="{F98B5559-491F-4D25-BDB8-66F0ECDA94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C65E898-04C3-4068-8FDD-076AFD1904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057A14-5983-4C9C-941D-A06923B58D7A}" type="slidenum">
              <a:rPr lang="en-US" smtClean="0"/>
              <a:t>‹#›</a:t>
            </a:fld>
            <a:endParaRPr lang="en-US"/>
          </a:p>
        </p:txBody>
      </p:sp>
    </p:spTree>
    <p:extLst>
      <p:ext uri="{BB962C8B-B14F-4D97-AF65-F5344CB8AC3E}">
        <p14:creationId xmlns:p14="http://schemas.microsoft.com/office/powerpoint/2010/main" val="18191491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January 13, 2019</a:t>
            </a:r>
          </a:p>
        </p:txBody>
      </p:sp>
    </p:spTree>
    <p:extLst>
      <p:ext uri="{BB962C8B-B14F-4D97-AF65-F5344CB8AC3E}">
        <p14:creationId xmlns:p14="http://schemas.microsoft.com/office/powerpoint/2010/main" val="25104795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Limited Atonement – Jesus ransomed many people not all people</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3"/>
            <a:ext cx="11795760" cy="6143297"/>
          </a:xfrm>
          <a:solidFill>
            <a:srgbClr val="FFFFCC"/>
          </a:solidFill>
        </p:spPr>
        <p:txBody>
          <a:bodyPr>
            <a:normAutofit/>
          </a:bodyPr>
          <a:lstStyle/>
          <a:p>
            <a:r>
              <a:rPr lang="en-US" dirty="0">
                <a:solidFill>
                  <a:srgbClr val="0070C0"/>
                </a:solidFill>
              </a:rPr>
              <a:t>In Revelation 5:9 the blood of Christ ransomed people from every tribe and language and people and nation, not a universal ransom of all people or a ransom of only one race, culture and the like as in Judaism. </a:t>
            </a:r>
          </a:p>
          <a:p>
            <a:pPr marL="0" indent="0">
              <a:buNone/>
            </a:pPr>
            <a:r>
              <a:rPr lang="en-US" dirty="0"/>
              <a:t>for this is </a:t>
            </a:r>
            <a:r>
              <a:rPr lang="en-US" dirty="0">
                <a:solidFill>
                  <a:srgbClr val="FF0000"/>
                </a:solidFill>
              </a:rPr>
              <a:t>my blood of the covenant, which is poured out for many</a:t>
            </a:r>
            <a:r>
              <a:rPr lang="en-US" dirty="0"/>
              <a:t> for the forgiveness of sins. (Matthew 26:28)</a:t>
            </a:r>
          </a:p>
          <a:p>
            <a:pPr marL="0" indent="0">
              <a:buNone/>
            </a:pPr>
            <a:r>
              <a:rPr lang="en-US" dirty="0"/>
              <a:t>For even the Son of Man came not to be served but to serve, and to </a:t>
            </a:r>
            <a:r>
              <a:rPr lang="en-US" dirty="0">
                <a:solidFill>
                  <a:srgbClr val="FF0000"/>
                </a:solidFill>
              </a:rPr>
              <a:t>give his life as a ransom for many.</a:t>
            </a:r>
            <a:r>
              <a:rPr lang="en-US" dirty="0"/>
              <a:t>“ (Mark 10:45)</a:t>
            </a:r>
          </a:p>
          <a:p>
            <a:pPr marL="0" indent="0">
              <a:buNone/>
            </a:pPr>
            <a:r>
              <a:rPr lang="en-US" dirty="0"/>
              <a:t>so Christ, having been offered once to </a:t>
            </a:r>
            <a:r>
              <a:rPr lang="en-US" dirty="0">
                <a:solidFill>
                  <a:srgbClr val="FF0000"/>
                </a:solidFill>
              </a:rPr>
              <a:t>bear the sins of many</a:t>
            </a:r>
            <a:r>
              <a:rPr lang="en-US" dirty="0"/>
              <a:t>, will appear a second time, not to deal with sin but to save those who are eagerly waiting for him. (Hebrews 9:28)</a:t>
            </a:r>
          </a:p>
          <a:p>
            <a:r>
              <a:rPr lang="en-US" dirty="0">
                <a:solidFill>
                  <a:srgbClr val="0070C0"/>
                </a:solidFill>
              </a:rPr>
              <a:t>The same idea is prophesized by Isaiah </a:t>
            </a:r>
            <a:r>
              <a:rPr lang="en-US" dirty="0"/>
              <a:t>he </a:t>
            </a:r>
            <a:r>
              <a:rPr lang="en-US" dirty="0">
                <a:solidFill>
                  <a:srgbClr val="FF0000"/>
                </a:solidFill>
              </a:rPr>
              <a:t>poured out his soul to death </a:t>
            </a:r>
            <a:r>
              <a:rPr lang="en-US" dirty="0"/>
              <a:t>and was numbered with the transgressors; yet </a:t>
            </a:r>
            <a:r>
              <a:rPr lang="en-US" dirty="0">
                <a:solidFill>
                  <a:srgbClr val="FF0000"/>
                </a:solidFill>
              </a:rPr>
              <a:t>he bore the sin of many</a:t>
            </a:r>
            <a:r>
              <a:rPr lang="en-US" dirty="0"/>
              <a:t>, and makes intercession for the transgressors.</a:t>
            </a:r>
            <a:endParaRPr lang="en-US" dirty="0">
              <a:solidFill>
                <a:srgbClr val="0070C0"/>
              </a:solidFill>
            </a:endParaRPr>
          </a:p>
          <a:p>
            <a:endParaRPr lang="en-US" dirty="0"/>
          </a:p>
          <a:p>
            <a:endParaRPr lang="en-US" dirty="0"/>
          </a:p>
          <a:p>
            <a:pPr>
              <a:lnSpc>
                <a:spcPct val="150000"/>
              </a:lnSpc>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775880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Limited Atonement – Jesus died for the Church</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3"/>
            <a:ext cx="11795760" cy="6143297"/>
          </a:xfrm>
          <a:solidFill>
            <a:srgbClr val="FFFFCC"/>
          </a:solidFill>
        </p:spPr>
        <p:txBody>
          <a:bodyPr>
            <a:normAutofit/>
          </a:bodyPr>
          <a:lstStyle/>
          <a:p>
            <a:r>
              <a:rPr lang="en-US" dirty="0">
                <a:solidFill>
                  <a:srgbClr val="0070C0"/>
                </a:solidFill>
              </a:rPr>
              <a:t>In Ephesians 5 Paul writes”</a:t>
            </a:r>
            <a:r>
              <a:rPr lang="en-US" b="1" dirty="0"/>
              <a:t> 25</a:t>
            </a:r>
            <a:r>
              <a:rPr lang="en-US" dirty="0"/>
              <a:t> Husbands, love your wives, as Christ loved the church and </a:t>
            </a:r>
            <a:r>
              <a:rPr lang="en-US" dirty="0">
                <a:solidFill>
                  <a:srgbClr val="FF0000"/>
                </a:solidFill>
              </a:rPr>
              <a:t>gave himself up for her</a:t>
            </a:r>
            <a:r>
              <a:rPr lang="en-US" dirty="0"/>
              <a:t>, </a:t>
            </a:r>
            <a:r>
              <a:rPr lang="en-US" b="1" dirty="0"/>
              <a:t>26</a:t>
            </a:r>
            <a:r>
              <a:rPr lang="en-US" dirty="0"/>
              <a:t> that he might sanctify her, having cleansed her by the washing of water with the word, </a:t>
            </a:r>
            <a:r>
              <a:rPr lang="en-US" b="1" dirty="0"/>
              <a:t>27</a:t>
            </a:r>
            <a:r>
              <a:rPr lang="en-US" dirty="0"/>
              <a:t> so that he might present the church to himself in splendor, without spot or wrinkle or any such thing, that she might be holy and without blemish. </a:t>
            </a:r>
          </a:p>
          <a:p>
            <a:r>
              <a:rPr lang="en-US" dirty="0">
                <a:solidFill>
                  <a:srgbClr val="0070C0"/>
                </a:solidFill>
              </a:rPr>
              <a:t>The</a:t>
            </a:r>
            <a:r>
              <a:rPr lang="en-US" dirty="0"/>
              <a:t> </a:t>
            </a:r>
            <a:r>
              <a:rPr lang="en-US" dirty="0">
                <a:solidFill>
                  <a:srgbClr val="0070C0"/>
                </a:solidFill>
              </a:rPr>
              <a:t>point is that Jesus died for the church, the bride of Christ. This was not because he loved the entire world in the same way but that he loved the elect as a perfect husband loves his bride. </a:t>
            </a:r>
          </a:p>
          <a:p>
            <a:endParaRPr lang="en-US" dirty="0">
              <a:solidFill>
                <a:srgbClr val="0070C0"/>
              </a:solidFill>
            </a:endParaRPr>
          </a:p>
          <a:p>
            <a:endParaRPr lang="en-US" dirty="0"/>
          </a:p>
          <a:p>
            <a:pPr>
              <a:lnSpc>
                <a:spcPct val="150000"/>
              </a:lnSpc>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949895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Limited Atonement – Jesus died for the Church</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3"/>
            <a:ext cx="11795760" cy="6143297"/>
          </a:xfrm>
          <a:solidFill>
            <a:srgbClr val="FFFFCC"/>
          </a:solidFill>
        </p:spPr>
        <p:txBody>
          <a:bodyPr>
            <a:normAutofit/>
          </a:bodyPr>
          <a:lstStyle/>
          <a:p>
            <a:pPr>
              <a:lnSpc>
                <a:spcPct val="100000"/>
              </a:lnSpc>
            </a:pPr>
            <a:r>
              <a:rPr lang="en-US" dirty="0">
                <a:solidFill>
                  <a:srgbClr val="0070C0"/>
                </a:solidFill>
              </a:rPr>
              <a:t>Finally, consider the logic of Romans 8:32 </a:t>
            </a:r>
            <a:r>
              <a:rPr lang="en-US" dirty="0"/>
              <a:t>He who did not spare his own Son but gave him up for us all, how will he not also with him graciously give us all things? </a:t>
            </a:r>
            <a:r>
              <a:rPr lang="en-US" dirty="0">
                <a:solidFill>
                  <a:srgbClr val="0070C0"/>
                </a:solidFill>
              </a:rPr>
              <a:t>It begs the answer that if God gave his son for “us” he will not withhold anything.</a:t>
            </a:r>
          </a:p>
          <a:p>
            <a:pPr>
              <a:lnSpc>
                <a:spcPct val="100000"/>
              </a:lnSpc>
            </a:pPr>
            <a:r>
              <a:rPr lang="en-US" dirty="0">
                <a:solidFill>
                  <a:srgbClr val="0070C0"/>
                </a:solidFill>
              </a:rPr>
              <a:t>Who are the “us?” </a:t>
            </a:r>
            <a:r>
              <a:rPr lang="en-US" dirty="0"/>
              <a:t>They are the “foreknown, predestined, called, justified and glorified in Romans 8:29 – 31. In other words the elect, the sheep, the children of God and the bride of Christ.</a:t>
            </a:r>
          </a:p>
          <a:p>
            <a:pPr>
              <a:lnSpc>
                <a:spcPct val="100000"/>
              </a:lnSpc>
            </a:pPr>
            <a:r>
              <a:rPr lang="en-US" dirty="0">
                <a:solidFill>
                  <a:srgbClr val="0070C0"/>
                </a:solidFill>
              </a:rPr>
              <a:t>So the biblical doctrine of Limited Atonement is that the Atonement did not secure the possibility of salvation for every person but rather accomplished the salvation of the elect children of God. By God’s mercy he did for the elect what was impossible for them to do by their own efforts even if God wooed or assisted them.</a:t>
            </a:r>
          </a:p>
          <a:p>
            <a:pPr marL="0" indent="0">
              <a:buNone/>
            </a:pPr>
            <a:endParaRPr lang="en-US" dirty="0">
              <a:solidFill>
                <a:srgbClr val="0070C0"/>
              </a:solidFill>
            </a:endParaRPr>
          </a:p>
          <a:p>
            <a:endParaRPr lang="en-US" dirty="0"/>
          </a:p>
          <a:p>
            <a:pPr>
              <a:lnSpc>
                <a:spcPct val="150000"/>
              </a:lnSpc>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0794411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Limited Atonement</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3"/>
            <a:ext cx="11795760" cy="6143297"/>
          </a:xfrm>
          <a:solidFill>
            <a:srgbClr val="FFFFCC"/>
          </a:solidFill>
        </p:spPr>
        <p:txBody>
          <a:bodyPr>
            <a:normAutofit/>
          </a:bodyPr>
          <a:lstStyle/>
          <a:p>
            <a:pPr marL="514350" indent="-514350">
              <a:lnSpc>
                <a:spcPct val="100000"/>
              </a:lnSpc>
              <a:buFont typeface="+mj-lt"/>
              <a:buAutoNum type="arabicPeriod"/>
            </a:pPr>
            <a:r>
              <a:rPr lang="en-US" dirty="0">
                <a:solidFill>
                  <a:srgbClr val="0070C0"/>
                </a:solidFill>
              </a:rPr>
              <a:t>Therefore, the great problem with the Arminian view of the Atonement identified by John Owen remains:</a:t>
            </a:r>
          </a:p>
          <a:p>
            <a:pPr lvl="1">
              <a:lnSpc>
                <a:spcPct val="100000"/>
              </a:lnSpc>
            </a:pPr>
            <a:r>
              <a:rPr lang="en-US" sz="2800" dirty="0">
                <a:solidFill>
                  <a:srgbClr val="0070C0"/>
                </a:solidFill>
              </a:rPr>
              <a:t>If Jesus atoned for every sin of every person and unbelief is a sin that sends people to hell, then either:</a:t>
            </a:r>
          </a:p>
          <a:p>
            <a:pPr marL="1428750" lvl="2" indent="-514350">
              <a:lnSpc>
                <a:spcPct val="100000"/>
              </a:lnSpc>
              <a:buFont typeface="+mj-lt"/>
              <a:buAutoNum type="arabicPeriod"/>
            </a:pPr>
            <a:r>
              <a:rPr lang="en-US" sz="2800" dirty="0">
                <a:solidFill>
                  <a:srgbClr val="0070C0"/>
                </a:solidFill>
              </a:rPr>
              <a:t>Jesus did not atone for unbelief (because unbelievers go to hell). SO HOW ARE BELIEVERS SAVED?  </a:t>
            </a:r>
          </a:p>
          <a:p>
            <a:pPr marL="1428750" lvl="2" indent="-514350">
              <a:lnSpc>
                <a:spcPct val="100000"/>
              </a:lnSpc>
              <a:buFont typeface="+mj-lt"/>
              <a:buAutoNum type="arabicPeriod"/>
            </a:pPr>
            <a:r>
              <a:rPr lang="en-US" sz="2800" dirty="0">
                <a:solidFill>
                  <a:srgbClr val="0070C0"/>
                </a:solidFill>
              </a:rPr>
              <a:t>God is unjust to send an unbeliever to hell (because Jesus atoned for unbelief)</a:t>
            </a:r>
          </a:p>
          <a:p>
            <a:pPr lvl="1">
              <a:lnSpc>
                <a:spcPct val="100000"/>
              </a:lnSpc>
            </a:pPr>
            <a:r>
              <a:rPr lang="en-US" sz="2800" dirty="0">
                <a:solidFill>
                  <a:srgbClr val="0070C0"/>
                </a:solidFill>
              </a:rPr>
              <a:t>Alternately: if Jesus atoned for every sin of every person and God wants every person to be saved then God is unable to accomplish what he desires because  he either</a:t>
            </a:r>
          </a:p>
          <a:p>
            <a:pPr marL="1428750" lvl="2" indent="-514350">
              <a:lnSpc>
                <a:spcPct val="100000"/>
              </a:lnSpc>
              <a:buFont typeface="+mj-lt"/>
              <a:buAutoNum type="arabicPeriod"/>
            </a:pPr>
            <a:r>
              <a:rPr lang="en-US" sz="2800" dirty="0">
                <a:solidFill>
                  <a:srgbClr val="0070C0"/>
                </a:solidFill>
              </a:rPr>
              <a:t>values human autonomy above his sovereignty or</a:t>
            </a:r>
          </a:p>
          <a:p>
            <a:pPr marL="1428750" lvl="2" indent="-514350">
              <a:lnSpc>
                <a:spcPct val="100000"/>
              </a:lnSpc>
              <a:buFont typeface="+mj-lt"/>
              <a:buAutoNum type="arabicPeriod"/>
            </a:pPr>
            <a:r>
              <a:rPr lang="en-US" sz="2800" dirty="0">
                <a:solidFill>
                  <a:srgbClr val="0070C0"/>
                </a:solidFill>
              </a:rPr>
              <a:t>God is not sovereign </a:t>
            </a:r>
          </a:p>
          <a:p>
            <a:pPr marL="0" indent="0">
              <a:buNone/>
            </a:pPr>
            <a:endParaRPr lang="en-US" dirty="0">
              <a:solidFill>
                <a:srgbClr val="0070C0"/>
              </a:solidFill>
            </a:endParaRPr>
          </a:p>
          <a:p>
            <a:endParaRPr lang="en-US" dirty="0"/>
          </a:p>
          <a:p>
            <a:pPr>
              <a:lnSpc>
                <a:spcPct val="150000"/>
              </a:lnSpc>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7393748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Irresistible Grace</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1795760" cy="5925014"/>
          </a:xfrm>
          <a:solidFill>
            <a:srgbClr val="FFFFCC"/>
          </a:solidFill>
        </p:spPr>
        <p:txBody>
          <a:bodyPr>
            <a:normAutofit fontScale="70000" lnSpcReduction="20000"/>
          </a:bodyPr>
          <a:lstStyle/>
          <a:p>
            <a:pPr marL="0" indent="0">
              <a:lnSpc>
                <a:spcPct val="160000"/>
              </a:lnSpc>
              <a:buNone/>
            </a:pPr>
            <a:r>
              <a:rPr lang="en-US" sz="3600" dirty="0">
                <a:solidFill>
                  <a:srgbClr val="FF0000"/>
                </a:solidFill>
              </a:rPr>
              <a:t>Calvinism: </a:t>
            </a:r>
            <a:r>
              <a:rPr lang="en-US" sz="3600" dirty="0"/>
              <a:t>In addition to the outward general call to salvation which is made to everyone who hears the gospel, the Holy Spirit extends to the elect a special inward call that inevitably brings them to salvation. The external call (which is made to all without distinction) can be, and often is, rejected; whereas the internal call (which is made only to the elect) cannot be rejected; it always results in conversion. By means of this special call the Spirit irresistibly draws sinners to Christ. He is not limited in His work of applying salvation by man's will, nor is He dependent upon man's cooperation for success. The Spirit graciously causes the elect sinner to cooperate, to believe, to repent, to come freely and willingly to Christ. God's grace, therefore, is invincible; it never fails to result in the salvation of those to whom it is extended. </a:t>
            </a:r>
            <a:r>
              <a:rPr lang="en-US" sz="2100" dirty="0"/>
              <a:t>(Quoted from Romans an Interpretive Outline by David N Steele and Curtis C Thomas ISBN 978-0-87552-443-6 Appendix D Pages 144-147)</a:t>
            </a:r>
            <a:endParaRPr lang="en-US" sz="2100" dirty="0">
              <a:solidFill>
                <a:srgbClr val="FF0000"/>
              </a:solidFill>
            </a:endParaRPr>
          </a:p>
          <a:p>
            <a:pPr marL="0" indent="0">
              <a:lnSpc>
                <a:spcPct val="150000"/>
              </a:lnSpc>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618943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Irresistible Grace</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1795760" cy="5925014"/>
          </a:xfrm>
          <a:solidFill>
            <a:srgbClr val="FFFFCC"/>
          </a:solidFill>
        </p:spPr>
        <p:txBody>
          <a:bodyPr>
            <a:normAutofit fontScale="92500"/>
          </a:bodyPr>
          <a:lstStyle/>
          <a:p>
            <a:pPr marL="0" indent="0">
              <a:lnSpc>
                <a:spcPct val="150000"/>
              </a:lnSpc>
              <a:buNone/>
            </a:pPr>
            <a:r>
              <a:rPr lang="en-US" dirty="0">
                <a:solidFill>
                  <a:srgbClr val="FF0000"/>
                </a:solidFill>
              </a:rPr>
              <a:t>Arminianism: </a:t>
            </a:r>
            <a:r>
              <a:rPr lang="en-US" dirty="0"/>
              <a:t>The Spirit calls inwardly all those who are called outwardly by the gospel invitation; He does all that He can to bring every sinner to salvation. But inasmuch as man is free, he can successfully resist the Spirit's call. The Spirit cannot regenerate the sinner until he believes; faith (which is man's contribution) precedes and makes possible the new birth. Thus, man's free will limits the Spirit in the application of Christ's saving work. The Holy Spirit can only draw to Christ those who allow Him to have His way with them. Until the sinner responds, the Spirit cannot give life. God's grace, therefore, is not invincible; it can be, and often is, resisted and thwarted by man. </a:t>
            </a:r>
            <a:r>
              <a:rPr lang="en-US" sz="2200" dirty="0"/>
              <a:t>(Quoted from Romans an Interpretive Outline by David N Steele and Curtis C Thomas ISBN 978-0-87552-443-6 Appendix D Pages 144-147)</a:t>
            </a:r>
            <a:endParaRPr lang="en-US" sz="2200" dirty="0">
              <a:solidFill>
                <a:srgbClr val="FF0000"/>
              </a:solidFill>
            </a:endParaRPr>
          </a:p>
          <a:p>
            <a:pPr marL="0" indent="0">
              <a:lnSpc>
                <a:spcPct val="150000"/>
              </a:lnSpc>
              <a:buNone/>
            </a:pPr>
            <a:endParaRPr lang="en-US" sz="3600" b="1" dirty="0">
              <a:solidFill>
                <a:srgbClr val="0070C0"/>
              </a:solidFill>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1305609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Irresistible Grace</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3"/>
            <a:ext cx="11795760" cy="6143297"/>
          </a:xfrm>
          <a:solidFill>
            <a:srgbClr val="FFFFCC"/>
          </a:solidFill>
        </p:spPr>
        <p:txBody>
          <a:bodyPr>
            <a:normAutofit/>
          </a:bodyPr>
          <a:lstStyle/>
          <a:p>
            <a:r>
              <a:rPr lang="en-US" dirty="0">
                <a:solidFill>
                  <a:srgbClr val="0070C0"/>
                </a:solidFill>
              </a:rPr>
              <a:t>Article IV of the Remonstrance states:</a:t>
            </a:r>
          </a:p>
          <a:p>
            <a:pPr marL="0" indent="0">
              <a:lnSpc>
                <a:spcPct val="150000"/>
              </a:lnSpc>
              <a:buNone/>
            </a:pPr>
            <a:r>
              <a:rPr lang="en-US" dirty="0"/>
              <a:t>That this grace of God is the beginning, continuance, and accomplishment of a good, even to this extent, that the regenerate man himself, without that prevenient or assisting, awakening, following, and co-operative grace, can neither think, will, nor do good, nor withstand any temptations to evil; so that all good deeds or movements, that can be conceived, must be ascribed to the grace of God in Christ. But, as respects the mode of the operation of this grace, it is not irresistible, in as much as it is written concerning </a:t>
            </a:r>
            <a:r>
              <a:rPr lang="en-US" dirty="0">
                <a:solidFill>
                  <a:srgbClr val="FF0000"/>
                </a:solidFill>
              </a:rPr>
              <a:t>many</a:t>
            </a:r>
            <a:r>
              <a:rPr lang="en-US" dirty="0"/>
              <a:t> that they have resisted the Holy Ghost,—Acts vii, and elsewhere in </a:t>
            </a:r>
            <a:r>
              <a:rPr lang="en-US" dirty="0">
                <a:solidFill>
                  <a:srgbClr val="FF0000"/>
                </a:solidFill>
              </a:rPr>
              <a:t>many</a:t>
            </a:r>
            <a:r>
              <a:rPr lang="en-US" dirty="0"/>
              <a:t> places.</a:t>
            </a:r>
            <a:endParaRPr lang="en-US" dirty="0">
              <a:solidFill>
                <a:srgbClr val="0070C0"/>
              </a:solidFill>
            </a:endParaRPr>
          </a:p>
          <a:p>
            <a:endParaRPr lang="en-US" dirty="0"/>
          </a:p>
          <a:p>
            <a:pPr>
              <a:lnSpc>
                <a:spcPct val="150000"/>
              </a:lnSpc>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181120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Limited Atonement* </a:t>
            </a:r>
            <a:r>
              <a:rPr lang="en-US" sz="2800" dirty="0">
                <a:solidFill>
                  <a:srgbClr val="0070C0"/>
                </a:solidFill>
                <a:latin typeface="Arial" panose="020B0604020202020204" pitchFamily="34" charset="0"/>
                <a:cs typeface="Arial" panose="020B0604020202020204" pitchFamily="34" charset="0"/>
              </a:rPr>
              <a:t>(Review)</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1795760" cy="6075484"/>
          </a:xfrm>
          <a:solidFill>
            <a:srgbClr val="FFFFCC"/>
          </a:solidFill>
        </p:spPr>
        <p:txBody>
          <a:bodyPr>
            <a:normAutofit fontScale="25000" lnSpcReduction="20000"/>
          </a:bodyPr>
          <a:lstStyle/>
          <a:p>
            <a:pPr>
              <a:lnSpc>
                <a:spcPct val="170000"/>
              </a:lnSpc>
            </a:pPr>
            <a:r>
              <a:rPr lang="en-US" sz="11200" b="1" dirty="0">
                <a:solidFill>
                  <a:srgbClr val="0070C0"/>
                </a:solidFill>
                <a:cs typeface="Arial" panose="020B0604020202020204" pitchFamily="34" charset="0"/>
              </a:rPr>
              <a:t>Article 2 of the Remonstrance: </a:t>
            </a:r>
            <a:r>
              <a:rPr lang="en-US" sz="11200" dirty="0"/>
              <a:t>That, accordingly, Jesus Christ the Savior of the </a:t>
            </a:r>
            <a:r>
              <a:rPr lang="en-US" sz="11200" b="1" dirty="0">
                <a:solidFill>
                  <a:srgbClr val="FF0000"/>
                </a:solidFill>
              </a:rPr>
              <a:t>world</a:t>
            </a:r>
            <a:r>
              <a:rPr lang="en-US" sz="11200" dirty="0"/>
              <a:t>, died for </a:t>
            </a:r>
            <a:r>
              <a:rPr lang="en-US" sz="11200" dirty="0">
                <a:solidFill>
                  <a:srgbClr val="FF0000"/>
                </a:solidFill>
              </a:rPr>
              <a:t>all men </a:t>
            </a:r>
            <a:r>
              <a:rPr lang="en-US" sz="11200" dirty="0"/>
              <a:t>and for </a:t>
            </a:r>
            <a:r>
              <a:rPr lang="en-US" sz="11200" dirty="0">
                <a:solidFill>
                  <a:srgbClr val="FF0000"/>
                </a:solidFill>
              </a:rPr>
              <a:t>every man</a:t>
            </a:r>
            <a:r>
              <a:rPr lang="en-US" sz="11200" dirty="0"/>
              <a:t>, so that </a:t>
            </a:r>
            <a:r>
              <a:rPr lang="en-US" sz="11200" dirty="0">
                <a:solidFill>
                  <a:srgbClr val="FF0000"/>
                </a:solidFill>
              </a:rPr>
              <a:t>he has obtained for them all, by his death on the cross, redemption </a:t>
            </a:r>
            <a:r>
              <a:rPr lang="en-US" sz="11200" dirty="0"/>
              <a:t>and the </a:t>
            </a:r>
            <a:r>
              <a:rPr lang="en-US" sz="11200" dirty="0">
                <a:solidFill>
                  <a:srgbClr val="FF0000"/>
                </a:solidFill>
              </a:rPr>
              <a:t>forgiveness of sins</a:t>
            </a:r>
            <a:r>
              <a:rPr lang="en-US" sz="11200" dirty="0"/>
              <a:t>; yet that </a:t>
            </a:r>
            <a:r>
              <a:rPr lang="en-US" sz="11200" dirty="0">
                <a:solidFill>
                  <a:srgbClr val="FF0000"/>
                </a:solidFill>
              </a:rPr>
              <a:t>no one actually enjoys this forgiveness of sins except the believer,</a:t>
            </a:r>
            <a:r>
              <a:rPr lang="en-US" sz="11200" dirty="0"/>
              <a:t> according to the word of the Gospel of John 3:16, “For God so loved the </a:t>
            </a:r>
            <a:r>
              <a:rPr lang="en-US" sz="11200" b="1" dirty="0">
                <a:solidFill>
                  <a:srgbClr val="FF0000"/>
                </a:solidFill>
              </a:rPr>
              <a:t>world</a:t>
            </a:r>
            <a:r>
              <a:rPr lang="en-US" sz="11200" dirty="0"/>
              <a:t>, that he gave his only begotten Son, that whosoever believes in him should not perish, but have everlasting life.”  And in 1 John 2:2: “And he is the propitiation for our sins: and not for ours only, but also for </a:t>
            </a:r>
            <a:r>
              <a:rPr lang="en-US" sz="11200" i="1" dirty="0"/>
              <a:t>the sins of </a:t>
            </a:r>
            <a:r>
              <a:rPr lang="en-US" sz="11200" dirty="0"/>
              <a:t>the whole </a:t>
            </a:r>
            <a:r>
              <a:rPr lang="en-US" sz="11200" b="1" dirty="0">
                <a:solidFill>
                  <a:srgbClr val="FF0000"/>
                </a:solidFill>
              </a:rPr>
              <a:t>world</a:t>
            </a:r>
            <a:r>
              <a:rPr lang="en-US" sz="11200" dirty="0"/>
              <a:t>.”</a:t>
            </a:r>
          </a:p>
          <a:p>
            <a:pPr marL="0" indent="0">
              <a:lnSpc>
                <a:spcPct val="170000"/>
              </a:lnSpc>
              <a:buNone/>
            </a:pPr>
            <a:r>
              <a:rPr lang="en-US" sz="11200" b="1" dirty="0">
                <a:solidFill>
                  <a:srgbClr val="0070C0"/>
                </a:solidFill>
                <a:cs typeface="Arial" panose="020B0604020202020204" pitchFamily="34" charset="0"/>
              </a:rPr>
              <a:t>*</a:t>
            </a:r>
            <a:r>
              <a:rPr lang="en-US" sz="11200" i="1" dirty="0">
                <a:solidFill>
                  <a:srgbClr val="0070C0"/>
                </a:solidFill>
                <a:cs typeface="Arial" panose="020B0604020202020204" pitchFamily="34" charset="0"/>
              </a:rPr>
              <a:t> The atonement is the</a:t>
            </a:r>
            <a:r>
              <a:rPr lang="en-US" sz="11200" i="1" dirty="0">
                <a:solidFill>
                  <a:srgbClr val="FF0000"/>
                </a:solidFill>
                <a:cs typeface="Arial" panose="020B0604020202020204" pitchFamily="34" charset="0"/>
              </a:rPr>
              <a:t> work </a:t>
            </a:r>
            <a:r>
              <a:rPr lang="en-US" sz="11200" i="1" dirty="0">
                <a:solidFill>
                  <a:srgbClr val="0070C0"/>
                </a:solidFill>
                <a:cs typeface="Arial" panose="020B0604020202020204" pitchFamily="34" charset="0"/>
              </a:rPr>
              <a:t>Christ did in his</a:t>
            </a:r>
            <a:r>
              <a:rPr lang="en-US" sz="11200" i="1" dirty="0">
                <a:solidFill>
                  <a:srgbClr val="FF0000"/>
                </a:solidFill>
                <a:cs typeface="Arial" panose="020B0604020202020204" pitchFamily="34" charset="0"/>
              </a:rPr>
              <a:t> life </a:t>
            </a:r>
            <a:r>
              <a:rPr lang="en-US" sz="11200" i="1" dirty="0">
                <a:solidFill>
                  <a:srgbClr val="0070C0"/>
                </a:solidFill>
                <a:cs typeface="Arial" panose="020B0604020202020204" pitchFamily="34" charset="0"/>
              </a:rPr>
              <a:t>and </a:t>
            </a:r>
            <a:r>
              <a:rPr lang="en-US" sz="11200" i="1" dirty="0">
                <a:solidFill>
                  <a:srgbClr val="FF0000"/>
                </a:solidFill>
                <a:cs typeface="Arial" panose="020B0604020202020204" pitchFamily="34" charset="0"/>
              </a:rPr>
              <a:t>death</a:t>
            </a:r>
            <a:r>
              <a:rPr lang="en-US" sz="11200" i="1" dirty="0">
                <a:solidFill>
                  <a:srgbClr val="0070C0"/>
                </a:solidFill>
                <a:cs typeface="Arial" panose="020B0604020202020204" pitchFamily="34" charset="0"/>
              </a:rPr>
              <a:t> to </a:t>
            </a:r>
            <a:r>
              <a:rPr lang="en-US" sz="11200" i="1" dirty="0">
                <a:solidFill>
                  <a:srgbClr val="FF0000"/>
                </a:solidFill>
                <a:cs typeface="Arial" panose="020B0604020202020204" pitchFamily="34" charset="0"/>
              </a:rPr>
              <a:t>earn</a:t>
            </a:r>
            <a:r>
              <a:rPr lang="en-US" sz="11200" i="1" dirty="0">
                <a:solidFill>
                  <a:srgbClr val="0070C0"/>
                </a:solidFill>
                <a:cs typeface="Arial" panose="020B0604020202020204" pitchFamily="34" charset="0"/>
              </a:rPr>
              <a:t> our salvation. </a:t>
            </a:r>
            <a:endParaRPr lang="en-US" sz="11200" b="1" dirty="0">
              <a:solidFill>
                <a:srgbClr val="0070C0"/>
              </a:solidFill>
              <a:cs typeface="Arial" panose="020B0604020202020204" pitchFamily="34" charset="0"/>
            </a:endParaRPr>
          </a:p>
          <a:p>
            <a:pPr marL="0" indent="0">
              <a:lnSpc>
                <a:spcPct val="170000"/>
              </a:lnSpc>
              <a:buNone/>
            </a:pPr>
            <a:endParaRPr lang="en-US" sz="11200" b="1" dirty="0"/>
          </a:p>
          <a:p>
            <a:pPr marL="0" indent="0">
              <a:buNone/>
            </a:pPr>
            <a:endParaRPr lang="en-US" sz="3800" b="1" dirty="0">
              <a:solidFill>
                <a:srgbClr val="0070C0"/>
              </a:solidFill>
              <a:cs typeface="Arial" panose="020B0604020202020204" pitchFamily="34" charset="0"/>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604177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Limited Atonement </a:t>
            </a:r>
            <a:r>
              <a:rPr lang="en-US" sz="2800" dirty="0">
                <a:solidFill>
                  <a:srgbClr val="0070C0"/>
                </a:solidFill>
                <a:latin typeface="Arial" panose="020B0604020202020204" pitchFamily="34" charset="0"/>
                <a:cs typeface="Arial" panose="020B0604020202020204" pitchFamily="34" charset="0"/>
              </a:rPr>
              <a:t>(Review)</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1795760" cy="5925014"/>
          </a:xfrm>
          <a:solidFill>
            <a:srgbClr val="FFFFCC"/>
          </a:solidFill>
        </p:spPr>
        <p:txBody>
          <a:bodyPr>
            <a:normAutofit lnSpcReduction="10000"/>
          </a:bodyPr>
          <a:lstStyle/>
          <a:p>
            <a:pPr>
              <a:lnSpc>
                <a:spcPct val="150000"/>
              </a:lnSpc>
            </a:pPr>
            <a:r>
              <a:rPr lang="en-US" dirty="0">
                <a:solidFill>
                  <a:srgbClr val="0070C0"/>
                </a:solidFill>
                <a:cs typeface="Arial" panose="020B0604020202020204" pitchFamily="34" charset="0"/>
              </a:rPr>
              <a:t>The divide between </a:t>
            </a:r>
            <a:r>
              <a:rPr lang="en-US" dirty="0" err="1">
                <a:solidFill>
                  <a:srgbClr val="0070C0"/>
                </a:solidFill>
                <a:cs typeface="Arial" panose="020B0604020202020204" pitchFamily="34" charset="0"/>
              </a:rPr>
              <a:t>Arminians</a:t>
            </a:r>
            <a:r>
              <a:rPr lang="en-US" dirty="0">
                <a:solidFill>
                  <a:srgbClr val="0070C0"/>
                </a:solidFill>
                <a:cs typeface="Arial" panose="020B0604020202020204" pitchFamily="34" charset="0"/>
              </a:rPr>
              <a:t> and Calvinists is over: </a:t>
            </a:r>
          </a:p>
          <a:p>
            <a:pPr marL="914400" lvl="1" indent="-457200">
              <a:lnSpc>
                <a:spcPct val="150000"/>
              </a:lnSpc>
              <a:buFont typeface="+mj-lt"/>
              <a:buAutoNum type="arabicPeriod"/>
            </a:pPr>
            <a:r>
              <a:rPr lang="en-US" sz="2800" dirty="0">
                <a:solidFill>
                  <a:srgbClr val="0070C0"/>
                </a:solidFill>
                <a:cs typeface="Arial" panose="020B0604020202020204" pitchFamily="34" charset="0"/>
              </a:rPr>
              <a:t>The extent of the atonement (Who did Jesus die for?) </a:t>
            </a:r>
            <a:r>
              <a:rPr lang="en-US" sz="2800" b="1" dirty="0">
                <a:solidFill>
                  <a:srgbClr val="0070C0"/>
                </a:solidFill>
                <a:cs typeface="Arial" panose="020B0604020202020204" pitchFamily="34" charset="0"/>
              </a:rPr>
              <a:t>- Synod of Dort</a:t>
            </a:r>
          </a:p>
          <a:p>
            <a:pPr marL="914400" lvl="1" indent="-457200">
              <a:lnSpc>
                <a:spcPct val="150000"/>
              </a:lnSpc>
              <a:buFont typeface="+mj-lt"/>
              <a:buAutoNum type="arabicPeriod"/>
            </a:pPr>
            <a:r>
              <a:rPr lang="en-US" sz="2800" dirty="0">
                <a:solidFill>
                  <a:srgbClr val="0070C0"/>
                </a:solidFill>
                <a:cs typeface="Arial" panose="020B0604020202020204" pitchFamily="34" charset="0"/>
              </a:rPr>
              <a:t>The nature of the atonement (What did Jesus achieve on the cross for those for whom he died?) </a:t>
            </a:r>
            <a:r>
              <a:rPr lang="en-US" sz="2800" b="1" dirty="0">
                <a:solidFill>
                  <a:srgbClr val="0070C0"/>
                </a:solidFill>
                <a:cs typeface="Arial" panose="020B0604020202020204" pitchFamily="34" charset="0"/>
              </a:rPr>
              <a:t>- The more important question.</a:t>
            </a:r>
          </a:p>
          <a:p>
            <a:pPr>
              <a:lnSpc>
                <a:spcPct val="150000"/>
              </a:lnSpc>
            </a:pPr>
            <a:r>
              <a:rPr lang="en-US" dirty="0">
                <a:solidFill>
                  <a:srgbClr val="0070C0"/>
                </a:solidFill>
                <a:cs typeface="Arial" panose="020B0604020202020204" pitchFamily="34" charset="0"/>
              </a:rPr>
              <a:t>If Jesus died for every human in the </a:t>
            </a:r>
            <a:r>
              <a:rPr lang="en-US" dirty="0">
                <a:solidFill>
                  <a:srgbClr val="FF0000"/>
                </a:solidFill>
                <a:cs typeface="Arial" panose="020B0604020202020204" pitchFamily="34" charset="0"/>
              </a:rPr>
              <a:t>same way for every person</a:t>
            </a:r>
            <a:r>
              <a:rPr lang="en-US" dirty="0">
                <a:solidFill>
                  <a:srgbClr val="0070C0"/>
                </a:solidFill>
                <a:cs typeface="Arial" panose="020B0604020202020204" pitchFamily="34" charset="0"/>
              </a:rPr>
              <a:t>, then the atonement did not decisively secure the salvation of anyone because not everyone believes. It only made everyone savable if someone chose (on their own) to believe </a:t>
            </a:r>
            <a:r>
              <a:rPr lang="en-US" b="1" i="1" u="sng" dirty="0">
                <a:solidFill>
                  <a:srgbClr val="0070C0"/>
                </a:solidFill>
                <a:cs typeface="Arial" panose="020B0604020202020204" pitchFamily="34" charset="0"/>
              </a:rPr>
              <a:t>which was impossible for them to do because of moral inability</a:t>
            </a:r>
            <a:r>
              <a:rPr lang="en-US" b="1" u="sng" dirty="0">
                <a:solidFill>
                  <a:srgbClr val="0070C0"/>
                </a:solidFill>
                <a:cs typeface="Arial" panose="020B0604020202020204" pitchFamily="34" charset="0"/>
              </a:rPr>
              <a:t> </a:t>
            </a:r>
            <a:r>
              <a:rPr lang="en-US" dirty="0">
                <a:solidFill>
                  <a:srgbClr val="0070C0"/>
                </a:solidFill>
                <a:cs typeface="Arial" panose="020B0604020202020204" pitchFamily="34" charset="0"/>
              </a:rPr>
              <a:t>(Total Depravity).</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773960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934146"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Limited Atonement* – Jesus lays down his life for the sheep </a:t>
            </a:r>
            <a:r>
              <a:rPr lang="en-US" sz="2800" dirty="0">
                <a:solidFill>
                  <a:srgbClr val="0070C0"/>
                </a:solidFill>
                <a:latin typeface="Arial" panose="020B0604020202020204" pitchFamily="34" charset="0"/>
                <a:cs typeface="Arial" panose="020B0604020202020204" pitchFamily="34" charset="0"/>
              </a:rPr>
              <a:t>(Review)</a:t>
            </a:r>
            <a:endParaRPr lang="en-US" sz="2800" b="1" dirty="0">
              <a:cs typeface="Arial" panose="020B0604020202020204" pitchFamily="34" charset="0"/>
            </a:endParaRPr>
          </a:p>
        </p:txBody>
      </p:sp>
      <p:sp>
        <p:nvSpPr>
          <p:cNvPr id="9" name="Content Placeholder 8"/>
          <p:cNvSpPr>
            <a:spLocks noGrp="1"/>
          </p:cNvSpPr>
          <p:nvPr>
            <p:ph idx="1"/>
          </p:nvPr>
        </p:nvSpPr>
        <p:spPr>
          <a:xfrm>
            <a:off x="142239" y="714703"/>
            <a:ext cx="11934145" cy="6143297"/>
          </a:xfrm>
          <a:solidFill>
            <a:srgbClr val="FFFFCC"/>
          </a:solidFill>
        </p:spPr>
        <p:txBody>
          <a:bodyPr>
            <a:normAutofit/>
          </a:bodyPr>
          <a:lstStyle/>
          <a:p>
            <a:r>
              <a:rPr lang="en-US" b="1" dirty="0"/>
              <a:t>14</a:t>
            </a:r>
            <a:r>
              <a:rPr lang="en-US" dirty="0"/>
              <a:t> I am the good shepherd. I know my own and my own know me, </a:t>
            </a:r>
            <a:r>
              <a:rPr lang="en-US" b="1" dirty="0"/>
              <a:t>15</a:t>
            </a:r>
            <a:r>
              <a:rPr lang="en-US" dirty="0"/>
              <a:t> just as the Father knows me and I know the Father; and</a:t>
            </a:r>
            <a:r>
              <a:rPr lang="en-US" dirty="0">
                <a:solidFill>
                  <a:srgbClr val="FF0000"/>
                </a:solidFill>
              </a:rPr>
              <a:t> I lay down my life for the sheep</a:t>
            </a:r>
            <a:r>
              <a:rPr lang="en-US" dirty="0"/>
              <a:t>. </a:t>
            </a:r>
            <a:r>
              <a:rPr lang="en-US" b="1" dirty="0"/>
              <a:t>16</a:t>
            </a:r>
            <a:r>
              <a:rPr lang="en-US" dirty="0"/>
              <a:t> And </a:t>
            </a:r>
            <a:r>
              <a:rPr lang="en-US" dirty="0">
                <a:solidFill>
                  <a:srgbClr val="FF0000"/>
                </a:solidFill>
              </a:rPr>
              <a:t>I have other sheep that are not of this fold</a:t>
            </a:r>
            <a:r>
              <a:rPr lang="en-US" dirty="0"/>
              <a:t>. </a:t>
            </a:r>
            <a:r>
              <a:rPr lang="en-US" dirty="0">
                <a:solidFill>
                  <a:srgbClr val="FF0000"/>
                </a:solidFill>
              </a:rPr>
              <a:t>I must bring them </a:t>
            </a:r>
            <a:r>
              <a:rPr lang="en-US" dirty="0"/>
              <a:t>also, and </a:t>
            </a:r>
            <a:r>
              <a:rPr lang="en-US" dirty="0">
                <a:solidFill>
                  <a:srgbClr val="FF0000"/>
                </a:solidFill>
              </a:rPr>
              <a:t>they will listen to my voice</a:t>
            </a:r>
            <a:r>
              <a:rPr lang="en-US" dirty="0"/>
              <a:t>. So there will be </a:t>
            </a:r>
            <a:r>
              <a:rPr lang="en-US" dirty="0">
                <a:solidFill>
                  <a:srgbClr val="FF0000"/>
                </a:solidFill>
              </a:rPr>
              <a:t>one flock, one shepherd</a:t>
            </a:r>
            <a:r>
              <a:rPr lang="en-US" dirty="0"/>
              <a:t>. (John 10:14 – 16)</a:t>
            </a:r>
          </a:p>
          <a:p>
            <a:r>
              <a:rPr lang="en-US" b="1" dirty="0"/>
              <a:t>26</a:t>
            </a:r>
            <a:r>
              <a:rPr lang="en-US" dirty="0"/>
              <a:t> but </a:t>
            </a:r>
            <a:r>
              <a:rPr lang="en-US" dirty="0">
                <a:solidFill>
                  <a:srgbClr val="FF0000"/>
                </a:solidFill>
              </a:rPr>
              <a:t>you do not believe </a:t>
            </a:r>
            <a:r>
              <a:rPr lang="en-US" b="1" dirty="0">
                <a:solidFill>
                  <a:srgbClr val="FF0000"/>
                </a:solidFill>
              </a:rPr>
              <a:t>because</a:t>
            </a:r>
            <a:r>
              <a:rPr lang="en-US" dirty="0"/>
              <a:t> </a:t>
            </a:r>
            <a:r>
              <a:rPr lang="en-US" dirty="0">
                <a:solidFill>
                  <a:srgbClr val="FF0000"/>
                </a:solidFill>
              </a:rPr>
              <a:t>you are not part of my flock</a:t>
            </a:r>
            <a:r>
              <a:rPr lang="en-US" dirty="0"/>
              <a:t>. </a:t>
            </a:r>
            <a:r>
              <a:rPr lang="en-US" b="1" dirty="0"/>
              <a:t>27</a:t>
            </a:r>
            <a:r>
              <a:rPr lang="en-US" dirty="0"/>
              <a:t> My sheep hear my voice, and I know them, and they follow me. </a:t>
            </a:r>
            <a:r>
              <a:rPr lang="en-US" b="1" dirty="0"/>
              <a:t>28</a:t>
            </a:r>
            <a:r>
              <a:rPr lang="en-US" dirty="0"/>
              <a:t> </a:t>
            </a:r>
            <a:r>
              <a:rPr lang="en-US" dirty="0">
                <a:solidFill>
                  <a:srgbClr val="FF0000"/>
                </a:solidFill>
              </a:rPr>
              <a:t>I give them eternal life</a:t>
            </a:r>
            <a:r>
              <a:rPr lang="en-US" dirty="0"/>
              <a:t>, and </a:t>
            </a:r>
            <a:r>
              <a:rPr lang="en-US" dirty="0">
                <a:solidFill>
                  <a:srgbClr val="FF0000"/>
                </a:solidFill>
              </a:rPr>
              <a:t>they will never perish</a:t>
            </a:r>
            <a:r>
              <a:rPr lang="en-US" dirty="0"/>
              <a:t>, and </a:t>
            </a:r>
            <a:r>
              <a:rPr lang="en-US" dirty="0">
                <a:solidFill>
                  <a:srgbClr val="FF0000"/>
                </a:solidFill>
              </a:rPr>
              <a:t>no one will snatch them out of my hand</a:t>
            </a:r>
            <a:r>
              <a:rPr lang="en-US" dirty="0"/>
              <a:t>. </a:t>
            </a:r>
            <a:r>
              <a:rPr lang="en-US" b="1" dirty="0"/>
              <a:t>29</a:t>
            </a:r>
            <a:r>
              <a:rPr lang="en-US" dirty="0"/>
              <a:t> </a:t>
            </a:r>
            <a:r>
              <a:rPr lang="en-US" dirty="0">
                <a:solidFill>
                  <a:srgbClr val="FF0000"/>
                </a:solidFill>
              </a:rPr>
              <a:t>My Father, who has given them to me, is greater than all</a:t>
            </a:r>
            <a:r>
              <a:rPr lang="en-US" dirty="0"/>
              <a:t>, and no one is able to snatch them out of the Father's hand. (John 10:26 – 29)</a:t>
            </a:r>
          </a:p>
          <a:p>
            <a:r>
              <a:rPr lang="en-US" dirty="0">
                <a:solidFill>
                  <a:srgbClr val="0070C0"/>
                </a:solidFill>
              </a:rPr>
              <a:t>The sheep are not everyone. They are a specific group that Christ died for. They believe in Jesus because they are sheep (given to Jesus by the father). They have been called and every sheep will have eternal life.</a:t>
            </a:r>
          </a:p>
          <a:p>
            <a:pPr marL="0" indent="0">
              <a:buNone/>
            </a:pPr>
            <a:r>
              <a:rPr lang="en-US" b="1" dirty="0">
                <a:solidFill>
                  <a:srgbClr val="0070C0"/>
                </a:solidFill>
                <a:cs typeface="Arial" panose="020B0604020202020204" pitchFamily="34" charset="0"/>
              </a:rPr>
              <a:t>*</a:t>
            </a:r>
            <a:r>
              <a:rPr lang="en-US" i="1" dirty="0">
                <a:solidFill>
                  <a:srgbClr val="0070C0"/>
                </a:solidFill>
                <a:cs typeface="Arial" panose="020B0604020202020204" pitchFamily="34" charset="0"/>
              </a:rPr>
              <a:t> The atonement is the</a:t>
            </a:r>
            <a:r>
              <a:rPr lang="en-US" i="1" dirty="0">
                <a:solidFill>
                  <a:srgbClr val="FF0000"/>
                </a:solidFill>
                <a:cs typeface="Arial" panose="020B0604020202020204" pitchFamily="34" charset="0"/>
              </a:rPr>
              <a:t> work </a:t>
            </a:r>
            <a:r>
              <a:rPr lang="en-US" i="1" dirty="0">
                <a:solidFill>
                  <a:srgbClr val="0070C0"/>
                </a:solidFill>
                <a:cs typeface="Arial" panose="020B0604020202020204" pitchFamily="34" charset="0"/>
              </a:rPr>
              <a:t>Christ did in his</a:t>
            </a:r>
            <a:r>
              <a:rPr lang="en-US" i="1" dirty="0">
                <a:solidFill>
                  <a:srgbClr val="FF0000"/>
                </a:solidFill>
                <a:cs typeface="Arial" panose="020B0604020202020204" pitchFamily="34" charset="0"/>
              </a:rPr>
              <a:t> life </a:t>
            </a:r>
            <a:r>
              <a:rPr lang="en-US" i="1" dirty="0">
                <a:solidFill>
                  <a:srgbClr val="0070C0"/>
                </a:solidFill>
                <a:cs typeface="Arial" panose="020B0604020202020204" pitchFamily="34" charset="0"/>
              </a:rPr>
              <a:t>and </a:t>
            </a:r>
            <a:r>
              <a:rPr lang="en-US" i="1" dirty="0">
                <a:solidFill>
                  <a:srgbClr val="FF0000"/>
                </a:solidFill>
                <a:cs typeface="Arial" panose="020B0604020202020204" pitchFamily="34" charset="0"/>
              </a:rPr>
              <a:t>death</a:t>
            </a:r>
            <a:r>
              <a:rPr lang="en-US" i="1" dirty="0">
                <a:solidFill>
                  <a:srgbClr val="0070C0"/>
                </a:solidFill>
                <a:cs typeface="Arial" panose="020B0604020202020204" pitchFamily="34" charset="0"/>
              </a:rPr>
              <a:t> to </a:t>
            </a:r>
            <a:r>
              <a:rPr lang="en-US" i="1" dirty="0">
                <a:solidFill>
                  <a:srgbClr val="FF0000"/>
                </a:solidFill>
                <a:cs typeface="Arial" panose="020B0604020202020204" pitchFamily="34" charset="0"/>
              </a:rPr>
              <a:t>earn</a:t>
            </a:r>
            <a:r>
              <a:rPr lang="en-US" i="1" dirty="0">
                <a:solidFill>
                  <a:srgbClr val="0070C0"/>
                </a:solidFill>
                <a:cs typeface="Arial" panose="020B0604020202020204" pitchFamily="34" charset="0"/>
              </a:rPr>
              <a:t> our salvation. </a:t>
            </a:r>
            <a:endParaRPr lang="en-US" b="1" dirty="0">
              <a:solidFill>
                <a:srgbClr val="0070C0"/>
              </a:solidFill>
              <a:cs typeface="Arial" panose="020B0604020202020204" pitchFamily="34" charset="0"/>
            </a:endParaRPr>
          </a:p>
          <a:p>
            <a:endParaRPr lang="en-US" dirty="0"/>
          </a:p>
          <a:p>
            <a:pPr>
              <a:lnSpc>
                <a:spcPct val="150000"/>
              </a:lnSpc>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830209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Limited Atonement – Jesus lays down his life for the sheep </a:t>
            </a:r>
            <a:r>
              <a:rPr lang="en-US" sz="2800" dirty="0">
                <a:solidFill>
                  <a:srgbClr val="0070C0"/>
                </a:solidFill>
                <a:latin typeface="Arial" panose="020B0604020202020204" pitchFamily="34" charset="0"/>
                <a:cs typeface="Arial" panose="020B0604020202020204" pitchFamily="34" charset="0"/>
              </a:rPr>
              <a:t>(Review)</a:t>
            </a:r>
            <a:r>
              <a:rPr lang="en-US" sz="2800" b="1" dirty="0">
                <a:solidFill>
                  <a:srgbClr val="0070C0"/>
                </a:solidFill>
                <a:latin typeface="Arial" panose="020B0604020202020204" pitchFamily="34" charset="0"/>
                <a:cs typeface="Arial" panose="020B0604020202020204" pitchFamily="34" charset="0"/>
              </a:rPr>
              <a:t> </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3"/>
            <a:ext cx="11795760" cy="6143297"/>
          </a:xfrm>
          <a:solidFill>
            <a:srgbClr val="FFFFCC"/>
          </a:solidFill>
        </p:spPr>
        <p:txBody>
          <a:bodyPr>
            <a:normAutofit/>
          </a:bodyPr>
          <a:lstStyle/>
          <a:p>
            <a:pPr marL="0" indent="0">
              <a:buNone/>
            </a:pPr>
            <a:r>
              <a:rPr lang="en-US" b="1" dirty="0"/>
              <a:t>50</a:t>
            </a:r>
            <a:r>
              <a:rPr lang="en-US" dirty="0"/>
              <a:t> Nor do you understand that it is better for you that one man should die for the people, not that the whole nation should perish." </a:t>
            </a:r>
            <a:r>
              <a:rPr lang="en-US" b="1" dirty="0"/>
              <a:t>51</a:t>
            </a:r>
            <a:r>
              <a:rPr lang="en-US" dirty="0"/>
              <a:t> He did not say this of his own accord, but being high priest that year he prophesied that Jesus would die for the nation, </a:t>
            </a:r>
            <a:r>
              <a:rPr lang="en-US" b="1" dirty="0"/>
              <a:t>52</a:t>
            </a:r>
            <a:r>
              <a:rPr lang="en-US" dirty="0"/>
              <a:t> and not for the nation only, but also to </a:t>
            </a:r>
            <a:r>
              <a:rPr lang="en-US" dirty="0">
                <a:solidFill>
                  <a:srgbClr val="FF0000"/>
                </a:solidFill>
              </a:rPr>
              <a:t>gather into one </a:t>
            </a:r>
            <a:r>
              <a:rPr lang="en-US" dirty="0"/>
              <a:t>the </a:t>
            </a:r>
            <a:r>
              <a:rPr lang="en-US" dirty="0">
                <a:solidFill>
                  <a:srgbClr val="FF0000"/>
                </a:solidFill>
              </a:rPr>
              <a:t>children of God </a:t>
            </a:r>
            <a:r>
              <a:rPr lang="en-US" dirty="0"/>
              <a:t>who are scattered abroad. (John 11:50 – 52)</a:t>
            </a:r>
          </a:p>
          <a:p>
            <a:r>
              <a:rPr lang="en-US" dirty="0">
                <a:solidFill>
                  <a:srgbClr val="0070C0"/>
                </a:solidFill>
              </a:rPr>
              <a:t>The gathering of the children of God in John 11:52 is the same idea as the “bringing” in John 10:16. Jesus did not die to create the possibility of salvation but rather to make it happen.</a:t>
            </a:r>
          </a:p>
          <a:p>
            <a:r>
              <a:rPr lang="en-US" dirty="0">
                <a:solidFill>
                  <a:srgbClr val="0070C0"/>
                </a:solidFill>
              </a:rPr>
              <a:t>In Revelation 5:9 John again shows a specific group of people is ransomed by Jesus’ shed blood covering all the people groups on earth as opposed to ransoming all people.</a:t>
            </a:r>
          </a:p>
          <a:p>
            <a:pPr marL="0" indent="0">
              <a:buNone/>
            </a:pPr>
            <a:r>
              <a:rPr lang="en-US" dirty="0"/>
              <a:t>And they sang a new song, saying, "Worthy are you to take the scroll and to open its seals, for </a:t>
            </a:r>
            <a:r>
              <a:rPr lang="en-US" dirty="0">
                <a:solidFill>
                  <a:srgbClr val="FF0000"/>
                </a:solidFill>
              </a:rPr>
              <a:t>you were slain, and by your blood you ransomed people for God from every tribe and language and people and nation, </a:t>
            </a:r>
          </a:p>
          <a:p>
            <a:endParaRPr lang="en-US" dirty="0"/>
          </a:p>
          <a:p>
            <a:pPr>
              <a:lnSpc>
                <a:spcPct val="150000"/>
              </a:lnSpc>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629322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Limited Atonement – Jesus lays down his life for the sheep</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3"/>
            <a:ext cx="11795760" cy="6143297"/>
          </a:xfrm>
          <a:solidFill>
            <a:srgbClr val="FFFFCC"/>
          </a:solidFill>
        </p:spPr>
        <p:txBody>
          <a:bodyPr>
            <a:normAutofit/>
          </a:bodyPr>
          <a:lstStyle/>
          <a:p>
            <a:pPr>
              <a:lnSpc>
                <a:spcPct val="150000"/>
              </a:lnSpc>
            </a:pPr>
            <a:r>
              <a:rPr lang="en-US" dirty="0">
                <a:solidFill>
                  <a:srgbClr val="0070C0"/>
                </a:solidFill>
              </a:rPr>
              <a:t>Arminian theologians going back to the Remonstrance point to John 3:16 and  1 John 2:2 to support their view of the atonement that Jesus died for every person in the world not a select group of people. </a:t>
            </a:r>
            <a:r>
              <a:rPr lang="en-US" dirty="0"/>
              <a:t>He is the propitiation for our sins, and not for ours only but also for the sins of the whole world. </a:t>
            </a:r>
          </a:p>
          <a:p>
            <a:pPr>
              <a:lnSpc>
                <a:spcPct val="150000"/>
              </a:lnSpc>
            </a:pPr>
            <a:r>
              <a:rPr lang="en-US" dirty="0">
                <a:solidFill>
                  <a:srgbClr val="0070C0"/>
                </a:solidFill>
              </a:rPr>
              <a:t>Given the verses written by John that we have just studied that clearly support Limited Atonement we either have to conclude that John is conflicted, confused or careless in his choice of words concerning the Atonement or we need to determine how John 3:16 and 1 John 2:2 fits with the previous verses identified as supporting Limited Atonement and written by John.</a:t>
            </a:r>
          </a:p>
          <a:p>
            <a:endParaRPr lang="en-US" dirty="0"/>
          </a:p>
          <a:p>
            <a:endParaRPr lang="en-US" dirty="0">
              <a:solidFill>
                <a:srgbClr val="0070C0"/>
              </a:solidFill>
            </a:endParaRPr>
          </a:p>
          <a:p>
            <a:endParaRPr lang="en-US" dirty="0"/>
          </a:p>
          <a:p>
            <a:pPr>
              <a:lnSpc>
                <a:spcPct val="150000"/>
              </a:lnSpc>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312461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Limited Atonement – Jesus lays down his life for the sheep</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3"/>
            <a:ext cx="11795760" cy="6143297"/>
          </a:xfrm>
          <a:solidFill>
            <a:srgbClr val="FFFFCC"/>
          </a:solidFill>
        </p:spPr>
        <p:txBody>
          <a:bodyPr>
            <a:normAutofit/>
          </a:bodyPr>
          <a:lstStyle/>
          <a:p>
            <a:pPr marL="0" indent="0">
              <a:buNone/>
            </a:pPr>
            <a:r>
              <a:rPr lang="en-US" dirty="0"/>
              <a:t> "For </a:t>
            </a:r>
            <a:r>
              <a:rPr lang="en-US" dirty="0">
                <a:solidFill>
                  <a:srgbClr val="FF0000"/>
                </a:solidFill>
              </a:rPr>
              <a:t>God so loved the world</a:t>
            </a:r>
            <a:r>
              <a:rPr lang="en-US" dirty="0"/>
              <a:t>, that he gave his only Son, that whoever believes in him should not perish but have eternal life. (John 3:16)</a:t>
            </a:r>
          </a:p>
          <a:p>
            <a:pPr marL="0" indent="0">
              <a:buNone/>
            </a:pPr>
            <a:endParaRPr lang="en-US" dirty="0"/>
          </a:p>
          <a:p>
            <a:pPr marL="0" indent="0">
              <a:buNone/>
            </a:pPr>
            <a:r>
              <a:rPr lang="en-US" dirty="0"/>
              <a:t>He is the propitiation for our sins, and not for ours only but also for the </a:t>
            </a:r>
            <a:r>
              <a:rPr lang="en-US" dirty="0">
                <a:solidFill>
                  <a:srgbClr val="FF0000"/>
                </a:solidFill>
              </a:rPr>
              <a:t>sins of the whole world</a:t>
            </a:r>
            <a:r>
              <a:rPr lang="en-US" dirty="0"/>
              <a:t>. (1 John 2:2)</a:t>
            </a:r>
          </a:p>
          <a:p>
            <a:pPr marL="0" indent="0">
              <a:buNone/>
            </a:pPr>
            <a:r>
              <a:rPr lang="en-US" dirty="0">
                <a:solidFill>
                  <a:srgbClr val="0070C0"/>
                </a:solidFill>
              </a:rPr>
              <a:t>BUT</a:t>
            </a:r>
          </a:p>
          <a:p>
            <a:pPr marL="0" indent="0">
              <a:buNone/>
            </a:pPr>
            <a:r>
              <a:rPr lang="en-US" b="1" dirty="0"/>
              <a:t>6</a:t>
            </a:r>
            <a:r>
              <a:rPr lang="en-US" dirty="0"/>
              <a:t> "I have manifested your name to the people whom you gave me out of the world. Yours they were, and you gave them to me, and they have kept your word…</a:t>
            </a:r>
            <a:r>
              <a:rPr lang="en-US" b="1" dirty="0"/>
              <a:t> 9</a:t>
            </a:r>
            <a:r>
              <a:rPr lang="en-US" dirty="0"/>
              <a:t> I am praying for them. </a:t>
            </a:r>
            <a:r>
              <a:rPr lang="en-US" dirty="0">
                <a:solidFill>
                  <a:srgbClr val="FF0000"/>
                </a:solidFill>
              </a:rPr>
              <a:t>I am not praying for the world</a:t>
            </a:r>
            <a:r>
              <a:rPr lang="en-US" dirty="0"/>
              <a:t> </a:t>
            </a:r>
            <a:r>
              <a:rPr lang="en-US" dirty="0">
                <a:solidFill>
                  <a:srgbClr val="FF0000"/>
                </a:solidFill>
              </a:rPr>
              <a:t>but for those whom you have given me</a:t>
            </a:r>
            <a:r>
              <a:rPr lang="en-US" dirty="0"/>
              <a:t>, for they are yours (John 17:6, 9)</a:t>
            </a:r>
          </a:p>
          <a:p>
            <a:pPr marL="0" indent="0">
              <a:buNone/>
            </a:pPr>
            <a:endParaRPr lang="en-US" dirty="0"/>
          </a:p>
          <a:p>
            <a:r>
              <a:rPr lang="en-US" dirty="0">
                <a:solidFill>
                  <a:srgbClr val="0070C0"/>
                </a:solidFill>
              </a:rPr>
              <a:t>“World” in John 3:16 and 1 John 2:2 cannot mean every person because Jesus only prays for those the Father gave him, namely the elect!</a:t>
            </a:r>
          </a:p>
          <a:p>
            <a:endParaRPr lang="en-US" dirty="0">
              <a:solidFill>
                <a:srgbClr val="0070C0"/>
              </a:solidFill>
            </a:endParaRPr>
          </a:p>
          <a:p>
            <a:endParaRPr lang="en-US" dirty="0"/>
          </a:p>
          <a:p>
            <a:pPr>
              <a:lnSpc>
                <a:spcPct val="150000"/>
              </a:lnSpc>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285836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Limited Atonement – Jesus lays down his life for the sheep</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3"/>
            <a:ext cx="11795760" cy="6143297"/>
          </a:xfrm>
          <a:solidFill>
            <a:srgbClr val="FFFFCC"/>
          </a:solidFill>
        </p:spPr>
        <p:txBody>
          <a:bodyPr>
            <a:normAutofit lnSpcReduction="10000"/>
          </a:bodyPr>
          <a:lstStyle/>
          <a:p>
            <a:pPr marL="0" indent="0">
              <a:buNone/>
            </a:pPr>
            <a:r>
              <a:rPr lang="en-US" dirty="0"/>
              <a:t> "For </a:t>
            </a:r>
            <a:r>
              <a:rPr lang="en-US" dirty="0">
                <a:solidFill>
                  <a:srgbClr val="FF0000"/>
                </a:solidFill>
              </a:rPr>
              <a:t>God so loved the world</a:t>
            </a:r>
            <a:r>
              <a:rPr lang="en-US" dirty="0"/>
              <a:t>, that he gave his only Son, that whoever believes in him should not perish but have eternal life. (John 3:16)</a:t>
            </a:r>
          </a:p>
          <a:p>
            <a:r>
              <a:rPr lang="en-US" dirty="0">
                <a:solidFill>
                  <a:srgbClr val="0070C0"/>
                </a:solidFill>
              </a:rPr>
              <a:t>John 3:16 supports Limited Atonement because God gave his Son who atoned for everyone who believes not for everyone.</a:t>
            </a:r>
          </a:p>
          <a:p>
            <a:r>
              <a:rPr lang="en-US" dirty="0">
                <a:solidFill>
                  <a:srgbClr val="0070C0"/>
                </a:solidFill>
              </a:rPr>
              <a:t>John 3:16 also supports Preservation of the Saints because every believer should not perish but have eternal life. </a:t>
            </a:r>
          </a:p>
          <a:p>
            <a:r>
              <a:rPr lang="en-US" dirty="0">
                <a:solidFill>
                  <a:srgbClr val="0070C0"/>
                </a:solidFill>
              </a:rPr>
              <a:t>John 3:16 is also a double sola verse (faith alone in Christ alone).</a:t>
            </a:r>
          </a:p>
          <a:p>
            <a:pPr>
              <a:lnSpc>
                <a:spcPct val="110000"/>
              </a:lnSpc>
            </a:pPr>
            <a:r>
              <a:rPr lang="en-US" dirty="0">
                <a:solidFill>
                  <a:srgbClr val="0070C0"/>
                </a:solidFill>
              </a:rPr>
              <a:t>John 3:16 can be also construed to support the Arminian view to the extent that only believers receive the benefit of the atonement. However, it is silent regarding key Arminian claims that: </a:t>
            </a:r>
          </a:p>
          <a:p>
            <a:pPr marL="914400" lvl="1" indent="-457200">
              <a:lnSpc>
                <a:spcPct val="100000"/>
              </a:lnSpc>
              <a:buFont typeface="+mj-lt"/>
              <a:buAutoNum type="arabicPeriod"/>
            </a:pPr>
            <a:r>
              <a:rPr lang="en-US" sz="2800" dirty="0">
                <a:solidFill>
                  <a:srgbClr val="0070C0"/>
                </a:solidFill>
              </a:rPr>
              <a:t>the atonement applies equally to every person </a:t>
            </a:r>
          </a:p>
          <a:p>
            <a:pPr marL="914400" lvl="1" indent="-457200">
              <a:lnSpc>
                <a:spcPct val="100000"/>
              </a:lnSpc>
              <a:buFont typeface="+mj-lt"/>
              <a:buAutoNum type="arabicPeriod"/>
            </a:pPr>
            <a:r>
              <a:rPr lang="en-US" sz="2800" dirty="0">
                <a:solidFill>
                  <a:srgbClr val="0070C0"/>
                </a:solidFill>
              </a:rPr>
              <a:t>belief is by “Free Will” which is decisive over the actions of the Holy Spirit</a:t>
            </a:r>
          </a:p>
          <a:p>
            <a:pPr marL="914400" lvl="1" indent="-457200">
              <a:lnSpc>
                <a:spcPct val="100000"/>
              </a:lnSpc>
              <a:buFont typeface="+mj-lt"/>
              <a:buAutoNum type="arabicPeriod"/>
            </a:pPr>
            <a:r>
              <a:rPr lang="en-US" sz="2800" dirty="0">
                <a:solidFill>
                  <a:srgbClr val="0070C0"/>
                </a:solidFill>
              </a:rPr>
              <a:t>the possibility that anyone who truly believes could lose their salvation</a:t>
            </a:r>
          </a:p>
          <a:p>
            <a:endParaRPr lang="en-US" dirty="0"/>
          </a:p>
          <a:p>
            <a:pPr>
              <a:lnSpc>
                <a:spcPct val="150000"/>
              </a:lnSpc>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104099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Limited Atonement – Jesus lays down his life for the sheep</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3"/>
            <a:ext cx="11795760" cy="6143297"/>
          </a:xfrm>
          <a:solidFill>
            <a:srgbClr val="FFFFCC"/>
          </a:solidFill>
        </p:spPr>
        <p:txBody>
          <a:bodyPr>
            <a:normAutofit/>
          </a:bodyPr>
          <a:lstStyle/>
          <a:p>
            <a:pPr>
              <a:lnSpc>
                <a:spcPct val="100000"/>
              </a:lnSpc>
            </a:pPr>
            <a:r>
              <a:rPr lang="en-US" dirty="0">
                <a:solidFill>
                  <a:srgbClr val="0070C0"/>
                </a:solidFill>
              </a:rPr>
              <a:t>Comparing 1 John 2:2 to John 11:51 – 52 </a:t>
            </a:r>
          </a:p>
          <a:p>
            <a:pPr marL="0" indent="0">
              <a:lnSpc>
                <a:spcPct val="100000"/>
              </a:lnSpc>
              <a:buNone/>
            </a:pPr>
            <a:r>
              <a:rPr lang="en-US" dirty="0"/>
              <a:t>He is the propitiation for our sins, and not for ours only but also for the </a:t>
            </a:r>
            <a:r>
              <a:rPr lang="en-US" dirty="0">
                <a:solidFill>
                  <a:srgbClr val="FF0000"/>
                </a:solidFill>
              </a:rPr>
              <a:t>sins of the whole world</a:t>
            </a:r>
            <a:r>
              <a:rPr lang="en-US" dirty="0"/>
              <a:t>. (1 John 2:2)</a:t>
            </a:r>
            <a:endParaRPr lang="en-US" dirty="0">
              <a:solidFill>
                <a:srgbClr val="0070C0"/>
              </a:solidFill>
            </a:endParaRPr>
          </a:p>
          <a:p>
            <a:pPr marL="0" indent="0">
              <a:lnSpc>
                <a:spcPct val="100000"/>
              </a:lnSpc>
              <a:buNone/>
            </a:pPr>
            <a:r>
              <a:rPr lang="en-US" dirty="0"/>
              <a:t>…he prophesied that Jesus would die for the nation,  and not for the nation only, but also to </a:t>
            </a:r>
            <a:r>
              <a:rPr lang="en-US" dirty="0">
                <a:solidFill>
                  <a:srgbClr val="FF0000"/>
                </a:solidFill>
              </a:rPr>
              <a:t>gather into one </a:t>
            </a:r>
            <a:r>
              <a:rPr lang="en-US" dirty="0"/>
              <a:t>the </a:t>
            </a:r>
            <a:r>
              <a:rPr lang="en-US" dirty="0">
                <a:solidFill>
                  <a:srgbClr val="FF0000"/>
                </a:solidFill>
              </a:rPr>
              <a:t>children of God </a:t>
            </a:r>
            <a:r>
              <a:rPr lang="en-US" dirty="0"/>
              <a:t>who are scattered abroad. (John 11:51-52)</a:t>
            </a:r>
            <a:endParaRPr lang="en-US" dirty="0">
              <a:solidFill>
                <a:srgbClr val="0070C0"/>
              </a:solidFill>
            </a:endParaRPr>
          </a:p>
          <a:p>
            <a:pPr>
              <a:lnSpc>
                <a:spcPct val="100000"/>
              </a:lnSpc>
            </a:pPr>
            <a:r>
              <a:rPr lang="en-US" dirty="0">
                <a:solidFill>
                  <a:srgbClr val="0070C0"/>
                </a:solidFill>
              </a:rPr>
              <a:t>The “whole world” in 1 John 2:2 parallels </a:t>
            </a:r>
            <a:r>
              <a:rPr lang="en-US" dirty="0"/>
              <a:t>children of God who are scattered abroad </a:t>
            </a:r>
            <a:r>
              <a:rPr lang="en-US" dirty="0">
                <a:solidFill>
                  <a:srgbClr val="0070C0"/>
                </a:solidFill>
              </a:rPr>
              <a:t>in John 11:51 – 52. The point is Jesus did not atone for one socioeconomic group, or nation, or race or culture and the like but for people from every tribe and language and people and nation, </a:t>
            </a:r>
          </a:p>
          <a:p>
            <a:endParaRPr lang="en-US" dirty="0"/>
          </a:p>
          <a:p>
            <a:endParaRPr lang="en-US" dirty="0"/>
          </a:p>
          <a:p>
            <a:pPr>
              <a:lnSpc>
                <a:spcPct val="150000"/>
              </a:lnSpc>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9659509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1020</Words>
  <Application>Microsoft Office PowerPoint</Application>
  <PresentationFormat>Widescreen</PresentationFormat>
  <Paragraphs>97</Paragraphs>
  <Slides>16</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Discipleship:  An  Introduction to  Systematic Theology and  Apologetics</vt:lpstr>
      <vt:lpstr>Reformed vs Arminian Soteriology – Limited Atonement* (Review)</vt:lpstr>
      <vt:lpstr>Reformed vs Arminian Soteriology – Limited Atonement (Review)</vt:lpstr>
      <vt:lpstr>Limited Atonement* – Jesus lays down his life for the sheep (Review)</vt:lpstr>
      <vt:lpstr>Limited Atonement – Jesus lays down his life for the sheep (Review) </vt:lpstr>
      <vt:lpstr>Limited Atonement – Jesus lays down his life for the sheep</vt:lpstr>
      <vt:lpstr>Limited Atonement – Jesus lays down his life for the sheep</vt:lpstr>
      <vt:lpstr>Limited Atonement – Jesus lays down his life for the sheep</vt:lpstr>
      <vt:lpstr>Limited Atonement – Jesus lays down his life for the sheep</vt:lpstr>
      <vt:lpstr>Limited Atonement – Jesus ransomed many people not all people</vt:lpstr>
      <vt:lpstr>Limited Atonement – Jesus died for the Church</vt:lpstr>
      <vt:lpstr>Limited Atonement – Jesus died for the Church</vt:lpstr>
      <vt:lpstr>Reformed vs Arminian Soteriology – Limited Atonement</vt:lpstr>
      <vt:lpstr>Reformed vs Arminian Soteriology – Irresistible Grace</vt:lpstr>
      <vt:lpstr>Reformed vs Arminian Soteriology – Irresistible Grace</vt:lpstr>
      <vt:lpstr>Reformed vs Arminian Soteriology – Irresistible Grace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Discipleship:  An  Introduction to  Systematic Theology and  Apologetics</dc:title>
  <dc:creator>Owner</dc:creator>
  <cp:lastModifiedBy>Owner</cp:lastModifiedBy>
  <cp:revision>1</cp:revision>
  <dcterms:created xsi:type="dcterms:W3CDTF">2019-01-13T22:40:05Z</dcterms:created>
  <dcterms:modified xsi:type="dcterms:W3CDTF">2019-01-13T22:43:58Z</dcterms:modified>
</cp:coreProperties>
</file>