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742" r:id="rId3"/>
    <p:sldId id="764" r:id="rId4"/>
    <p:sldId id="738" r:id="rId5"/>
    <p:sldId id="739" r:id="rId6"/>
    <p:sldId id="768" r:id="rId7"/>
    <p:sldId id="740" r:id="rId8"/>
    <p:sldId id="765" r:id="rId9"/>
    <p:sldId id="612" r:id="rId10"/>
    <p:sldId id="743" r:id="rId11"/>
    <p:sldId id="619" r:id="rId12"/>
    <p:sldId id="483" r:id="rId13"/>
    <p:sldId id="746" r:id="rId14"/>
    <p:sldId id="747" r:id="rId15"/>
    <p:sldId id="748" r:id="rId16"/>
    <p:sldId id="766" r:id="rId17"/>
    <p:sldId id="749" r:id="rId18"/>
    <p:sldId id="750" r:id="rId19"/>
    <p:sldId id="751" r:id="rId20"/>
    <p:sldId id="75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4674"/>
  </p:normalViewPr>
  <p:slideViewPr>
    <p:cSldViewPr snapToGrid="0">
      <p:cViewPr varScale="1">
        <p:scale>
          <a:sx n="124" d="100"/>
          <a:sy n="124" d="100"/>
        </p:scale>
        <p:origin x="6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5AC2E4-26A1-4BC2-9C0B-830D6073662D}" type="datetimeFigureOut">
              <a:rPr lang="en-US" smtClean="0"/>
              <a:t>1/23/19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4952C3-D4F6-45AC-90A3-6DC7F26601A1}" type="slidenum">
              <a:rPr lang="en-US" smtClean="0"/>
              <a:t>‹#›</a:t>
            </a:fld>
            <a:endParaRPr lang="en-US"/>
          </a:p>
        </p:txBody>
      </p:sp>
    </p:spTree>
    <p:extLst>
      <p:ext uri="{BB962C8B-B14F-4D97-AF65-F5344CB8AC3E}">
        <p14:creationId xmlns:p14="http://schemas.microsoft.com/office/powerpoint/2010/main" val="1104911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dirty="0"/>
          </a:p>
        </p:txBody>
      </p:sp>
    </p:spTree>
    <p:extLst>
      <p:ext uri="{BB962C8B-B14F-4D97-AF65-F5344CB8AC3E}">
        <p14:creationId xmlns:p14="http://schemas.microsoft.com/office/powerpoint/2010/main" val="2810765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3630804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1746516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dirty="0"/>
          </a:p>
        </p:txBody>
      </p:sp>
    </p:spTree>
    <p:extLst>
      <p:ext uri="{BB962C8B-B14F-4D97-AF65-F5344CB8AC3E}">
        <p14:creationId xmlns:p14="http://schemas.microsoft.com/office/powerpoint/2010/main" val="530716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dirty="0"/>
          </a:p>
        </p:txBody>
      </p:sp>
    </p:spTree>
    <p:extLst>
      <p:ext uri="{BB962C8B-B14F-4D97-AF65-F5344CB8AC3E}">
        <p14:creationId xmlns:p14="http://schemas.microsoft.com/office/powerpoint/2010/main" val="4112042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dirty="0"/>
          </a:p>
        </p:txBody>
      </p:sp>
    </p:spTree>
    <p:extLst>
      <p:ext uri="{BB962C8B-B14F-4D97-AF65-F5344CB8AC3E}">
        <p14:creationId xmlns:p14="http://schemas.microsoft.com/office/powerpoint/2010/main" val="3682442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925310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1068743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3294863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1056682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Kaleo</a:t>
            </a:r>
            <a:r>
              <a:rPr lang="en-US" dirty="0"/>
              <a:t> is a verb, ketos is a noun</a:t>
            </a:r>
          </a:p>
        </p:txBody>
      </p:sp>
      <p:sp>
        <p:nvSpPr>
          <p:cNvPr id="4" name="Slide Number Placeholder 3"/>
          <p:cNvSpPr>
            <a:spLocks noGrp="1"/>
          </p:cNvSpPr>
          <p:nvPr>
            <p:ph type="sldNum" sz="quarter" idx="5"/>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1449711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0652-4BE6-4B68-A917-6C75E71AD3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09C940-1101-4356-A2BB-6970AD23A9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D02C46-F042-4681-A3C3-01D9BD1F3AB9}"/>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5" name="Footer Placeholder 4">
            <a:extLst>
              <a:ext uri="{FF2B5EF4-FFF2-40B4-BE49-F238E27FC236}">
                <a16:creationId xmlns:a16="http://schemas.microsoft.com/office/drawing/2014/main" id="{04A2C2E7-95EF-4237-9C7E-558559272D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EF37BF-BE0B-4F4D-883F-21E7BC93AA0B}"/>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108259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FF5CB-9A2C-46BD-966F-4367029776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514C9A-662C-405B-89F5-054F11C4F57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00E566-5DA4-4A22-8C4E-0B09A6A29C13}"/>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5" name="Footer Placeholder 4">
            <a:extLst>
              <a:ext uri="{FF2B5EF4-FFF2-40B4-BE49-F238E27FC236}">
                <a16:creationId xmlns:a16="http://schemas.microsoft.com/office/drawing/2014/main" id="{3134914A-1A1A-41F3-A76D-2E49531F9C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0E1F3D-053E-4A96-BD95-95190941EA94}"/>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2486801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6C682F-9772-4902-A69B-667236F9468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9D64E53-F51B-44BE-81C9-B4BEB0454DC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EBFBF1-38E4-4AFD-A6BB-6CDE81D40B71}"/>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5" name="Footer Placeholder 4">
            <a:extLst>
              <a:ext uri="{FF2B5EF4-FFF2-40B4-BE49-F238E27FC236}">
                <a16:creationId xmlns:a16="http://schemas.microsoft.com/office/drawing/2014/main" id="{15DFA0B3-536B-440C-8388-972D04D395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6A40FB-5B94-4846-8F04-56D8DDC339CE}"/>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265000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E734A-822F-485E-88E6-DDDE18DE46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D84082-0291-4348-A6BF-972D4CF22B1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90F7BD-E182-4B4C-87EE-5A6AF2A904BE}"/>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5" name="Footer Placeholder 4">
            <a:extLst>
              <a:ext uri="{FF2B5EF4-FFF2-40B4-BE49-F238E27FC236}">
                <a16:creationId xmlns:a16="http://schemas.microsoft.com/office/drawing/2014/main" id="{C3C4DB83-5C04-46F1-A8EE-0467FEDA4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ADF97E-34DF-4419-8D4A-4D4388C36D46}"/>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374480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F5B73-05D6-4425-A966-44778B3DBF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1091AA-A47B-44A5-B7D4-EDEFC73718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1F39703-558C-4DFE-9FB5-3E9FB2EB723E}"/>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5" name="Footer Placeholder 4">
            <a:extLst>
              <a:ext uri="{FF2B5EF4-FFF2-40B4-BE49-F238E27FC236}">
                <a16:creationId xmlns:a16="http://schemas.microsoft.com/office/drawing/2014/main" id="{3E03D96F-FEC8-4C8F-82B6-15852970E9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D924C6-0694-4F7F-A313-12A00AFBB027}"/>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3037350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7D52F-C696-42B7-8952-28A8E14737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06DFE3-2A92-41E1-8EA4-A548CECE94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5D53F1-E191-43CA-A00E-DB5A407EB3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B7D2F5-6114-466A-895C-EA0121CDA6D4}"/>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6" name="Footer Placeholder 5">
            <a:extLst>
              <a:ext uri="{FF2B5EF4-FFF2-40B4-BE49-F238E27FC236}">
                <a16:creationId xmlns:a16="http://schemas.microsoft.com/office/drawing/2014/main" id="{57B495FD-1742-4D7D-A98F-1385A7B9A3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F8EFD5-3AE2-443E-9095-2F9E5E910516}"/>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3723882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BDE81-4FF1-4960-8A6C-183DDCEEDE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50E0EA-6B99-424F-925D-CB119C7B75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A842B8-BEEE-44CD-87E7-BF02637B85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0C92B75-9D6D-45D8-9DE1-4976D9ACDF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225B91C-D4DD-41A1-8FB4-552302D6F8E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F53C5A-6700-44BA-B6A2-D02B1839AD6E}"/>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8" name="Footer Placeholder 7">
            <a:extLst>
              <a:ext uri="{FF2B5EF4-FFF2-40B4-BE49-F238E27FC236}">
                <a16:creationId xmlns:a16="http://schemas.microsoft.com/office/drawing/2014/main" id="{994A3621-D14F-4EAC-A718-99DE4CA52E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F36D8C-1277-4AA0-8640-14575CC691F1}"/>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1186792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21A7C-6F14-4E2F-A185-9A24395179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0F5EE5-FFC0-4AA2-B243-EB0573915FC8}"/>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4" name="Footer Placeholder 3">
            <a:extLst>
              <a:ext uri="{FF2B5EF4-FFF2-40B4-BE49-F238E27FC236}">
                <a16:creationId xmlns:a16="http://schemas.microsoft.com/office/drawing/2014/main" id="{7299AFE4-05BB-45B0-BDB3-A619851008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CEAD09-7663-4301-871E-CC2803854197}"/>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1637457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027702-2FEA-4A8E-94AD-36ADE601F046}"/>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3" name="Footer Placeholder 2">
            <a:extLst>
              <a:ext uri="{FF2B5EF4-FFF2-40B4-BE49-F238E27FC236}">
                <a16:creationId xmlns:a16="http://schemas.microsoft.com/office/drawing/2014/main" id="{FA3367DE-F7C1-4B91-9F9A-BE030494BC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DDD063-0E8B-472F-BF98-74C6077AF0A4}"/>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3093237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1C4DD-2FC5-466B-B077-7DC4A2DCA1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6C5D0C-4BC3-41F4-8ADB-81FB6318B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18DC04-A07F-4F50-B8C0-E19106BAC7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52E5D45-A5D3-4526-8E75-B53C2834774A}"/>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6" name="Footer Placeholder 5">
            <a:extLst>
              <a:ext uri="{FF2B5EF4-FFF2-40B4-BE49-F238E27FC236}">
                <a16:creationId xmlns:a16="http://schemas.microsoft.com/office/drawing/2014/main" id="{8FBDDA03-7C30-4CA8-94CC-5CC4DC9B1B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CBAE1B-74C9-496D-8CC2-1074147D901D}"/>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21880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94200-B367-4EDF-B9E6-B353E686CC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9E1E86-9FEA-46C4-BCA0-9FB1E613B1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3132A9-D62F-4B06-827C-DF503CA404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48B45E-1445-4140-9772-709CC883D85B}"/>
              </a:ext>
            </a:extLst>
          </p:cNvPr>
          <p:cNvSpPr>
            <a:spLocks noGrp="1"/>
          </p:cNvSpPr>
          <p:nvPr>
            <p:ph type="dt" sz="half" idx="10"/>
          </p:nvPr>
        </p:nvSpPr>
        <p:spPr/>
        <p:txBody>
          <a:bodyPr/>
          <a:lstStyle/>
          <a:p>
            <a:fld id="{20DED706-65E8-4EDD-A175-FC27323A8B29}" type="datetimeFigureOut">
              <a:rPr lang="en-US" smtClean="0"/>
              <a:t>1/23/19</a:t>
            </a:fld>
            <a:endParaRPr lang="en-US"/>
          </a:p>
        </p:txBody>
      </p:sp>
      <p:sp>
        <p:nvSpPr>
          <p:cNvPr id="6" name="Footer Placeholder 5">
            <a:extLst>
              <a:ext uri="{FF2B5EF4-FFF2-40B4-BE49-F238E27FC236}">
                <a16:creationId xmlns:a16="http://schemas.microsoft.com/office/drawing/2014/main" id="{E9F6303A-70DB-41CB-B94E-92ECAF20C8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267B6C-A465-4036-A66F-5AB78B25E7F0}"/>
              </a:ext>
            </a:extLst>
          </p:cNvPr>
          <p:cNvSpPr>
            <a:spLocks noGrp="1"/>
          </p:cNvSpPr>
          <p:nvPr>
            <p:ph type="sldNum" sz="quarter" idx="12"/>
          </p:nvPr>
        </p:nvSpPr>
        <p:spPr/>
        <p:txBody>
          <a:bodyPr/>
          <a:lstStyle/>
          <a:p>
            <a:fld id="{9731BFED-563B-487C-B1D2-73764300EA07}" type="slidenum">
              <a:rPr lang="en-US" smtClean="0"/>
              <a:t>‹#›</a:t>
            </a:fld>
            <a:endParaRPr lang="en-US"/>
          </a:p>
        </p:txBody>
      </p:sp>
    </p:spTree>
    <p:extLst>
      <p:ext uri="{BB962C8B-B14F-4D97-AF65-F5344CB8AC3E}">
        <p14:creationId xmlns:p14="http://schemas.microsoft.com/office/powerpoint/2010/main" val="3365109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EE5A29-6790-43DA-9654-651BEC06DE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CB21BC-F3D3-4FAF-87F5-3B56CE8C2A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8452B6-E7FF-4967-961B-44010165D3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ED706-65E8-4EDD-A175-FC27323A8B29}" type="datetimeFigureOut">
              <a:rPr lang="en-US" smtClean="0"/>
              <a:t>1/23/19</a:t>
            </a:fld>
            <a:endParaRPr lang="en-US"/>
          </a:p>
        </p:txBody>
      </p:sp>
      <p:sp>
        <p:nvSpPr>
          <p:cNvPr id="5" name="Footer Placeholder 4">
            <a:extLst>
              <a:ext uri="{FF2B5EF4-FFF2-40B4-BE49-F238E27FC236}">
                <a16:creationId xmlns:a16="http://schemas.microsoft.com/office/drawing/2014/main" id="{CF33923C-9D47-43EF-BA25-1E34A81BCC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055F9E-A9EA-4669-9428-5134DB76E7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1BFED-563B-487C-B1D2-73764300EA07}" type="slidenum">
              <a:rPr lang="en-US" smtClean="0"/>
              <a:t>‹#›</a:t>
            </a:fld>
            <a:endParaRPr lang="en-US"/>
          </a:p>
        </p:txBody>
      </p:sp>
    </p:spTree>
    <p:extLst>
      <p:ext uri="{BB962C8B-B14F-4D97-AF65-F5344CB8AC3E}">
        <p14:creationId xmlns:p14="http://schemas.microsoft.com/office/powerpoint/2010/main" val="582927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D6B4B-BFBA-4EDF-89F2-5CFD9461F0E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1E92747C-B936-419C-8812-1A810DE3D3E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92574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pPr marL="971550" lvl="1" indent="-514350">
              <a:lnSpc>
                <a:spcPct val="160000"/>
              </a:lnSpc>
              <a:buFont typeface="+mj-lt"/>
              <a:buAutoNum type="arabicPeriod" startAt="3"/>
            </a:pPr>
            <a:r>
              <a:rPr lang="en-US" sz="2800" dirty="0"/>
              <a:t>Then Simon Peter, having a sword, drew </a:t>
            </a:r>
            <a:r>
              <a:rPr lang="en-US" sz="2800" dirty="0">
                <a:solidFill>
                  <a:srgbClr val="0070C0"/>
                </a:solidFill>
              </a:rPr>
              <a:t>(</a:t>
            </a:r>
            <a:r>
              <a:rPr lang="en-US" sz="2800" i="1" dirty="0" err="1">
                <a:solidFill>
                  <a:srgbClr val="0070C0"/>
                </a:solidFill>
                <a:cs typeface="Arial" panose="020B0604020202020204" pitchFamily="34" charset="0"/>
              </a:rPr>
              <a:t>helkō</a:t>
            </a:r>
            <a:r>
              <a:rPr lang="en-US" sz="2800" i="1" dirty="0">
                <a:solidFill>
                  <a:srgbClr val="0070C0"/>
                </a:solidFill>
                <a:cs typeface="Arial" panose="020B0604020202020204" pitchFamily="34" charset="0"/>
              </a:rPr>
              <a:t>) </a:t>
            </a:r>
            <a:r>
              <a:rPr lang="en-US" sz="2800" dirty="0"/>
              <a:t>it and struck the high priest's servant and cut off his right ear. (The servant's name was </a:t>
            </a:r>
            <a:r>
              <a:rPr lang="en-US" sz="2800" dirty="0" err="1"/>
              <a:t>Malchus</a:t>
            </a:r>
            <a:r>
              <a:rPr lang="en-US" sz="2800" dirty="0"/>
              <a:t>.) (John 18:10) </a:t>
            </a:r>
          </a:p>
          <a:p>
            <a:pPr marL="971550" lvl="1" indent="-514350">
              <a:lnSpc>
                <a:spcPct val="160000"/>
              </a:lnSpc>
              <a:buFont typeface="+mj-lt"/>
              <a:buAutoNum type="arabicPeriod" startAt="3"/>
            </a:pPr>
            <a:r>
              <a:rPr lang="en-US" sz="2800" dirty="0"/>
              <a:t>He said to them, "Cast the net on the right side of the boat, and you will find some." So they cast it, and now they were not able to haul </a:t>
            </a:r>
            <a:r>
              <a:rPr lang="en-US" sz="2800" dirty="0">
                <a:solidFill>
                  <a:srgbClr val="0070C0"/>
                </a:solidFill>
              </a:rPr>
              <a:t>(</a:t>
            </a:r>
            <a:r>
              <a:rPr lang="en-US" sz="2800" i="1" dirty="0" err="1">
                <a:solidFill>
                  <a:srgbClr val="0070C0"/>
                </a:solidFill>
                <a:cs typeface="Arial" panose="020B0604020202020204" pitchFamily="34" charset="0"/>
              </a:rPr>
              <a:t>helkō</a:t>
            </a:r>
            <a:r>
              <a:rPr lang="en-US" sz="2800" i="1" dirty="0">
                <a:solidFill>
                  <a:srgbClr val="0070C0"/>
                </a:solidFill>
                <a:cs typeface="Arial" panose="020B0604020202020204" pitchFamily="34" charset="0"/>
              </a:rPr>
              <a:t>) </a:t>
            </a:r>
            <a:r>
              <a:rPr lang="en-US" sz="2800" dirty="0"/>
              <a:t>it in, because of the quantity of fish.  (John 21:6)</a:t>
            </a:r>
          </a:p>
          <a:p>
            <a:pPr marL="457200" lvl="1" indent="0">
              <a:lnSpc>
                <a:spcPct val="160000"/>
              </a:lnSpc>
              <a:buNone/>
            </a:pPr>
            <a:endParaRPr lang="en-US" sz="2800" dirty="0"/>
          </a:p>
          <a:p>
            <a:pPr marL="914400" lvl="2" indent="0">
              <a:buNone/>
            </a:pPr>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39374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pPr marL="971550" lvl="1" indent="-514350">
              <a:lnSpc>
                <a:spcPct val="160000"/>
              </a:lnSpc>
              <a:buFont typeface="+mj-lt"/>
              <a:buAutoNum type="arabicPeriod" startAt="5"/>
            </a:pPr>
            <a:r>
              <a:rPr lang="en-US" sz="2800" dirty="0"/>
              <a:t>So Simon went aboard and hauled </a:t>
            </a:r>
            <a:r>
              <a:rPr lang="en-US" sz="2800" dirty="0">
                <a:solidFill>
                  <a:srgbClr val="0070C0"/>
                </a:solidFill>
              </a:rPr>
              <a:t>(</a:t>
            </a:r>
            <a:r>
              <a:rPr lang="en-US" sz="2800" i="1" dirty="0" err="1">
                <a:solidFill>
                  <a:srgbClr val="0070C0"/>
                </a:solidFill>
                <a:cs typeface="Arial" panose="020B0604020202020204" pitchFamily="34" charset="0"/>
              </a:rPr>
              <a:t>helkō</a:t>
            </a:r>
            <a:r>
              <a:rPr lang="en-US" sz="2800" i="1" dirty="0">
                <a:solidFill>
                  <a:srgbClr val="0070C0"/>
                </a:solidFill>
                <a:cs typeface="Arial" panose="020B0604020202020204" pitchFamily="34" charset="0"/>
              </a:rPr>
              <a:t>) </a:t>
            </a:r>
            <a:r>
              <a:rPr lang="en-US" sz="2800" dirty="0"/>
              <a:t>the net ashore, full of large fish, 153 of them. And although there were so many, the net was not torn.  (John 21:11) </a:t>
            </a:r>
          </a:p>
          <a:p>
            <a:pPr marL="971550" lvl="1" indent="-514350">
              <a:lnSpc>
                <a:spcPct val="160000"/>
              </a:lnSpc>
              <a:buFont typeface="+mj-lt"/>
              <a:buAutoNum type="arabicPeriod" startAt="5"/>
            </a:pPr>
            <a:r>
              <a:rPr lang="en-US" sz="2800" dirty="0"/>
              <a:t>But you have dishonored the poor man. Are not the rich the ones who oppress you, and the ones who drag </a:t>
            </a:r>
            <a:r>
              <a:rPr lang="en-US" sz="2800" dirty="0">
                <a:solidFill>
                  <a:srgbClr val="0070C0"/>
                </a:solidFill>
              </a:rPr>
              <a:t>(</a:t>
            </a:r>
            <a:r>
              <a:rPr lang="en-US" sz="2800" i="1" dirty="0" err="1">
                <a:solidFill>
                  <a:srgbClr val="0070C0"/>
                </a:solidFill>
                <a:cs typeface="Arial" panose="020B0604020202020204" pitchFamily="34" charset="0"/>
              </a:rPr>
              <a:t>helkō</a:t>
            </a:r>
            <a:r>
              <a:rPr lang="en-US" sz="2800" i="1" dirty="0">
                <a:solidFill>
                  <a:srgbClr val="0070C0"/>
                </a:solidFill>
                <a:cs typeface="Arial" panose="020B0604020202020204" pitchFamily="34" charset="0"/>
              </a:rPr>
              <a:t>) </a:t>
            </a:r>
            <a:r>
              <a:rPr lang="en-US" sz="2800" dirty="0"/>
              <a:t>you into court? (James 2:6)</a:t>
            </a:r>
            <a:endParaRPr lang="en-US" sz="2800" b="1" dirty="0">
              <a:solidFill>
                <a:srgbClr val="0070C0"/>
              </a:solidFill>
            </a:endParaRPr>
          </a:p>
          <a:p>
            <a:pPr lvl="1"/>
            <a:endParaRPr lang="en-US" sz="2800" dirty="0">
              <a:solidFill>
                <a:srgbClr val="0070C0"/>
              </a:solidFill>
              <a:latin typeface="Arial" panose="020B0604020202020204" pitchFamily="34" charset="0"/>
              <a:cs typeface="Arial" panose="020B0604020202020204" pitchFamily="34" charset="0"/>
            </a:endParaRPr>
          </a:p>
          <a:p>
            <a:pPr lvl="1"/>
            <a:r>
              <a:rPr lang="en-US" sz="2800" dirty="0" err="1">
                <a:solidFill>
                  <a:srgbClr val="0070C0"/>
                </a:solidFill>
                <a:latin typeface="Arial" panose="020B0604020202020204" pitchFamily="34" charset="0"/>
                <a:cs typeface="Arial" panose="020B0604020202020204" pitchFamily="34" charset="0"/>
              </a:rPr>
              <a:t>Arminians</a:t>
            </a:r>
            <a:r>
              <a:rPr lang="en-US" sz="2800" dirty="0">
                <a:solidFill>
                  <a:srgbClr val="0070C0"/>
                </a:solidFill>
                <a:latin typeface="Arial" panose="020B0604020202020204" pitchFamily="34" charset="0"/>
                <a:cs typeface="Arial" panose="020B0604020202020204" pitchFamily="34" charset="0"/>
              </a:rPr>
              <a:t> claim God woos us but </a:t>
            </a:r>
            <a:r>
              <a:rPr lang="en-US" sz="2800" dirty="0">
                <a:solidFill>
                  <a:srgbClr val="0070C0"/>
                </a:solidFill>
              </a:rPr>
              <a:t>(</a:t>
            </a:r>
            <a:r>
              <a:rPr lang="en-US" sz="2800" i="1" dirty="0" err="1">
                <a:solidFill>
                  <a:srgbClr val="0070C0"/>
                </a:solidFill>
                <a:cs typeface="Arial" panose="020B0604020202020204" pitchFamily="34" charset="0"/>
              </a:rPr>
              <a:t>helkō</a:t>
            </a:r>
            <a:r>
              <a:rPr lang="en-US" sz="2800" i="1" dirty="0">
                <a:solidFill>
                  <a:srgbClr val="0070C0"/>
                </a:solidFill>
                <a:latin typeface="Arial" panose="020B0604020202020204" pitchFamily="34" charset="0"/>
                <a:cs typeface="Arial" panose="020B0604020202020204" pitchFamily="34" charset="0"/>
              </a:rPr>
              <a:t>)</a:t>
            </a:r>
            <a:r>
              <a:rPr lang="en-US" sz="2800" dirty="0"/>
              <a:t> </a:t>
            </a:r>
            <a:r>
              <a:rPr lang="en-US" sz="2800" dirty="0">
                <a:solidFill>
                  <a:srgbClr val="0070C0"/>
                </a:solidFill>
              </a:rPr>
              <a:t>means a strong, force-full action.</a:t>
            </a:r>
            <a:endParaRPr lang="en-US" sz="2800" dirty="0">
              <a:solidFill>
                <a:srgbClr val="0070C0"/>
              </a:solidFill>
              <a:latin typeface="Arial" panose="020B0604020202020204" pitchFamily="34" charset="0"/>
              <a:cs typeface="Arial" panose="020B0604020202020204" pitchFamily="34" charset="0"/>
            </a:endParaRPr>
          </a:p>
          <a:p>
            <a:pPr marL="914400" lvl="2" indent="0">
              <a:buNone/>
            </a:pPr>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1927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pPr marL="971550" lvl="1" indent="-514350">
              <a:lnSpc>
                <a:spcPct val="160000"/>
              </a:lnSpc>
              <a:buFont typeface="+mj-lt"/>
              <a:buAutoNum type="arabicPeriod" startAt="7"/>
            </a:pPr>
            <a:r>
              <a:rPr lang="en-US" sz="2800" dirty="0"/>
              <a:t>And I, when I am lifted up from the earth, will draw </a:t>
            </a:r>
            <a:r>
              <a:rPr lang="en-US" sz="2800" dirty="0">
                <a:solidFill>
                  <a:srgbClr val="0070C0"/>
                </a:solidFill>
              </a:rPr>
              <a:t> (</a:t>
            </a:r>
            <a:r>
              <a:rPr lang="en-US" sz="2800" i="1" dirty="0" err="1">
                <a:solidFill>
                  <a:srgbClr val="0070C0"/>
                </a:solidFill>
                <a:cs typeface="Arial" panose="020B0604020202020204" pitchFamily="34" charset="0"/>
              </a:rPr>
              <a:t>helkō</a:t>
            </a:r>
            <a:r>
              <a:rPr lang="en-US" sz="2800" i="1" dirty="0">
                <a:solidFill>
                  <a:srgbClr val="0070C0"/>
                </a:solidFill>
                <a:cs typeface="Arial" panose="020B0604020202020204" pitchFamily="34" charset="0"/>
              </a:rPr>
              <a:t>) </a:t>
            </a:r>
            <a:r>
              <a:rPr lang="en-US" sz="2800" dirty="0"/>
              <a:t>all </a:t>
            </a:r>
            <a:r>
              <a:rPr lang="en-US" sz="2800" dirty="0">
                <a:solidFill>
                  <a:srgbClr val="FF0000"/>
                </a:solidFill>
              </a:rPr>
              <a:t>people</a:t>
            </a:r>
            <a:r>
              <a:rPr lang="en-US" sz="2800" dirty="0"/>
              <a:t> to myself." (John 12:32) </a:t>
            </a:r>
            <a:r>
              <a:rPr lang="en-US" sz="2800" dirty="0">
                <a:solidFill>
                  <a:srgbClr val="0070C0"/>
                </a:solidFill>
              </a:rPr>
              <a:t>NOTE: </a:t>
            </a:r>
            <a:r>
              <a:rPr lang="en-US" sz="2800" dirty="0">
                <a:solidFill>
                  <a:srgbClr val="FF0000"/>
                </a:solidFill>
              </a:rPr>
              <a:t>people</a:t>
            </a:r>
            <a:r>
              <a:rPr lang="en-US" sz="2800" dirty="0">
                <a:solidFill>
                  <a:srgbClr val="0070C0"/>
                </a:solidFill>
              </a:rPr>
              <a:t> is not in the original Greek text. It literally says </a:t>
            </a:r>
            <a:r>
              <a:rPr lang="en-US" sz="2800" dirty="0"/>
              <a:t>And I, when I am lifted up from the earth, will draw </a:t>
            </a:r>
            <a:r>
              <a:rPr lang="en-US" sz="2800" dirty="0">
                <a:solidFill>
                  <a:srgbClr val="0070C0"/>
                </a:solidFill>
              </a:rPr>
              <a:t> (</a:t>
            </a:r>
            <a:r>
              <a:rPr lang="en-US" sz="2800" i="1" dirty="0" err="1">
                <a:solidFill>
                  <a:srgbClr val="0070C0"/>
                </a:solidFill>
                <a:cs typeface="Arial" panose="020B0604020202020204" pitchFamily="34" charset="0"/>
              </a:rPr>
              <a:t>helkō</a:t>
            </a:r>
            <a:r>
              <a:rPr lang="en-US" sz="2800" i="1" dirty="0">
                <a:solidFill>
                  <a:srgbClr val="0070C0"/>
                </a:solidFill>
                <a:cs typeface="Arial" panose="020B0604020202020204" pitchFamily="34" charset="0"/>
              </a:rPr>
              <a:t>) </a:t>
            </a:r>
            <a:r>
              <a:rPr lang="en-US" sz="2800" dirty="0"/>
              <a:t>all </a:t>
            </a:r>
            <a:r>
              <a:rPr lang="en-US" sz="2800" dirty="0">
                <a:solidFill>
                  <a:srgbClr val="0070C0"/>
                </a:solidFill>
              </a:rPr>
              <a:t>(</a:t>
            </a:r>
            <a:r>
              <a:rPr lang="en-US" sz="2800" i="1" dirty="0">
                <a:solidFill>
                  <a:srgbClr val="0070C0"/>
                </a:solidFill>
              </a:rPr>
              <a:t>pas</a:t>
            </a:r>
            <a:r>
              <a:rPr lang="en-US" sz="2800" dirty="0">
                <a:solidFill>
                  <a:srgbClr val="0070C0"/>
                </a:solidFill>
              </a:rPr>
              <a:t>) </a:t>
            </a:r>
            <a:r>
              <a:rPr lang="en-US" sz="2800" dirty="0"/>
              <a:t>to myself."</a:t>
            </a:r>
            <a:endParaRPr lang="en-US" sz="2800" dirty="0">
              <a:solidFill>
                <a:srgbClr val="0070C0"/>
              </a:solidFill>
            </a:endParaRPr>
          </a:p>
          <a:p>
            <a:pPr lvl="1">
              <a:lnSpc>
                <a:spcPct val="160000"/>
              </a:lnSpc>
            </a:pPr>
            <a:r>
              <a:rPr lang="en-US" sz="2800" dirty="0">
                <a:solidFill>
                  <a:srgbClr val="0070C0"/>
                </a:solidFill>
                <a:cs typeface="Arial" panose="020B0604020202020204" pitchFamily="34" charset="0"/>
              </a:rPr>
              <a:t>Does John 12:32 support the Arminian view of Limited Atonement? No, because in our study of the “sheep” in John 10 the sheep (the elect) are the ones atoned for and all of them are glorified because the sheep hear the shepherd’s voice and they all come to him.</a:t>
            </a:r>
            <a:endParaRPr lang="en-US" sz="2400" dirty="0">
              <a:solidFill>
                <a:srgbClr val="0070C0"/>
              </a:solidFill>
              <a:cs typeface="Arial" panose="020B0604020202020204" pitchFamily="34" charset="0"/>
            </a:endParaRPr>
          </a:p>
          <a:p>
            <a:pPr marL="457200" lvl="1" indent="0">
              <a:lnSpc>
                <a:spcPct val="160000"/>
              </a:lnSpc>
              <a:buNone/>
            </a:pPr>
            <a:endParaRPr lang="en-US" sz="2800" dirty="0"/>
          </a:p>
          <a:p>
            <a:pPr marL="914400" lvl="2" indent="0">
              <a:buNone/>
            </a:pPr>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00502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Limited Atonement* – Jesus lays down his life for the sheep </a:t>
            </a:r>
            <a:r>
              <a:rPr lang="en-US" sz="2800" dirty="0">
                <a:solidFill>
                  <a:srgbClr val="0070C0"/>
                </a:solidFill>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r>
              <a:rPr lang="en-US" b="1" dirty="0"/>
              <a:t>14</a:t>
            </a:r>
            <a:r>
              <a:rPr lang="en-US" dirty="0"/>
              <a:t> I am the good shepherd. I know my own and my own know me, </a:t>
            </a:r>
            <a:r>
              <a:rPr lang="en-US" b="1" dirty="0"/>
              <a:t>15</a:t>
            </a:r>
            <a:r>
              <a:rPr lang="en-US" dirty="0"/>
              <a:t> just as the Father knows me and I know the Father; and I lay down my life for the sheep. </a:t>
            </a:r>
            <a:r>
              <a:rPr lang="en-US" b="1" dirty="0"/>
              <a:t>16</a:t>
            </a:r>
            <a:r>
              <a:rPr lang="en-US" dirty="0"/>
              <a:t> And I have other sheep that are not of this fold. I must bring them also, and they will listen to my voice. So there will be one flock, one shepherd. (John 10:14 – 16)</a:t>
            </a:r>
          </a:p>
          <a:p>
            <a:r>
              <a:rPr lang="en-US" b="1" dirty="0"/>
              <a:t>26</a:t>
            </a:r>
            <a:r>
              <a:rPr lang="en-US" dirty="0"/>
              <a:t> but you do not believe because you are not part of my flock. </a:t>
            </a:r>
            <a:r>
              <a:rPr lang="en-US" b="1" dirty="0"/>
              <a:t>27</a:t>
            </a:r>
            <a:r>
              <a:rPr lang="en-US" dirty="0"/>
              <a:t> My sheep hear my voice, and I know them, and they follow me. </a:t>
            </a:r>
            <a:r>
              <a:rPr lang="en-US" b="1" dirty="0"/>
              <a:t>28</a:t>
            </a:r>
            <a:r>
              <a:rPr lang="en-US" dirty="0"/>
              <a:t> I give them eternal life, and they will never perish, and no one will snatch them out of my hand. </a:t>
            </a:r>
            <a:r>
              <a:rPr lang="en-US" b="1" dirty="0"/>
              <a:t>29</a:t>
            </a:r>
            <a:r>
              <a:rPr lang="en-US" dirty="0"/>
              <a:t> My Father, who has given them to me, is greater than all, and no one is able to snatch them out of the Father's hand. (John 10:26 – 29)</a:t>
            </a:r>
          </a:p>
          <a:p>
            <a:r>
              <a:rPr lang="en-US" dirty="0">
                <a:solidFill>
                  <a:srgbClr val="0070C0"/>
                </a:solidFill>
              </a:rPr>
              <a:t>The sheep are not everyone. They are a specific group that Christ died for. They believe in Jesus because they are sheep (given to Jesus by the father). They have been called and every sheep will have eternal life.</a:t>
            </a:r>
          </a:p>
          <a:p>
            <a:pPr marL="0" indent="0">
              <a:buNone/>
            </a:pPr>
            <a:r>
              <a:rPr lang="en-US" b="1" dirty="0">
                <a:solidFill>
                  <a:srgbClr val="0070C0"/>
                </a:solidFill>
                <a:cs typeface="Arial" panose="020B0604020202020204" pitchFamily="34" charset="0"/>
              </a:rPr>
              <a:t>*</a:t>
            </a:r>
            <a:r>
              <a:rPr lang="en-US" i="1" dirty="0">
                <a:solidFill>
                  <a:srgbClr val="0070C0"/>
                </a:solidFill>
                <a:cs typeface="Arial" panose="020B0604020202020204" pitchFamily="34" charset="0"/>
              </a:rPr>
              <a:t> The atonement is the</a:t>
            </a:r>
            <a:r>
              <a:rPr lang="en-US" i="1" dirty="0">
                <a:solidFill>
                  <a:srgbClr val="FF0000"/>
                </a:solidFill>
                <a:cs typeface="Arial" panose="020B0604020202020204" pitchFamily="34" charset="0"/>
              </a:rPr>
              <a:t> work </a:t>
            </a:r>
            <a:r>
              <a:rPr lang="en-US" i="1" dirty="0">
                <a:solidFill>
                  <a:srgbClr val="0070C0"/>
                </a:solidFill>
                <a:cs typeface="Arial" panose="020B0604020202020204" pitchFamily="34" charset="0"/>
              </a:rPr>
              <a:t>Christ did in his</a:t>
            </a:r>
            <a:r>
              <a:rPr lang="en-US" i="1" dirty="0">
                <a:solidFill>
                  <a:srgbClr val="FF0000"/>
                </a:solidFill>
                <a:cs typeface="Arial" panose="020B0604020202020204" pitchFamily="34" charset="0"/>
              </a:rPr>
              <a:t> life </a:t>
            </a:r>
            <a:r>
              <a:rPr lang="en-US" i="1" dirty="0">
                <a:solidFill>
                  <a:srgbClr val="0070C0"/>
                </a:solidFill>
                <a:cs typeface="Arial" panose="020B0604020202020204" pitchFamily="34" charset="0"/>
              </a:rPr>
              <a:t>and </a:t>
            </a:r>
            <a:r>
              <a:rPr lang="en-US" i="1" dirty="0">
                <a:solidFill>
                  <a:srgbClr val="FF0000"/>
                </a:solidFill>
                <a:cs typeface="Arial" panose="020B0604020202020204" pitchFamily="34" charset="0"/>
              </a:rPr>
              <a:t>death</a:t>
            </a:r>
            <a:r>
              <a:rPr lang="en-US" i="1" dirty="0">
                <a:solidFill>
                  <a:srgbClr val="0070C0"/>
                </a:solidFill>
                <a:cs typeface="Arial" panose="020B0604020202020204" pitchFamily="34" charset="0"/>
              </a:rPr>
              <a:t> to </a:t>
            </a:r>
            <a:r>
              <a:rPr lang="en-US" i="1" dirty="0">
                <a:solidFill>
                  <a:srgbClr val="FF0000"/>
                </a:solidFill>
                <a:cs typeface="Arial" panose="020B0604020202020204" pitchFamily="34" charset="0"/>
              </a:rPr>
              <a:t>earn</a:t>
            </a:r>
            <a:r>
              <a:rPr lang="en-US" i="1" dirty="0">
                <a:solidFill>
                  <a:srgbClr val="0070C0"/>
                </a:solidFill>
                <a:cs typeface="Arial" panose="020B0604020202020204" pitchFamily="34" charset="0"/>
              </a:rPr>
              <a:t> our salvation. </a:t>
            </a:r>
            <a:endParaRPr lang="en-US" b="1" dirty="0">
              <a:solidFill>
                <a:srgbClr val="0070C0"/>
              </a:solidFill>
              <a:cs typeface="Arial" panose="020B0604020202020204" pitchFamily="34" charset="0"/>
            </a:endParaRPr>
          </a:p>
          <a:p>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53302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61494"/>
            <a:ext cx="11795760" cy="6096505"/>
          </a:xfrm>
          <a:solidFill>
            <a:srgbClr val="FFFFCC"/>
          </a:solidFill>
        </p:spPr>
        <p:txBody>
          <a:bodyPr>
            <a:normAutofit fontScale="92500" lnSpcReduction="20000"/>
          </a:bodyPr>
          <a:lstStyle/>
          <a:p>
            <a:pPr>
              <a:lnSpc>
                <a:spcPct val="160000"/>
              </a:lnSpc>
            </a:pPr>
            <a:r>
              <a:rPr lang="en-US" sz="3000" dirty="0">
                <a:solidFill>
                  <a:srgbClr val="0070C0"/>
                </a:solidFill>
              </a:rPr>
              <a:t>But the main problem in seeing John 12:32 as denying that the drawing (in John 6:44) actually produces the “coming” (in John 6:44) is seen in John 6:64 – 65).</a:t>
            </a:r>
          </a:p>
          <a:p>
            <a:pPr marL="0" indent="0">
              <a:lnSpc>
                <a:spcPct val="150000"/>
              </a:lnSpc>
              <a:buNone/>
            </a:pPr>
            <a:r>
              <a:rPr lang="en-US" sz="3000" b="1" dirty="0"/>
              <a:t>64</a:t>
            </a:r>
            <a:r>
              <a:rPr lang="en-US" sz="3000" dirty="0"/>
              <a:t> But there are some of you who do not believe."(For Jesus knew from the beginning who those were who did not believe, and who it was who would betray him.) </a:t>
            </a:r>
            <a:r>
              <a:rPr lang="en-US" sz="3000" b="1" dirty="0"/>
              <a:t>65</a:t>
            </a:r>
            <a:r>
              <a:rPr lang="en-US" sz="3000" dirty="0"/>
              <a:t> And he said, "This is why I told you that no one can come to me unless it is</a:t>
            </a:r>
            <a:r>
              <a:rPr lang="en-US" sz="3000" dirty="0">
                <a:solidFill>
                  <a:srgbClr val="FF0000"/>
                </a:solidFill>
              </a:rPr>
              <a:t> granted him by </a:t>
            </a:r>
            <a:r>
              <a:rPr lang="en-US" sz="3000" dirty="0"/>
              <a:t> </a:t>
            </a:r>
            <a:r>
              <a:rPr lang="en-US" sz="3200" dirty="0">
                <a:solidFill>
                  <a:srgbClr val="FF0000"/>
                </a:solidFill>
              </a:rPr>
              <a:t>the Father</a:t>
            </a:r>
            <a:r>
              <a:rPr lang="en-US" sz="3200" dirty="0"/>
              <a:t>."</a:t>
            </a:r>
            <a:endParaRPr lang="en-US" sz="3000" dirty="0"/>
          </a:p>
          <a:p>
            <a:pPr>
              <a:lnSpc>
                <a:spcPct val="150000"/>
              </a:lnSpc>
            </a:pPr>
            <a:r>
              <a:rPr lang="en-US" sz="3000" dirty="0">
                <a:solidFill>
                  <a:srgbClr val="0070C0"/>
                </a:solidFill>
              </a:rPr>
              <a:t>“No one can come to me” explains why some do not believe. However, the ultimately decisive factor is not an individual’s resistance to the gospel but that unbelievers are not drawn or granted  to come to the Father.</a:t>
            </a:r>
          </a:p>
          <a:p>
            <a:pPr lvl="1">
              <a:lnSpc>
                <a:spcPct val="160000"/>
              </a:lnSpc>
            </a:pPr>
            <a:endParaRPr lang="en-US" sz="2800" dirty="0">
              <a:solidFill>
                <a:srgbClr val="0070C0"/>
              </a:solidFill>
            </a:endParaRPr>
          </a:p>
          <a:p>
            <a:pPr marL="914400" lvl="2" indent="0">
              <a:buNone/>
            </a:pPr>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13015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6075484"/>
          </a:xfrm>
          <a:solidFill>
            <a:srgbClr val="FFFFCC"/>
          </a:solidFill>
        </p:spPr>
        <p:txBody>
          <a:bodyPr>
            <a:normAutofit lnSpcReduction="10000"/>
          </a:bodyPr>
          <a:lstStyle/>
          <a:p>
            <a:pPr>
              <a:lnSpc>
                <a:spcPct val="160000"/>
              </a:lnSpc>
            </a:pPr>
            <a:r>
              <a:rPr lang="en-US" dirty="0">
                <a:solidFill>
                  <a:srgbClr val="0070C0"/>
                </a:solidFill>
              </a:rPr>
              <a:t>Resistance to repentance is overcome as a result of irresistible grace.</a:t>
            </a:r>
          </a:p>
          <a:p>
            <a:pPr marL="0" indent="0">
              <a:lnSpc>
                <a:spcPct val="150000"/>
              </a:lnSpc>
              <a:buNone/>
            </a:pPr>
            <a:r>
              <a:rPr lang="en-US" dirty="0"/>
              <a:t>And the Lord's servant must not be quarrelsome but kind to everyone, able to teach, patiently enduring evil, correcting his opponents with gentleness. </a:t>
            </a:r>
            <a:r>
              <a:rPr lang="en-US" dirty="0">
                <a:solidFill>
                  <a:srgbClr val="FF0000"/>
                </a:solidFill>
              </a:rPr>
              <a:t>God may perhaps grant them repentance </a:t>
            </a:r>
            <a:r>
              <a:rPr lang="en-US" dirty="0"/>
              <a:t>leading to a knowledge of the truth, and they may come to their senses and escape from the snare of the devil, after being captured by him to do his will. (2 Timothy 2:24 – 26)</a:t>
            </a:r>
          </a:p>
          <a:p>
            <a:pPr>
              <a:lnSpc>
                <a:spcPct val="160000"/>
              </a:lnSpc>
            </a:pPr>
            <a:r>
              <a:rPr lang="en-US" dirty="0">
                <a:solidFill>
                  <a:srgbClr val="0070C0"/>
                </a:solidFill>
              </a:rPr>
              <a:t>If a person hears a preacher say, “Repent and come to Jesus” they may reject this general call. </a:t>
            </a:r>
            <a:r>
              <a:rPr lang="en-US" b="1" dirty="0">
                <a:solidFill>
                  <a:srgbClr val="0070C0"/>
                </a:solidFill>
              </a:rPr>
              <a:t>BUT</a:t>
            </a:r>
            <a:r>
              <a:rPr lang="en-US" dirty="0">
                <a:solidFill>
                  <a:srgbClr val="0070C0"/>
                </a:solidFill>
              </a:rPr>
              <a:t> if God grants them repentance they can not disobey because God has changed their heart and made it willing to repent.</a:t>
            </a:r>
          </a:p>
          <a:p>
            <a:pPr marL="914400" lvl="2" indent="0">
              <a:buNone/>
            </a:pPr>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93266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6075484"/>
          </a:xfrm>
          <a:solidFill>
            <a:srgbClr val="FFFFCC"/>
          </a:solidFill>
        </p:spPr>
        <p:txBody>
          <a:bodyPr>
            <a:normAutofit/>
          </a:bodyPr>
          <a:lstStyle/>
          <a:p>
            <a:pPr>
              <a:lnSpc>
                <a:spcPct val="160000"/>
              </a:lnSpc>
            </a:pPr>
            <a:r>
              <a:rPr lang="en-US" dirty="0">
                <a:solidFill>
                  <a:srgbClr val="0070C0"/>
                </a:solidFill>
              </a:rPr>
              <a:t>Salvation is not just a gift of God but the requirements of salvation are also a gift of God.</a:t>
            </a:r>
            <a:endParaRPr lang="en-US" dirty="0"/>
          </a:p>
          <a:p>
            <a:pPr>
              <a:lnSpc>
                <a:spcPct val="160000"/>
              </a:lnSpc>
            </a:pPr>
            <a:r>
              <a:rPr lang="en-US" dirty="0">
                <a:solidFill>
                  <a:srgbClr val="0070C0"/>
                </a:solidFill>
              </a:rPr>
              <a:t>Many truly repentant people do not know this because they have been taught the erroneous doctrine of “Free Will” and are stunted in their worship, love and brokenhearted joy over all that God did to bring about their conversion.</a:t>
            </a:r>
          </a:p>
          <a:p>
            <a:pPr marL="914400" lvl="2" indent="0">
              <a:buNone/>
            </a:pPr>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481432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6075484"/>
          </a:xfrm>
          <a:solidFill>
            <a:srgbClr val="FFFFCC"/>
          </a:solidFill>
        </p:spPr>
        <p:txBody>
          <a:bodyPr>
            <a:normAutofit lnSpcReduction="10000"/>
          </a:bodyPr>
          <a:lstStyle/>
          <a:p>
            <a:pPr>
              <a:lnSpc>
                <a:spcPct val="160000"/>
              </a:lnSpc>
            </a:pPr>
            <a:r>
              <a:rPr lang="en-US" dirty="0">
                <a:solidFill>
                  <a:srgbClr val="0070C0"/>
                </a:solidFill>
              </a:rPr>
              <a:t>Preaching and witnessing are compatible with Irresistible Grace.</a:t>
            </a:r>
          </a:p>
          <a:p>
            <a:pPr marL="0" indent="0">
              <a:lnSpc>
                <a:spcPct val="150000"/>
              </a:lnSpc>
              <a:buNone/>
            </a:pPr>
            <a:r>
              <a:rPr lang="en-US" dirty="0"/>
              <a:t>For Jews demand signs and Greeks seek wisdom, but we preach Christ crucified, a stumbling block to Jews and folly to Gentiles, but to those who are (“</a:t>
            </a:r>
            <a:r>
              <a:rPr lang="en-US" dirty="0">
                <a:solidFill>
                  <a:srgbClr val="0070C0"/>
                </a:solidFill>
              </a:rPr>
              <a:t>the” NASB) </a:t>
            </a:r>
            <a:r>
              <a:rPr lang="en-US" dirty="0"/>
              <a:t>called </a:t>
            </a:r>
            <a:r>
              <a:rPr lang="en-US" i="1" dirty="0" err="1">
                <a:solidFill>
                  <a:srgbClr val="0070C0"/>
                </a:solidFill>
                <a:cs typeface="Arial" panose="020B0604020202020204" pitchFamily="34" charset="0"/>
              </a:rPr>
              <a:t>klētos</a:t>
            </a:r>
            <a:r>
              <a:rPr lang="en-US" dirty="0"/>
              <a:t>, both Jews and Greeks, Christ the power of God and the wisdom of God. (1 Corinthians 1:22 – 24)</a:t>
            </a:r>
          </a:p>
          <a:p>
            <a:pPr>
              <a:lnSpc>
                <a:spcPct val="160000"/>
              </a:lnSpc>
            </a:pPr>
            <a:r>
              <a:rPr lang="en-US" dirty="0">
                <a:solidFill>
                  <a:srgbClr val="0070C0"/>
                </a:solidFill>
              </a:rPr>
              <a:t>Two calls are implied in this text: </a:t>
            </a:r>
          </a:p>
          <a:p>
            <a:pPr marL="971550" lvl="1" indent="-514350">
              <a:lnSpc>
                <a:spcPct val="160000"/>
              </a:lnSpc>
              <a:buFont typeface="+mj-lt"/>
              <a:buAutoNum type="arabicPeriod"/>
            </a:pPr>
            <a:r>
              <a:rPr lang="en-US" sz="2800" dirty="0">
                <a:solidFill>
                  <a:srgbClr val="0070C0"/>
                </a:solidFill>
              </a:rPr>
              <a:t>A general call given indiscriminately that often is interpreted as folly and rejected.</a:t>
            </a:r>
          </a:p>
          <a:p>
            <a:pPr marL="971550" lvl="1" indent="-514350">
              <a:lnSpc>
                <a:spcPct val="160000"/>
              </a:lnSpc>
              <a:buFont typeface="+mj-lt"/>
              <a:buAutoNum type="arabicPeriod"/>
            </a:pPr>
            <a:r>
              <a:rPr lang="en-US" sz="2800" dirty="0">
                <a:solidFill>
                  <a:srgbClr val="0070C0"/>
                </a:solidFill>
              </a:rPr>
              <a:t>But the called (“elect”) receive it as the power and wisdom of God.</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42239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6075484"/>
          </a:xfrm>
          <a:solidFill>
            <a:srgbClr val="FFFFCC"/>
          </a:solidFill>
        </p:spPr>
        <p:txBody>
          <a:bodyPr>
            <a:normAutofit/>
          </a:bodyPr>
          <a:lstStyle/>
          <a:p>
            <a:r>
              <a:rPr lang="en-US" dirty="0">
                <a:solidFill>
                  <a:srgbClr val="0070C0"/>
                </a:solidFill>
              </a:rPr>
              <a:t>God changes the elect’s will without coercion</a:t>
            </a:r>
          </a:p>
          <a:p>
            <a:pPr marL="0" indent="0">
              <a:lnSpc>
                <a:spcPct val="150000"/>
              </a:lnSpc>
              <a:buNone/>
            </a:pPr>
            <a:r>
              <a:rPr lang="en-US" dirty="0"/>
              <a:t>And even if our gospel is veiled, it is veiled only to those who are perishing. In their case the god of this world has blinded the minds of the unbelievers, to keep them from seeing the light of the gospel of the glory of Christ, who is the image of God. For what we proclaim is not ourselves, but Jesus Christ as Lord, with ourselves as your servants for Jesus' sake.  For God, who said, "Let light shine out of darkness, "</a:t>
            </a:r>
            <a:r>
              <a:rPr lang="en-US" dirty="0">
                <a:solidFill>
                  <a:srgbClr val="FF0000"/>
                </a:solidFill>
              </a:rPr>
              <a:t>has shone in our hearts to give the light of the knowledge of the glory of God in the face of Jesus Christ</a:t>
            </a:r>
            <a:r>
              <a:rPr lang="en-US" dirty="0"/>
              <a:t>. (2 Corinthians 4:4 – 6)</a:t>
            </a:r>
          </a:p>
          <a:p>
            <a:r>
              <a:rPr lang="en-US" dirty="0">
                <a:solidFill>
                  <a:srgbClr val="0070C0"/>
                </a:solidFill>
              </a:rPr>
              <a:t>Once this happens our will towards Christ is fundamentally altered.</a:t>
            </a: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41069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6075484"/>
          </a:xfrm>
          <a:solidFill>
            <a:srgbClr val="FFFFCC"/>
          </a:solidFill>
        </p:spPr>
        <p:txBody>
          <a:bodyPr>
            <a:normAutofit/>
          </a:bodyPr>
          <a:lstStyle/>
          <a:p>
            <a:r>
              <a:rPr lang="en-US" dirty="0">
                <a:solidFill>
                  <a:srgbClr val="0070C0"/>
                </a:solidFill>
              </a:rPr>
              <a:t>Being “Born Again” is the cause of believing in Jesus. Believing in Jesus is not the cause of being “Born Again.”</a:t>
            </a:r>
          </a:p>
          <a:p>
            <a:pPr marL="0" indent="0">
              <a:lnSpc>
                <a:spcPct val="150000"/>
              </a:lnSpc>
              <a:buNone/>
            </a:pPr>
            <a:r>
              <a:rPr lang="en-US" dirty="0"/>
              <a:t>For so the Lord has commanded us, saying, "'I have made you a light for the Gentiles, that you may bring salvation to the ends of the earth.'" And when the Gentiles heard this, they began rejoicing and glorifying the word of the Lord, and </a:t>
            </a:r>
            <a:r>
              <a:rPr lang="en-US" dirty="0">
                <a:solidFill>
                  <a:srgbClr val="FF0000"/>
                </a:solidFill>
              </a:rPr>
              <a:t>as many as were appointed to eternal life believed</a:t>
            </a:r>
            <a:r>
              <a:rPr lang="en-US" dirty="0"/>
              <a:t>. (Acts 13:47 – 48)</a:t>
            </a:r>
          </a:p>
          <a:p>
            <a:pPr marL="0" indent="0">
              <a:lnSpc>
                <a:spcPct val="150000"/>
              </a:lnSpc>
              <a:buNone/>
            </a:pPr>
            <a:r>
              <a:rPr lang="en-US" dirty="0"/>
              <a:t>One who heard us was a woman named Lydia, from the city of Thyatira, a seller of purple goods, who was a worshiper of God. </a:t>
            </a:r>
            <a:r>
              <a:rPr lang="en-US" dirty="0">
                <a:solidFill>
                  <a:srgbClr val="FF0000"/>
                </a:solidFill>
              </a:rPr>
              <a:t>The Lord opened her heart </a:t>
            </a:r>
            <a:r>
              <a:rPr lang="en-US" dirty="0"/>
              <a:t>to pay attention to what was said by Paul.   (Acts 16:14 – 15)</a:t>
            </a:r>
          </a:p>
          <a:p>
            <a:endParaRPr lang="en-US"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441610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January 20, 2019</a:t>
            </a:r>
          </a:p>
        </p:txBody>
      </p:sp>
    </p:spTree>
    <p:extLst>
      <p:ext uri="{BB962C8B-B14F-4D97-AF65-F5344CB8AC3E}">
        <p14:creationId xmlns:p14="http://schemas.microsoft.com/office/powerpoint/2010/main" val="3347669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6075484"/>
          </a:xfrm>
          <a:solidFill>
            <a:srgbClr val="FFFFCC"/>
          </a:solidFill>
        </p:spPr>
        <p:txBody>
          <a:bodyPr>
            <a:normAutofit lnSpcReduction="10000"/>
          </a:bodyPr>
          <a:lstStyle/>
          <a:p>
            <a:r>
              <a:rPr lang="en-US" dirty="0">
                <a:solidFill>
                  <a:srgbClr val="0070C0"/>
                </a:solidFill>
              </a:rPr>
              <a:t>Being “Born Again” is the cause of believing in Jesus. Believing in Jesus is not the cause of being “Born Again.”</a:t>
            </a:r>
          </a:p>
          <a:p>
            <a:pPr marL="0" indent="0">
              <a:lnSpc>
                <a:spcPct val="150000"/>
              </a:lnSpc>
              <a:buNone/>
            </a:pPr>
            <a:r>
              <a:rPr lang="en-US" dirty="0"/>
              <a:t>But to all who did receive him, who believed in his name, he gave the right to become children of God, who were born, </a:t>
            </a:r>
            <a:r>
              <a:rPr lang="en-US" dirty="0">
                <a:solidFill>
                  <a:srgbClr val="FF0000"/>
                </a:solidFill>
              </a:rPr>
              <a:t>not of blood nor of the will of the flesh nor of the will of man, but of God</a:t>
            </a:r>
            <a:r>
              <a:rPr lang="en-US" dirty="0"/>
              <a:t>. (John 1:12 – 13)</a:t>
            </a:r>
            <a:endParaRPr lang="en-US" dirty="0">
              <a:solidFill>
                <a:srgbClr val="0070C0"/>
              </a:solidFill>
            </a:endParaRPr>
          </a:p>
          <a:p>
            <a:pPr marL="0" indent="0">
              <a:lnSpc>
                <a:spcPct val="150000"/>
              </a:lnSpc>
              <a:buNone/>
            </a:pPr>
            <a:r>
              <a:rPr lang="en-US" dirty="0"/>
              <a:t>That which is born of the flesh is flesh, and that which is born of the Spirit is spirit. Do not marvel that I said to you, 'You must be born again.' The wind blows where it wishes, and you hear its sound, but you do not know where it comes from or where it goes. So it is with everyone who is born of the Spirit." (John 3: 6 - </a:t>
            </a:r>
            <a:r>
              <a:rPr lang="en-US"/>
              <a:t>8)</a:t>
            </a: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94764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 y="0"/>
            <a:ext cx="12191999"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essential differences </a:t>
            </a:r>
            <a:r>
              <a:rPr lang="en-US" sz="2800" dirty="0">
                <a:solidFill>
                  <a:srgbClr val="0070C0"/>
                </a:solidFill>
                <a:latin typeface="Arial" panose="020B0604020202020204" pitchFamily="34" charset="0"/>
                <a:cs typeface="Arial" panose="020B0604020202020204" pitchFamily="34" charset="0"/>
              </a:rPr>
              <a:t>(Review)</a:t>
            </a:r>
            <a:r>
              <a:rPr lang="en-US" sz="2800" b="1" dirty="0">
                <a:solidFill>
                  <a:srgbClr val="0070C0"/>
                </a:solidFill>
                <a:latin typeface="Arial" panose="020B0604020202020204" pitchFamily="34" charset="0"/>
                <a:cs typeface="Arial" panose="020B0604020202020204" pitchFamily="34" charset="0"/>
              </a:rPr>
              <a:t> </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6" name="Table 5">
            <a:extLst>
              <a:ext uri="{FF2B5EF4-FFF2-40B4-BE49-F238E27FC236}">
                <a16:creationId xmlns:a16="http://schemas.microsoft.com/office/drawing/2014/main" id="{3A2DD08E-0571-4847-A670-70F980A2DFE0}"/>
              </a:ext>
            </a:extLst>
          </p:cNvPr>
          <p:cNvGraphicFramePr>
            <a:graphicFrameLocks noGrp="1"/>
          </p:cNvGraphicFramePr>
          <p:nvPr>
            <p:extLst/>
          </p:nvPr>
        </p:nvGraphicFramePr>
        <p:xfrm>
          <a:off x="0" y="719666"/>
          <a:ext cx="12192000" cy="6035040"/>
        </p:xfrm>
        <a:graphic>
          <a:graphicData uri="http://schemas.openxmlformats.org/drawingml/2006/table">
            <a:tbl>
              <a:tblPr firstRow="1" bandRow="1">
                <a:tableStyleId>{5C22544A-7EE6-4342-B048-85BDC9FD1C3A}</a:tableStyleId>
              </a:tblPr>
              <a:tblGrid>
                <a:gridCol w="1674100">
                  <a:extLst>
                    <a:ext uri="{9D8B030D-6E8A-4147-A177-3AD203B41FA5}">
                      <a16:colId xmlns:a16="http://schemas.microsoft.com/office/drawing/2014/main" val="3835738432"/>
                    </a:ext>
                  </a:extLst>
                </a:gridCol>
                <a:gridCol w="4996003">
                  <a:extLst>
                    <a:ext uri="{9D8B030D-6E8A-4147-A177-3AD203B41FA5}">
                      <a16:colId xmlns:a16="http://schemas.microsoft.com/office/drawing/2014/main" val="4039246529"/>
                    </a:ext>
                  </a:extLst>
                </a:gridCol>
                <a:gridCol w="5521897">
                  <a:extLst>
                    <a:ext uri="{9D8B030D-6E8A-4147-A177-3AD203B41FA5}">
                      <a16:colId xmlns:a16="http://schemas.microsoft.com/office/drawing/2014/main" val="2383582761"/>
                    </a:ext>
                  </a:extLst>
                </a:gridCol>
              </a:tblGrid>
              <a:tr h="370840">
                <a:tc>
                  <a:txBody>
                    <a:bodyPr/>
                    <a:lstStyle/>
                    <a:p>
                      <a:r>
                        <a:rPr lang="en-US" sz="2400" dirty="0">
                          <a:solidFill>
                            <a:schemeClr val="tx1"/>
                          </a:solidFill>
                        </a:rPr>
                        <a:t>Subject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Calvinists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err="1">
                          <a:solidFill>
                            <a:schemeClr val="tx1"/>
                          </a:solidFill>
                        </a:rPr>
                        <a:t>Arminians</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6601440"/>
                  </a:ext>
                </a:extLst>
              </a:tr>
              <a:tr h="370840">
                <a:tc>
                  <a:txBody>
                    <a:bodyPr/>
                    <a:lstStyle/>
                    <a:p>
                      <a:r>
                        <a:rPr lang="en-US" sz="2400" dirty="0">
                          <a:solidFill>
                            <a:schemeClr val="tx1"/>
                          </a:solidFill>
                        </a:rPr>
                        <a:t>Depravity/</a:t>
                      </a:r>
                    </a:p>
                    <a:p>
                      <a:r>
                        <a:rPr lang="en-US" sz="2400" dirty="0">
                          <a:solidFill>
                            <a:schemeClr val="tx1"/>
                          </a:solidFill>
                        </a:rPr>
                        <a:t>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b="1" dirty="0">
                          <a:solidFill>
                            <a:schemeClr val="tx1"/>
                          </a:solidFill>
                        </a:rPr>
                        <a:t>Free Will was lost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Everyone (</a:t>
                      </a:r>
                      <a:r>
                        <a:rPr lang="en-US" sz="2400">
                          <a:solidFill>
                            <a:schemeClr val="tx1"/>
                          </a:solidFill>
                        </a:rPr>
                        <a:t>but Jesus) </a:t>
                      </a:r>
                      <a:r>
                        <a:rPr lang="en-US" sz="2400" dirty="0">
                          <a:solidFill>
                            <a:schemeClr val="tx1"/>
                          </a:solidFill>
                        </a:rPr>
                        <a:t>was corrupted by the Fall but </a:t>
                      </a:r>
                      <a:r>
                        <a:rPr lang="en-US" sz="2400" b="1" dirty="0">
                          <a:solidFill>
                            <a:schemeClr val="tx1"/>
                          </a:solidFill>
                        </a:rPr>
                        <a:t>Free Will </a:t>
                      </a:r>
                      <a:r>
                        <a:rPr lang="en-US" sz="2400" dirty="0">
                          <a:solidFill>
                            <a:schemeClr val="tx1"/>
                          </a:solidFill>
                        </a:rPr>
                        <a:t>was not lost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26148208"/>
                  </a:ext>
                </a:extLst>
              </a:tr>
              <a:tr h="370840">
                <a:tc>
                  <a:txBody>
                    <a:bodyPr/>
                    <a:lstStyle/>
                    <a:p>
                      <a:r>
                        <a:rPr lang="en-US" sz="2400" dirty="0">
                          <a:solidFill>
                            <a:schemeClr val="tx1"/>
                          </a:solidFill>
                        </a:rPr>
                        <a:t>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elected a remnant of  people based on his love/grace/mercy and not based upon any merit of each individual elect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elected those he omnisciently  foresaw would come to faith by their own </a:t>
                      </a:r>
                      <a:r>
                        <a:rPr lang="en-US" sz="2400" b="1" dirty="0">
                          <a:solidFill>
                            <a:schemeClr val="tx1"/>
                          </a:solidFill>
                        </a:rPr>
                        <a:t>Free Will</a:t>
                      </a:r>
                      <a:r>
                        <a:rPr lang="en-US" sz="2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337771133"/>
                  </a:ext>
                </a:extLst>
              </a:tr>
              <a:tr h="370840">
                <a:tc>
                  <a:txBody>
                    <a:bodyPr/>
                    <a:lstStyle/>
                    <a:p>
                      <a:r>
                        <a:rPr lang="en-US" sz="2400" dirty="0">
                          <a:solidFill>
                            <a:schemeClr val="tx1"/>
                          </a:solidFill>
                        </a:rPr>
                        <a:t>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Christ’s atonement was only for the elect.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Christ’s atonement was SUFFICIENT for everyone but effective  only for those who by their </a:t>
                      </a:r>
                      <a:r>
                        <a:rPr lang="en-US" sz="2400" b="1" dirty="0">
                          <a:solidFill>
                            <a:schemeClr val="tx1"/>
                          </a:solidFill>
                        </a:rPr>
                        <a:t>Free Will </a:t>
                      </a:r>
                      <a:r>
                        <a:rPr lang="en-US" sz="2400" b="0" dirty="0">
                          <a:solidFill>
                            <a:schemeClr val="tx1"/>
                          </a:solidFill>
                        </a:rPr>
                        <a:t> choose to believe</a:t>
                      </a:r>
                      <a:r>
                        <a:rPr lang="en-US" sz="2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70051082"/>
                  </a:ext>
                </a:extLst>
              </a:tr>
              <a:tr h="370840">
                <a:tc>
                  <a:txBody>
                    <a:bodyPr/>
                    <a:lstStyle/>
                    <a:p>
                      <a:r>
                        <a:rPr lang="en-US" sz="2400" dirty="0">
                          <a:solidFill>
                            <a:schemeClr val="tx1"/>
                          </a:solidFill>
                        </a:rPr>
                        <a:t>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changes the heart of the elect so that it is impossible for them to not believe in Christ.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tries to woo every person to believe in Christ but leaves the final choice up to each person’s </a:t>
                      </a:r>
                      <a:r>
                        <a:rPr lang="en-US" sz="2400" b="1" dirty="0">
                          <a:solidFill>
                            <a:schemeClr val="tx1"/>
                          </a:solidFill>
                        </a:rPr>
                        <a:t>Free Will</a:t>
                      </a:r>
                      <a:r>
                        <a:rPr lang="en-US" sz="2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578701"/>
                  </a:ext>
                </a:extLst>
              </a:tr>
              <a:tr h="370840">
                <a:tc>
                  <a:txBody>
                    <a:bodyPr/>
                    <a:lstStyle/>
                    <a:p>
                      <a:r>
                        <a:rPr lang="en-US" sz="2400" dirty="0">
                          <a:solidFill>
                            <a:schemeClr val="tx1"/>
                          </a:solidFill>
                        </a:rPr>
                        <a:t>Eternal</a:t>
                      </a:r>
                    </a:p>
                    <a:p>
                      <a:r>
                        <a:rPr lang="en-US" sz="2400" dirty="0">
                          <a:solidFill>
                            <a:schemeClr val="tx1"/>
                          </a:solidFill>
                        </a:rPr>
                        <a:t>Security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elect cannot lose their 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A true believer can lose their salvation because of </a:t>
                      </a:r>
                      <a:r>
                        <a:rPr lang="en-US" sz="2400" b="1" dirty="0">
                          <a:solidFill>
                            <a:schemeClr val="tx1"/>
                          </a:solidFill>
                        </a:rPr>
                        <a:t>Free Will</a:t>
                      </a:r>
                      <a:r>
                        <a:rPr lang="en-US" sz="2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34167847"/>
                  </a:ext>
                </a:extLst>
              </a:tr>
            </a:tbl>
          </a:graphicData>
        </a:graphic>
      </p:graphicFrame>
    </p:spTree>
    <p:extLst>
      <p:ext uri="{BB962C8B-B14F-4D97-AF65-F5344CB8AC3E}">
        <p14:creationId xmlns:p14="http://schemas.microsoft.com/office/powerpoint/2010/main" val="2339175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 y="714703"/>
            <a:ext cx="12107916" cy="6143297"/>
          </a:xfrm>
          <a:solidFill>
            <a:srgbClr val="FFFFCC"/>
          </a:solidFill>
        </p:spPr>
        <p:txBody>
          <a:bodyPr>
            <a:normAutofit fontScale="92500" lnSpcReduction="10000"/>
          </a:bodyPr>
          <a:lstStyle/>
          <a:p>
            <a:pPr>
              <a:lnSpc>
                <a:spcPct val="150000"/>
              </a:lnSpc>
            </a:pPr>
            <a:r>
              <a:rPr lang="en-US" sz="3000" dirty="0">
                <a:solidFill>
                  <a:srgbClr val="0070C0"/>
                </a:solidFill>
              </a:rPr>
              <a:t>Article IV of the Remonstrance concludes: “</a:t>
            </a:r>
            <a:r>
              <a:rPr lang="en-US" sz="3000" dirty="0"/>
              <a:t>But, as respects the mode of the operation of this grace, it is not irresistible, in as much as it is written concerning </a:t>
            </a:r>
            <a:r>
              <a:rPr lang="en-US" sz="3000" dirty="0">
                <a:solidFill>
                  <a:srgbClr val="FF0000"/>
                </a:solidFill>
              </a:rPr>
              <a:t>many</a:t>
            </a:r>
            <a:r>
              <a:rPr lang="en-US" sz="3000" dirty="0"/>
              <a:t> that they have resisted the Holy Ghost,—Acts vii, and elsewhere in </a:t>
            </a:r>
            <a:r>
              <a:rPr lang="en-US" sz="3000" dirty="0">
                <a:solidFill>
                  <a:srgbClr val="FF0000"/>
                </a:solidFill>
              </a:rPr>
              <a:t>many</a:t>
            </a:r>
            <a:r>
              <a:rPr lang="en-US" sz="3000" dirty="0"/>
              <a:t> places.”</a:t>
            </a:r>
            <a:endParaRPr lang="en-US" sz="3000" dirty="0">
              <a:solidFill>
                <a:srgbClr val="0070C0"/>
              </a:solidFill>
            </a:endParaRPr>
          </a:p>
          <a:p>
            <a:r>
              <a:rPr lang="en-US" sz="3000" dirty="0">
                <a:solidFill>
                  <a:srgbClr val="0070C0"/>
                </a:solidFill>
              </a:rPr>
              <a:t>They probably are referring to Acts 7:51:</a:t>
            </a:r>
            <a:r>
              <a:rPr lang="en-US" sz="3000" dirty="0"/>
              <a:t>"You stiff-necked people, uncircumcised in heart and ears, you always resist the Holy Spirit.</a:t>
            </a:r>
          </a:p>
          <a:p>
            <a:pPr>
              <a:lnSpc>
                <a:spcPct val="150000"/>
              </a:lnSpc>
            </a:pPr>
            <a:r>
              <a:rPr lang="en-US" sz="3000" dirty="0">
                <a:solidFill>
                  <a:srgbClr val="0070C0"/>
                </a:solidFill>
              </a:rPr>
              <a:t>As in the previous Articles of the Remonstrance, very little Biblical support is presented and a massive response is given by the Reformed delegates in which twelve points describing the correct doctrine are documented followed by the identification of nine errors in the Remonstrance position with Biblical support.</a:t>
            </a:r>
          </a:p>
          <a:p>
            <a:endParaRPr lang="en-US" sz="3000"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57273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a:lnSpc>
                <a:spcPct val="150000"/>
              </a:lnSpc>
            </a:pPr>
            <a:r>
              <a:rPr lang="en-US" dirty="0">
                <a:solidFill>
                  <a:srgbClr val="0070C0"/>
                </a:solidFill>
              </a:rPr>
              <a:t>The NT warns believers against resisting the </a:t>
            </a:r>
            <a:r>
              <a:rPr lang="en-US">
                <a:solidFill>
                  <a:srgbClr val="0070C0"/>
                </a:solidFill>
              </a:rPr>
              <a:t>Holy Spirit.</a:t>
            </a:r>
            <a:endParaRPr lang="en-US" dirty="0"/>
          </a:p>
          <a:p>
            <a:pPr marL="0" indent="0">
              <a:lnSpc>
                <a:spcPct val="160000"/>
              </a:lnSpc>
              <a:buNone/>
            </a:pPr>
            <a:r>
              <a:rPr lang="en-US" dirty="0"/>
              <a:t>And do not grieve the Holy Spirit of God, by whom you were sealed for the day of redemption.  (Ephesians 4:30)</a:t>
            </a:r>
          </a:p>
          <a:p>
            <a:pPr marL="0" indent="0">
              <a:buNone/>
            </a:pPr>
            <a:r>
              <a:rPr lang="en-US" dirty="0"/>
              <a:t>Do not quench the Spirit. (1 Thessalonians 5:19)</a:t>
            </a:r>
            <a:endParaRPr lang="en-US" dirty="0">
              <a:solidFill>
                <a:srgbClr val="0070C0"/>
              </a:solidFill>
            </a:endParaRPr>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36922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a:lnSpc>
                <a:spcPct val="150000"/>
              </a:lnSpc>
            </a:pPr>
            <a:r>
              <a:rPr lang="en-US" dirty="0">
                <a:solidFill>
                  <a:srgbClr val="0070C0"/>
                </a:solidFill>
              </a:rPr>
              <a:t>The Doctrine of Irresistible Grace does not mean that every instance of the Holy Spirit’s work cannot be resisted.</a:t>
            </a:r>
            <a:endParaRPr lang="en-US" dirty="0"/>
          </a:p>
          <a:p>
            <a:pPr marL="0" indent="0">
              <a:lnSpc>
                <a:spcPct val="150000"/>
              </a:lnSpc>
              <a:buNone/>
            </a:pPr>
            <a:r>
              <a:rPr lang="en-US" dirty="0"/>
              <a:t>So then he has mercy on whomever he wills, and he hardens whomever he wills. You will say to me then, "Why does he still find fault? </a:t>
            </a:r>
            <a:r>
              <a:rPr lang="en-US" dirty="0">
                <a:solidFill>
                  <a:srgbClr val="FF0000"/>
                </a:solidFill>
              </a:rPr>
              <a:t>For who can resist his will</a:t>
            </a:r>
            <a:r>
              <a:rPr lang="en-US" dirty="0"/>
              <a:t>?"  But who are you, O man, to answer back to God? Will what is molded say to its molder, "Why have you made me like this?“(Romans 9:18 – 20)</a:t>
            </a:r>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7010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r>
              <a:rPr lang="en-US" dirty="0">
                <a:solidFill>
                  <a:srgbClr val="0070C0"/>
                </a:solidFill>
              </a:rPr>
              <a:t>Irresistible Grace is infinitely better than Free Will! It accomplishes salvation instead of merely making it possible.</a:t>
            </a:r>
          </a:p>
          <a:p>
            <a:r>
              <a:rPr lang="en-US" dirty="0">
                <a:solidFill>
                  <a:srgbClr val="0070C0"/>
                </a:solidFill>
              </a:rPr>
              <a:t>The Doctrine of Irresistible Grace means that whenever the Holy Spirts desires, he can overcome any and all resistance and make his influence irresistible.</a:t>
            </a:r>
          </a:p>
          <a:p>
            <a:pPr marL="0" indent="0">
              <a:buNone/>
            </a:pPr>
            <a:r>
              <a:rPr lang="en-US" dirty="0"/>
              <a:t> "I know that you can do all things, and that no purpose of yours can be thwarted.” (Job 42:2)</a:t>
            </a:r>
          </a:p>
          <a:p>
            <a:pPr marL="0" indent="0">
              <a:buNone/>
            </a:pPr>
            <a:r>
              <a:rPr lang="en-US" dirty="0"/>
              <a:t>Our God is in the heavens; he does all that he pleases. (Psalm 115:3)</a:t>
            </a:r>
          </a:p>
          <a:p>
            <a:pPr marL="0" indent="0">
              <a:lnSpc>
                <a:spcPct val="160000"/>
              </a:lnSpc>
              <a:buNone/>
            </a:pPr>
            <a:r>
              <a:rPr lang="en-US" dirty="0"/>
              <a:t>all the inhabitants of the earth are accounted as nothing, and he does according to his will among the host of heaven and among the inhabitants of the earth; and none can stay his hand or say to him, "What have you done?"  (Daniel 4:35)</a:t>
            </a:r>
            <a:endParaRPr lang="en-US" dirty="0">
              <a:solidFill>
                <a:srgbClr val="0070C0"/>
              </a:solidFill>
            </a:endParaRPr>
          </a:p>
          <a:p>
            <a:pPr marL="0" indent="0">
              <a:buNone/>
            </a:pPr>
            <a:endParaRPr lang="en-US" dirty="0">
              <a:solidFill>
                <a:srgbClr val="0070C0"/>
              </a:solidFill>
            </a:endParaRPr>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64314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 </a:t>
            </a:r>
            <a:r>
              <a:rPr lang="en-US" sz="2800" dirty="0">
                <a:solidFill>
                  <a:srgbClr val="0070C0"/>
                </a:solidFill>
                <a:latin typeface="Arial" panose="020B0604020202020204" pitchFamily="34" charset="0"/>
                <a:cs typeface="Arial" panose="020B0604020202020204" pitchFamily="34" charset="0"/>
              </a:rPr>
              <a:t>(</a:t>
            </a:r>
            <a:r>
              <a:rPr lang="en-US" sz="2800" i="1" dirty="0">
                <a:solidFill>
                  <a:srgbClr val="0070C0"/>
                </a:solidFill>
                <a:latin typeface="Arial" panose="020B0604020202020204" pitchFamily="34" charset="0"/>
                <a:cs typeface="Arial" panose="020B0604020202020204" pitchFamily="34" charset="0"/>
              </a:rPr>
              <a:t>Call</a:t>
            </a:r>
            <a:r>
              <a:rPr lang="en-US" sz="2800" dirty="0">
                <a:solidFill>
                  <a:srgbClr val="0070C0"/>
                </a:solidFill>
                <a:latin typeface="Arial" panose="020B0604020202020204" pitchFamily="34" charset="0"/>
                <a:cs typeface="Arial" panose="020B0604020202020204" pitchFamily="34" charset="0"/>
              </a:rPr>
              <a:t>)</a:t>
            </a:r>
            <a:endParaRPr lang="en-US" sz="2800" dirty="0">
              <a:cs typeface="Arial" panose="020B0604020202020204" pitchFamily="34" charset="0"/>
            </a:endParaRPr>
          </a:p>
        </p:txBody>
      </p:sp>
      <p:sp>
        <p:nvSpPr>
          <p:cNvPr id="9" name="Content Placeholder 8"/>
          <p:cNvSpPr>
            <a:spLocks noGrp="1"/>
          </p:cNvSpPr>
          <p:nvPr>
            <p:ph idx="1"/>
          </p:nvPr>
        </p:nvSpPr>
        <p:spPr>
          <a:xfrm>
            <a:off x="148793" y="762196"/>
            <a:ext cx="11914075" cy="6095804"/>
          </a:xfrm>
          <a:solidFill>
            <a:srgbClr val="FFFFCC"/>
          </a:solidFill>
        </p:spPr>
        <p:txBody>
          <a:bodyPr>
            <a:normAutofit/>
          </a:bodyPr>
          <a:lstStyle/>
          <a:p>
            <a:pPr marL="0" indent="0">
              <a:lnSpc>
                <a:spcPct val="100000"/>
              </a:lnSpc>
              <a:buNone/>
            </a:pPr>
            <a:r>
              <a:rPr lang="en-US" dirty="0"/>
              <a:t> And those whom he predestined he also called </a:t>
            </a:r>
            <a:r>
              <a:rPr lang="en-US" i="1" dirty="0" err="1">
                <a:solidFill>
                  <a:srgbClr val="0070C0"/>
                </a:solidFill>
                <a:cs typeface="Arial" panose="020B0604020202020204" pitchFamily="34" charset="0"/>
              </a:rPr>
              <a:t>kaleō</a:t>
            </a:r>
            <a:r>
              <a:rPr lang="en-US" i="1" dirty="0">
                <a:solidFill>
                  <a:srgbClr val="0070C0"/>
                </a:solidFill>
                <a:cs typeface="Arial" panose="020B0604020202020204" pitchFamily="34" charset="0"/>
              </a:rPr>
              <a:t> </a:t>
            </a:r>
            <a:r>
              <a:rPr lang="en-US" dirty="0"/>
              <a:t>, and those whom he called</a:t>
            </a:r>
          </a:p>
          <a:p>
            <a:pPr marL="0" indent="0">
              <a:lnSpc>
                <a:spcPct val="100000"/>
              </a:lnSpc>
              <a:buNone/>
            </a:pPr>
            <a:r>
              <a:rPr lang="en-US" i="1" dirty="0" err="1">
                <a:solidFill>
                  <a:srgbClr val="0070C0"/>
                </a:solidFill>
                <a:cs typeface="Arial" panose="020B0604020202020204" pitchFamily="34" charset="0"/>
              </a:rPr>
              <a:t>kaleō</a:t>
            </a:r>
            <a:r>
              <a:rPr lang="en-US" dirty="0"/>
              <a:t> he also justified, and those whom he justified he also glorified. (Romans (8:30)</a:t>
            </a:r>
            <a:endParaRPr lang="en-US" dirty="0">
              <a:cs typeface="Arial" panose="020B0604020202020204" pitchFamily="34" charset="0"/>
            </a:endParaRPr>
          </a:p>
          <a:p>
            <a:pPr marL="0" indent="0">
              <a:lnSpc>
                <a:spcPct val="100000"/>
              </a:lnSpc>
              <a:buNone/>
            </a:pPr>
            <a:r>
              <a:rPr lang="en-US" dirty="0">
                <a:cs typeface="Arial" panose="020B0604020202020204" pitchFamily="34" charset="0"/>
              </a:rPr>
              <a:t>I am astonished that you are so quickly deserting him who called </a:t>
            </a:r>
            <a:r>
              <a:rPr lang="en-US" i="1" dirty="0" err="1">
                <a:solidFill>
                  <a:srgbClr val="0070C0"/>
                </a:solidFill>
                <a:cs typeface="Arial" panose="020B0604020202020204" pitchFamily="34" charset="0"/>
              </a:rPr>
              <a:t>kaleō</a:t>
            </a:r>
            <a:r>
              <a:rPr lang="en-US" i="1" dirty="0">
                <a:solidFill>
                  <a:srgbClr val="0070C0"/>
                </a:solidFill>
                <a:cs typeface="Arial" panose="020B0604020202020204" pitchFamily="34" charset="0"/>
              </a:rPr>
              <a:t> </a:t>
            </a:r>
            <a:r>
              <a:rPr lang="en-US" dirty="0">
                <a:cs typeface="Arial" panose="020B0604020202020204" pitchFamily="34" charset="0"/>
              </a:rPr>
              <a:t>you in the grace of Christ and are turning to a different gospel (Galatians 1:6)</a:t>
            </a:r>
          </a:p>
          <a:p>
            <a:pPr marL="0" indent="0">
              <a:lnSpc>
                <a:spcPct val="100000"/>
              </a:lnSpc>
              <a:buNone/>
            </a:pPr>
            <a:r>
              <a:rPr lang="en-US" dirty="0">
                <a:cs typeface="Arial" panose="020B0604020202020204" pitchFamily="34" charset="0"/>
              </a:rPr>
              <a:t>To this he called </a:t>
            </a:r>
            <a:r>
              <a:rPr lang="en-US" i="1" dirty="0" err="1">
                <a:solidFill>
                  <a:srgbClr val="0070C0"/>
                </a:solidFill>
                <a:cs typeface="Arial" panose="020B0604020202020204" pitchFamily="34" charset="0"/>
              </a:rPr>
              <a:t>kaleō</a:t>
            </a:r>
            <a:r>
              <a:rPr lang="en-US" i="1" dirty="0">
                <a:solidFill>
                  <a:srgbClr val="0070C0"/>
                </a:solidFill>
                <a:cs typeface="Arial" panose="020B0604020202020204" pitchFamily="34" charset="0"/>
              </a:rPr>
              <a:t> </a:t>
            </a:r>
            <a:r>
              <a:rPr lang="en-US" dirty="0">
                <a:cs typeface="Arial" panose="020B0604020202020204" pitchFamily="34" charset="0"/>
              </a:rPr>
              <a:t>you through our gospel, so that you may obtain the glory of our Lord Jesus Christ. (2 Thessalonians 2:14)</a:t>
            </a:r>
          </a:p>
          <a:p>
            <a:pPr marL="0" indent="0">
              <a:lnSpc>
                <a:spcPct val="150000"/>
              </a:lnSpc>
              <a:buNone/>
            </a:pPr>
            <a:r>
              <a:rPr lang="en-US" dirty="0"/>
              <a:t>Therefore he is the mediator of a new covenant, so that those who are called</a:t>
            </a:r>
            <a:r>
              <a:rPr lang="en-US" i="1" dirty="0">
                <a:solidFill>
                  <a:srgbClr val="0070C0"/>
                </a:solidFill>
                <a:cs typeface="Arial" panose="020B0604020202020204" pitchFamily="34" charset="0"/>
              </a:rPr>
              <a:t> </a:t>
            </a:r>
            <a:r>
              <a:rPr lang="en-US" i="1" dirty="0" err="1">
                <a:solidFill>
                  <a:srgbClr val="0070C0"/>
                </a:solidFill>
                <a:cs typeface="Arial" panose="020B0604020202020204" pitchFamily="34" charset="0"/>
              </a:rPr>
              <a:t>kaleō</a:t>
            </a:r>
            <a:r>
              <a:rPr lang="en-US" dirty="0"/>
              <a:t> may receive the promised eternal inheritance, since a death has occurred that redeems them from the transgressions committed under the first covenant. (Hebrews 9:15)</a:t>
            </a:r>
            <a:endParaRPr lang="en-US" dirty="0">
              <a:solidFill>
                <a:srgbClr val="0070C0"/>
              </a:solidFill>
              <a:cs typeface="Arial" panose="020B0604020202020204" pitchFamily="34" charset="0"/>
            </a:endParaRPr>
          </a:p>
        </p:txBody>
      </p:sp>
      <p:sp>
        <p:nvSpPr>
          <p:cNvPr id="2" name="Rectangle 1"/>
          <p:cNvSpPr/>
          <p:nvPr/>
        </p:nvSpPr>
        <p:spPr>
          <a:xfrm>
            <a:off x="-400967" y="110385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53970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lnSpcReduction="10000"/>
          </a:bodyPr>
          <a:lstStyle/>
          <a:p>
            <a:pPr marL="457200" lvl="1" indent="0">
              <a:lnSpc>
                <a:spcPct val="150000"/>
              </a:lnSpc>
              <a:buNone/>
            </a:pPr>
            <a:r>
              <a:rPr lang="en-US" sz="2800" dirty="0"/>
              <a:t>No one </a:t>
            </a:r>
            <a:r>
              <a:rPr lang="en-US" sz="2800" dirty="0">
                <a:solidFill>
                  <a:srgbClr val="FF0000"/>
                </a:solidFill>
              </a:rPr>
              <a:t>can</a:t>
            </a:r>
            <a:r>
              <a:rPr lang="en-US" sz="2800" dirty="0"/>
              <a:t> come to me unless the Father who sent me </a:t>
            </a:r>
            <a:r>
              <a:rPr lang="en-US" sz="2800" dirty="0">
                <a:solidFill>
                  <a:srgbClr val="FF0000"/>
                </a:solidFill>
              </a:rPr>
              <a:t>draws</a:t>
            </a:r>
            <a:r>
              <a:rPr lang="en-US" sz="2800" dirty="0"/>
              <a:t> him. And I will </a:t>
            </a:r>
            <a:r>
              <a:rPr lang="en-US" sz="2800" dirty="0">
                <a:solidFill>
                  <a:srgbClr val="FF0000"/>
                </a:solidFill>
              </a:rPr>
              <a:t>raise him up </a:t>
            </a:r>
            <a:r>
              <a:rPr lang="en-US" sz="2800" dirty="0"/>
              <a:t>on the last day. (John 6:44) </a:t>
            </a:r>
            <a:r>
              <a:rPr lang="en-US" sz="2800" dirty="0">
                <a:solidFill>
                  <a:srgbClr val="0070C0"/>
                </a:solidFill>
                <a:cs typeface="Arial" panose="020B0604020202020204" pitchFamily="34" charset="0"/>
              </a:rPr>
              <a:t>The Greek word translated as draws is </a:t>
            </a:r>
            <a:r>
              <a:rPr lang="en-US" sz="2800" i="1" dirty="0" err="1">
                <a:solidFill>
                  <a:srgbClr val="0070C0"/>
                </a:solidFill>
                <a:cs typeface="Arial" panose="020B0604020202020204" pitchFamily="34" charset="0"/>
              </a:rPr>
              <a:t>helkō</a:t>
            </a:r>
            <a:r>
              <a:rPr lang="en-US" sz="2800" dirty="0">
                <a:solidFill>
                  <a:srgbClr val="0070C0"/>
                </a:solidFill>
                <a:cs typeface="Arial" panose="020B0604020202020204" pitchFamily="34" charset="0"/>
              </a:rPr>
              <a:t>. It is used seven other times in the NT.</a:t>
            </a:r>
          </a:p>
          <a:p>
            <a:pPr marL="971550" lvl="1" indent="-514350">
              <a:lnSpc>
                <a:spcPct val="150000"/>
              </a:lnSpc>
              <a:buFont typeface="+mj-lt"/>
              <a:buAutoNum type="arabicPeriod"/>
            </a:pPr>
            <a:r>
              <a:rPr lang="en-US" sz="2800" dirty="0"/>
              <a:t>But when her owners saw that their hope of gain was gone, they seized Paul and Silas and dragged </a:t>
            </a:r>
            <a:r>
              <a:rPr lang="en-US" sz="2800" dirty="0">
                <a:solidFill>
                  <a:srgbClr val="0070C0"/>
                </a:solidFill>
              </a:rPr>
              <a:t>(</a:t>
            </a:r>
            <a:r>
              <a:rPr lang="en-US" sz="2800" i="1" dirty="0" err="1">
                <a:solidFill>
                  <a:srgbClr val="0070C0"/>
                </a:solidFill>
                <a:cs typeface="Arial" panose="020B0604020202020204" pitchFamily="34" charset="0"/>
              </a:rPr>
              <a:t>helkō</a:t>
            </a:r>
            <a:r>
              <a:rPr lang="en-US" sz="2800" i="1" dirty="0">
                <a:solidFill>
                  <a:srgbClr val="0070C0"/>
                </a:solidFill>
                <a:cs typeface="Arial" panose="020B0604020202020204" pitchFamily="34" charset="0"/>
              </a:rPr>
              <a:t>) </a:t>
            </a:r>
            <a:r>
              <a:rPr lang="en-US" sz="2800" dirty="0"/>
              <a:t>them into the marketplace before the rulers. (Acts 16:19)</a:t>
            </a:r>
          </a:p>
          <a:p>
            <a:pPr marL="971550" lvl="1" indent="-514350">
              <a:lnSpc>
                <a:spcPct val="150000"/>
              </a:lnSpc>
              <a:buFont typeface="+mj-lt"/>
              <a:buAutoNum type="arabicPeriod"/>
            </a:pPr>
            <a:r>
              <a:rPr lang="en-US" sz="2800" dirty="0"/>
              <a:t>Then all the city was stirred up, and the people ran together. They seized Paul and dragged </a:t>
            </a:r>
            <a:r>
              <a:rPr lang="en-US" sz="2800" dirty="0">
                <a:solidFill>
                  <a:srgbClr val="0070C0"/>
                </a:solidFill>
              </a:rPr>
              <a:t>(</a:t>
            </a:r>
            <a:r>
              <a:rPr lang="en-US" sz="2800" i="1" dirty="0" err="1">
                <a:solidFill>
                  <a:srgbClr val="0070C0"/>
                </a:solidFill>
                <a:cs typeface="Arial" panose="020B0604020202020204" pitchFamily="34" charset="0"/>
              </a:rPr>
              <a:t>helkō</a:t>
            </a:r>
            <a:r>
              <a:rPr lang="en-US" sz="2800" i="1" dirty="0">
                <a:solidFill>
                  <a:srgbClr val="0070C0"/>
                </a:solidFill>
                <a:cs typeface="Arial" panose="020B0604020202020204" pitchFamily="34" charset="0"/>
              </a:rPr>
              <a:t>) </a:t>
            </a:r>
            <a:r>
              <a:rPr lang="en-US" sz="2800" dirty="0"/>
              <a:t>him out of the temple, and at once the gates were shut. (Acts 21:30)</a:t>
            </a:r>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261856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742</Words>
  <Application>Microsoft Macintosh PowerPoint</Application>
  <PresentationFormat>Widescreen</PresentationFormat>
  <Paragraphs>111</Paragraphs>
  <Slides>20</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Discipleship:  An  Introduction to  Systematic Theology and  Apologetics</vt:lpstr>
      <vt:lpstr>Reformed vs Arminian Soteriology – the essential differences (Review) </vt:lpstr>
      <vt:lpstr>Reformed vs Arminian Soteriology – Irresistible Grace</vt:lpstr>
      <vt:lpstr>Reformed vs Arminian Soteriology – Irresistible Grace</vt:lpstr>
      <vt:lpstr>Reformed vs Arminian Soteriology – Irresistible Grace</vt:lpstr>
      <vt:lpstr>Reformed vs Arminian Soteriology – Irresistible Grace</vt:lpstr>
      <vt:lpstr>Reformed vs Arminian Soteriology – Irresistible Grace (Call)</vt:lpstr>
      <vt:lpstr>Reformed vs Arminian Soteriology – Irresistible Grace</vt:lpstr>
      <vt:lpstr>Reformed vs Arminian Soteriology – Irresistible Grace</vt:lpstr>
      <vt:lpstr>Reformed vs Arminian Soteriology – Irresistible Grace</vt:lpstr>
      <vt:lpstr>Reformed vs Arminian Soteriology – Irresistible Grace</vt:lpstr>
      <vt:lpstr>Limited Atonement* – Jesus lays down his life for the sheep (review)</vt:lpstr>
      <vt:lpstr>Reformed vs Arminian Soteriology – Irresistible Grace</vt:lpstr>
      <vt:lpstr>Reformed vs Arminian Soteriology – Irresistible Grace</vt:lpstr>
      <vt:lpstr>Reformed vs Arminian Soteriology – Irresistible Grace</vt:lpstr>
      <vt:lpstr>Reformed vs Arminian Soteriology – Irresistible Grace</vt:lpstr>
      <vt:lpstr>Reformed vs Arminian Soteriology – Irresistible Grace</vt:lpstr>
      <vt:lpstr>Reformed vs Arminian Soteriology – Irresistible Grace</vt:lpstr>
      <vt:lpstr>Reformed vs Arminian Soteriology – Irresistible Grace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Jesse Harms</cp:lastModifiedBy>
  <cp:revision>2</cp:revision>
  <dcterms:created xsi:type="dcterms:W3CDTF">2019-01-21T01:27:35Z</dcterms:created>
  <dcterms:modified xsi:type="dcterms:W3CDTF">2019-01-23T21:45:52Z</dcterms:modified>
</cp:coreProperties>
</file>