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769" r:id="rId2"/>
    <p:sldId id="771" r:id="rId3"/>
    <p:sldId id="770" r:id="rId4"/>
    <p:sldId id="772" r:id="rId5"/>
    <p:sldId id="773" r:id="rId6"/>
    <p:sldId id="774" r:id="rId7"/>
    <p:sldId id="775" r:id="rId8"/>
    <p:sldId id="776" r:id="rId9"/>
    <p:sldId id="777" r:id="rId10"/>
    <p:sldId id="77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7" d="100"/>
          <a:sy n="77" d="100"/>
        </p:scale>
        <p:origin x="91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826644-3A99-492A-960B-74C4C372CF74}" type="datetimeFigureOut">
              <a:rPr lang="en-US" smtClean="0"/>
              <a:t>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1773A3-617F-4F48-9F14-D1289B2A42A4}" type="slidenum">
              <a:rPr lang="en-US" smtClean="0"/>
              <a:t>‹#›</a:t>
            </a:fld>
            <a:endParaRPr lang="en-US"/>
          </a:p>
        </p:txBody>
      </p:sp>
    </p:spTree>
    <p:extLst>
      <p:ext uri="{BB962C8B-B14F-4D97-AF65-F5344CB8AC3E}">
        <p14:creationId xmlns:p14="http://schemas.microsoft.com/office/powerpoint/2010/main" val="3291624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3</a:t>
            </a:fld>
            <a:endParaRPr lang="en-US"/>
          </a:p>
        </p:txBody>
      </p:sp>
    </p:spTree>
    <p:extLst>
      <p:ext uri="{BB962C8B-B14F-4D97-AF65-F5344CB8AC3E}">
        <p14:creationId xmlns:p14="http://schemas.microsoft.com/office/powerpoint/2010/main" val="3424075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4</a:t>
            </a:fld>
            <a:endParaRPr lang="en-US"/>
          </a:p>
        </p:txBody>
      </p:sp>
    </p:spTree>
    <p:extLst>
      <p:ext uri="{BB962C8B-B14F-4D97-AF65-F5344CB8AC3E}">
        <p14:creationId xmlns:p14="http://schemas.microsoft.com/office/powerpoint/2010/main" val="3438881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5</a:t>
            </a:fld>
            <a:endParaRPr lang="en-US"/>
          </a:p>
        </p:txBody>
      </p:sp>
    </p:spTree>
    <p:extLst>
      <p:ext uri="{BB962C8B-B14F-4D97-AF65-F5344CB8AC3E}">
        <p14:creationId xmlns:p14="http://schemas.microsoft.com/office/powerpoint/2010/main" val="2153532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6</a:t>
            </a:fld>
            <a:endParaRPr lang="en-US"/>
          </a:p>
        </p:txBody>
      </p:sp>
    </p:spTree>
    <p:extLst>
      <p:ext uri="{BB962C8B-B14F-4D97-AF65-F5344CB8AC3E}">
        <p14:creationId xmlns:p14="http://schemas.microsoft.com/office/powerpoint/2010/main" val="23775333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7</a:t>
            </a:fld>
            <a:endParaRPr lang="en-US"/>
          </a:p>
        </p:txBody>
      </p:sp>
    </p:spTree>
    <p:extLst>
      <p:ext uri="{BB962C8B-B14F-4D97-AF65-F5344CB8AC3E}">
        <p14:creationId xmlns:p14="http://schemas.microsoft.com/office/powerpoint/2010/main" val="32712788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8</a:t>
            </a:fld>
            <a:endParaRPr lang="en-US"/>
          </a:p>
        </p:txBody>
      </p:sp>
    </p:spTree>
    <p:extLst>
      <p:ext uri="{BB962C8B-B14F-4D97-AF65-F5344CB8AC3E}">
        <p14:creationId xmlns:p14="http://schemas.microsoft.com/office/powerpoint/2010/main" val="30195280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9</a:t>
            </a:fld>
            <a:endParaRPr lang="en-US"/>
          </a:p>
        </p:txBody>
      </p:sp>
    </p:spTree>
    <p:extLst>
      <p:ext uri="{BB962C8B-B14F-4D97-AF65-F5344CB8AC3E}">
        <p14:creationId xmlns:p14="http://schemas.microsoft.com/office/powerpoint/2010/main" val="24782165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10</a:t>
            </a:fld>
            <a:endParaRPr lang="en-US"/>
          </a:p>
        </p:txBody>
      </p:sp>
    </p:spTree>
    <p:extLst>
      <p:ext uri="{BB962C8B-B14F-4D97-AF65-F5344CB8AC3E}">
        <p14:creationId xmlns:p14="http://schemas.microsoft.com/office/powerpoint/2010/main" val="4291605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A7FCA-1F81-42A4-83A4-AAB5655EB1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EBE276B-EA2C-46FF-975C-4E3D297724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3694B9C-FCA2-47D9-ABC2-AE5B700DE7B5}"/>
              </a:ext>
            </a:extLst>
          </p:cNvPr>
          <p:cNvSpPr>
            <a:spLocks noGrp="1"/>
          </p:cNvSpPr>
          <p:nvPr>
            <p:ph type="dt" sz="half" idx="10"/>
          </p:nvPr>
        </p:nvSpPr>
        <p:spPr/>
        <p:txBody>
          <a:bodyPr/>
          <a:lstStyle/>
          <a:p>
            <a:fld id="{0D58C0C3-3230-451B-B662-F0E523AC587C}" type="datetimeFigureOut">
              <a:rPr lang="en-US" smtClean="0"/>
              <a:t>2/3/2019</a:t>
            </a:fld>
            <a:endParaRPr lang="en-US"/>
          </a:p>
        </p:txBody>
      </p:sp>
      <p:sp>
        <p:nvSpPr>
          <p:cNvPr id="5" name="Footer Placeholder 4">
            <a:extLst>
              <a:ext uri="{FF2B5EF4-FFF2-40B4-BE49-F238E27FC236}">
                <a16:creationId xmlns:a16="http://schemas.microsoft.com/office/drawing/2014/main" id="{92197BC3-6C13-4F28-B86D-47783F1038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4C0E7B-0054-40C0-92C9-404B9E881CA6}"/>
              </a:ext>
            </a:extLst>
          </p:cNvPr>
          <p:cNvSpPr>
            <a:spLocks noGrp="1"/>
          </p:cNvSpPr>
          <p:nvPr>
            <p:ph type="sldNum" sz="quarter" idx="12"/>
          </p:nvPr>
        </p:nvSpPr>
        <p:spPr/>
        <p:txBody>
          <a:bodyPr/>
          <a:lstStyle/>
          <a:p>
            <a:fld id="{208D1CC5-EC8C-49DF-A7A3-52B91929E7D1}" type="slidenum">
              <a:rPr lang="en-US" smtClean="0"/>
              <a:t>‹#›</a:t>
            </a:fld>
            <a:endParaRPr lang="en-US"/>
          </a:p>
        </p:txBody>
      </p:sp>
    </p:spTree>
    <p:extLst>
      <p:ext uri="{BB962C8B-B14F-4D97-AF65-F5344CB8AC3E}">
        <p14:creationId xmlns:p14="http://schemas.microsoft.com/office/powerpoint/2010/main" val="1822445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564B9-975C-4680-9814-2767867D971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00958E7-04E9-4E32-BA86-A4F58FCEE7C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6EF456-9CB0-4C05-A6E1-256083206C29}"/>
              </a:ext>
            </a:extLst>
          </p:cNvPr>
          <p:cNvSpPr>
            <a:spLocks noGrp="1"/>
          </p:cNvSpPr>
          <p:nvPr>
            <p:ph type="dt" sz="half" idx="10"/>
          </p:nvPr>
        </p:nvSpPr>
        <p:spPr/>
        <p:txBody>
          <a:bodyPr/>
          <a:lstStyle/>
          <a:p>
            <a:fld id="{0D58C0C3-3230-451B-B662-F0E523AC587C}" type="datetimeFigureOut">
              <a:rPr lang="en-US" smtClean="0"/>
              <a:t>2/3/2019</a:t>
            </a:fld>
            <a:endParaRPr lang="en-US"/>
          </a:p>
        </p:txBody>
      </p:sp>
      <p:sp>
        <p:nvSpPr>
          <p:cNvPr id="5" name="Footer Placeholder 4">
            <a:extLst>
              <a:ext uri="{FF2B5EF4-FFF2-40B4-BE49-F238E27FC236}">
                <a16:creationId xmlns:a16="http://schemas.microsoft.com/office/drawing/2014/main" id="{C5D5A80D-1F3F-4E82-96D1-F95E91A03F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B16A91-9756-407D-9F24-3F1A693FE531}"/>
              </a:ext>
            </a:extLst>
          </p:cNvPr>
          <p:cNvSpPr>
            <a:spLocks noGrp="1"/>
          </p:cNvSpPr>
          <p:nvPr>
            <p:ph type="sldNum" sz="quarter" idx="12"/>
          </p:nvPr>
        </p:nvSpPr>
        <p:spPr/>
        <p:txBody>
          <a:bodyPr/>
          <a:lstStyle/>
          <a:p>
            <a:fld id="{208D1CC5-EC8C-49DF-A7A3-52B91929E7D1}" type="slidenum">
              <a:rPr lang="en-US" smtClean="0"/>
              <a:t>‹#›</a:t>
            </a:fld>
            <a:endParaRPr lang="en-US"/>
          </a:p>
        </p:txBody>
      </p:sp>
    </p:spTree>
    <p:extLst>
      <p:ext uri="{BB962C8B-B14F-4D97-AF65-F5344CB8AC3E}">
        <p14:creationId xmlns:p14="http://schemas.microsoft.com/office/powerpoint/2010/main" val="3124482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1B753C-9C0C-4439-88E9-C29C1380F4D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5C5FE0D-A445-4145-AC4F-751522371D3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827FFD-6356-4A78-9374-581B87DDCA37}"/>
              </a:ext>
            </a:extLst>
          </p:cNvPr>
          <p:cNvSpPr>
            <a:spLocks noGrp="1"/>
          </p:cNvSpPr>
          <p:nvPr>
            <p:ph type="dt" sz="half" idx="10"/>
          </p:nvPr>
        </p:nvSpPr>
        <p:spPr/>
        <p:txBody>
          <a:bodyPr/>
          <a:lstStyle/>
          <a:p>
            <a:fld id="{0D58C0C3-3230-451B-B662-F0E523AC587C}" type="datetimeFigureOut">
              <a:rPr lang="en-US" smtClean="0"/>
              <a:t>2/3/2019</a:t>
            </a:fld>
            <a:endParaRPr lang="en-US"/>
          </a:p>
        </p:txBody>
      </p:sp>
      <p:sp>
        <p:nvSpPr>
          <p:cNvPr id="5" name="Footer Placeholder 4">
            <a:extLst>
              <a:ext uri="{FF2B5EF4-FFF2-40B4-BE49-F238E27FC236}">
                <a16:creationId xmlns:a16="http://schemas.microsoft.com/office/drawing/2014/main" id="{E0A23527-7A33-47C5-B618-E35097E788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90F5E8-4DEF-4D9B-87CE-A9A1609AC843}"/>
              </a:ext>
            </a:extLst>
          </p:cNvPr>
          <p:cNvSpPr>
            <a:spLocks noGrp="1"/>
          </p:cNvSpPr>
          <p:nvPr>
            <p:ph type="sldNum" sz="quarter" idx="12"/>
          </p:nvPr>
        </p:nvSpPr>
        <p:spPr/>
        <p:txBody>
          <a:bodyPr/>
          <a:lstStyle/>
          <a:p>
            <a:fld id="{208D1CC5-EC8C-49DF-A7A3-52B91929E7D1}" type="slidenum">
              <a:rPr lang="en-US" smtClean="0"/>
              <a:t>‹#›</a:t>
            </a:fld>
            <a:endParaRPr lang="en-US"/>
          </a:p>
        </p:txBody>
      </p:sp>
    </p:spTree>
    <p:extLst>
      <p:ext uri="{BB962C8B-B14F-4D97-AF65-F5344CB8AC3E}">
        <p14:creationId xmlns:p14="http://schemas.microsoft.com/office/powerpoint/2010/main" val="1707982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9CC72-30B7-4458-AA2B-9946092617E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135D15-A9EE-4550-B3EB-09B79A9A9D4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CAA3B1-5DDD-4742-A6DF-A976C711441F}"/>
              </a:ext>
            </a:extLst>
          </p:cNvPr>
          <p:cNvSpPr>
            <a:spLocks noGrp="1"/>
          </p:cNvSpPr>
          <p:nvPr>
            <p:ph type="dt" sz="half" idx="10"/>
          </p:nvPr>
        </p:nvSpPr>
        <p:spPr/>
        <p:txBody>
          <a:bodyPr/>
          <a:lstStyle/>
          <a:p>
            <a:fld id="{0D58C0C3-3230-451B-B662-F0E523AC587C}" type="datetimeFigureOut">
              <a:rPr lang="en-US" smtClean="0"/>
              <a:t>2/3/2019</a:t>
            </a:fld>
            <a:endParaRPr lang="en-US"/>
          </a:p>
        </p:txBody>
      </p:sp>
      <p:sp>
        <p:nvSpPr>
          <p:cNvPr id="5" name="Footer Placeholder 4">
            <a:extLst>
              <a:ext uri="{FF2B5EF4-FFF2-40B4-BE49-F238E27FC236}">
                <a16:creationId xmlns:a16="http://schemas.microsoft.com/office/drawing/2014/main" id="{F0BD0D16-6D3A-41C1-A1B1-90644DB580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E856B7-236C-4F4E-AE43-E2D2DB735DB1}"/>
              </a:ext>
            </a:extLst>
          </p:cNvPr>
          <p:cNvSpPr>
            <a:spLocks noGrp="1"/>
          </p:cNvSpPr>
          <p:nvPr>
            <p:ph type="sldNum" sz="quarter" idx="12"/>
          </p:nvPr>
        </p:nvSpPr>
        <p:spPr/>
        <p:txBody>
          <a:bodyPr/>
          <a:lstStyle/>
          <a:p>
            <a:fld id="{208D1CC5-EC8C-49DF-A7A3-52B91929E7D1}" type="slidenum">
              <a:rPr lang="en-US" smtClean="0"/>
              <a:t>‹#›</a:t>
            </a:fld>
            <a:endParaRPr lang="en-US"/>
          </a:p>
        </p:txBody>
      </p:sp>
    </p:spTree>
    <p:extLst>
      <p:ext uri="{BB962C8B-B14F-4D97-AF65-F5344CB8AC3E}">
        <p14:creationId xmlns:p14="http://schemas.microsoft.com/office/powerpoint/2010/main" val="1349219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AB737-7552-403A-9A71-1BC27A274B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32B8427-4348-443F-8A68-2E1618E5296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3303255-C312-4ACA-81F1-52C6A0EC4901}"/>
              </a:ext>
            </a:extLst>
          </p:cNvPr>
          <p:cNvSpPr>
            <a:spLocks noGrp="1"/>
          </p:cNvSpPr>
          <p:nvPr>
            <p:ph type="dt" sz="half" idx="10"/>
          </p:nvPr>
        </p:nvSpPr>
        <p:spPr/>
        <p:txBody>
          <a:bodyPr/>
          <a:lstStyle/>
          <a:p>
            <a:fld id="{0D58C0C3-3230-451B-B662-F0E523AC587C}" type="datetimeFigureOut">
              <a:rPr lang="en-US" smtClean="0"/>
              <a:t>2/3/2019</a:t>
            </a:fld>
            <a:endParaRPr lang="en-US"/>
          </a:p>
        </p:txBody>
      </p:sp>
      <p:sp>
        <p:nvSpPr>
          <p:cNvPr id="5" name="Footer Placeholder 4">
            <a:extLst>
              <a:ext uri="{FF2B5EF4-FFF2-40B4-BE49-F238E27FC236}">
                <a16:creationId xmlns:a16="http://schemas.microsoft.com/office/drawing/2014/main" id="{9D046FCA-351A-4BFC-8C68-E8A7B74AAD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99AD00-B76D-454D-896C-BCA850ADDDC8}"/>
              </a:ext>
            </a:extLst>
          </p:cNvPr>
          <p:cNvSpPr>
            <a:spLocks noGrp="1"/>
          </p:cNvSpPr>
          <p:nvPr>
            <p:ph type="sldNum" sz="quarter" idx="12"/>
          </p:nvPr>
        </p:nvSpPr>
        <p:spPr/>
        <p:txBody>
          <a:bodyPr/>
          <a:lstStyle/>
          <a:p>
            <a:fld id="{208D1CC5-EC8C-49DF-A7A3-52B91929E7D1}" type="slidenum">
              <a:rPr lang="en-US" smtClean="0"/>
              <a:t>‹#›</a:t>
            </a:fld>
            <a:endParaRPr lang="en-US"/>
          </a:p>
        </p:txBody>
      </p:sp>
    </p:spTree>
    <p:extLst>
      <p:ext uri="{BB962C8B-B14F-4D97-AF65-F5344CB8AC3E}">
        <p14:creationId xmlns:p14="http://schemas.microsoft.com/office/powerpoint/2010/main" val="1712369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CC6D3-7EA7-4967-8D87-46AA5347C8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C8175BE-2505-44EB-92AC-7B64EE36DD3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9AC0E2C-0C05-488A-95F1-1A20B6C7FD6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F6F0152-BB2A-4EAD-81DE-5562E3B6EEFD}"/>
              </a:ext>
            </a:extLst>
          </p:cNvPr>
          <p:cNvSpPr>
            <a:spLocks noGrp="1"/>
          </p:cNvSpPr>
          <p:nvPr>
            <p:ph type="dt" sz="half" idx="10"/>
          </p:nvPr>
        </p:nvSpPr>
        <p:spPr/>
        <p:txBody>
          <a:bodyPr/>
          <a:lstStyle/>
          <a:p>
            <a:fld id="{0D58C0C3-3230-451B-B662-F0E523AC587C}" type="datetimeFigureOut">
              <a:rPr lang="en-US" smtClean="0"/>
              <a:t>2/3/2019</a:t>
            </a:fld>
            <a:endParaRPr lang="en-US"/>
          </a:p>
        </p:txBody>
      </p:sp>
      <p:sp>
        <p:nvSpPr>
          <p:cNvPr id="6" name="Footer Placeholder 5">
            <a:extLst>
              <a:ext uri="{FF2B5EF4-FFF2-40B4-BE49-F238E27FC236}">
                <a16:creationId xmlns:a16="http://schemas.microsoft.com/office/drawing/2014/main" id="{5511A206-2906-4350-81AD-C6222388F6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BABA34-3684-4CAA-8C2A-56FDCAF731FE}"/>
              </a:ext>
            </a:extLst>
          </p:cNvPr>
          <p:cNvSpPr>
            <a:spLocks noGrp="1"/>
          </p:cNvSpPr>
          <p:nvPr>
            <p:ph type="sldNum" sz="quarter" idx="12"/>
          </p:nvPr>
        </p:nvSpPr>
        <p:spPr/>
        <p:txBody>
          <a:bodyPr/>
          <a:lstStyle/>
          <a:p>
            <a:fld id="{208D1CC5-EC8C-49DF-A7A3-52B91929E7D1}" type="slidenum">
              <a:rPr lang="en-US" smtClean="0"/>
              <a:t>‹#›</a:t>
            </a:fld>
            <a:endParaRPr lang="en-US"/>
          </a:p>
        </p:txBody>
      </p:sp>
    </p:spTree>
    <p:extLst>
      <p:ext uri="{BB962C8B-B14F-4D97-AF65-F5344CB8AC3E}">
        <p14:creationId xmlns:p14="http://schemas.microsoft.com/office/powerpoint/2010/main" val="2736030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2B336-978A-4D28-8787-2B06E2C9CDA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BAD4148-81DC-4EEF-9E93-C3126F0EB1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E6255B5-3D55-43B3-8268-BF1D2A44C66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CF9D51E-D9F7-47C2-A1D3-A5769F2902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050D769-91EE-4034-A4AC-24FFECD0161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8215FA7-10EC-469A-A762-1EB92E8E05FB}"/>
              </a:ext>
            </a:extLst>
          </p:cNvPr>
          <p:cNvSpPr>
            <a:spLocks noGrp="1"/>
          </p:cNvSpPr>
          <p:nvPr>
            <p:ph type="dt" sz="half" idx="10"/>
          </p:nvPr>
        </p:nvSpPr>
        <p:spPr/>
        <p:txBody>
          <a:bodyPr/>
          <a:lstStyle/>
          <a:p>
            <a:fld id="{0D58C0C3-3230-451B-B662-F0E523AC587C}" type="datetimeFigureOut">
              <a:rPr lang="en-US" smtClean="0"/>
              <a:t>2/3/2019</a:t>
            </a:fld>
            <a:endParaRPr lang="en-US"/>
          </a:p>
        </p:txBody>
      </p:sp>
      <p:sp>
        <p:nvSpPr>
          <p:cNvPr id="8" name="Footer Placeholder 7">
            <a:extLst>
              <a:ext uri="{FF2B5EF4-FFF2-40B4-BE49-F238E27FC236}">
                <a16:creationId xmlns:a16="http://schemas.microsoft.com/office/drawing/2014/main" id="{F24E9154-5B9A-453B-86B6-253AEB16474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D6DB6C-8F07-4DC8-8F27-209EF7719A0E}"/>
              </a:ext>
            </a:extLst>
          </p:cNvPr>
          <p:cNvSpPr>
            <a:spLocks noGrp="1"/>
          </p:cNvSpPr>
          <p:nvPr>
            <p:ph type="sldNum" sz="quarter" idx="12"/>
          </p:nvPr>
        </p:nvSpPr>
        <p:spPr/>
        <p:txBody>
          <a:bodyPr/>
          <a:lstStyle/>
          <a:p>
            <a:fld id="{208D1CC5-EC8C-49DF-A7A3-52B91929E7D1}" type="slidenum">
              <a:rPr lang="en-US" smtClean="0"/>
              <a:t>‹#›</a:t>
            </a:fld>
            <a:endParaRPr lang="en-US"/>
          </a:p>
        </p:txBody>
      </p:sp>
    </p:spTree>
    <p:extLst>
      <p:ext uri="{BB962C8B-B14F-4D97-AF65-F5344CB8AC3E}">
        <p14:creationId xmlns:p14="http://schemas.microsoft.com/office/powerpoint/2010/main" val="3770915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9C761-98C0-4A3B-8B7C-5E02E0C4D61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40BF1F7-F552-4CB4-BA52-6482235F0301}"/>
              </a:ext>
            </a:extLst>
          </p:cNvPr>
          <p:cNvSpPr>
            <a:spLocks noGrp="1"/>
          </p:cNvSpPr>
          <p:nvPr>
            <p:ph type="dt" sz="half" idx="10"/>
          </p:nvPr>
        </p:nvSpPr>
        <p:spPr/>
        <p:txBody>
          <a:bodyPr/>
          <a:lstStyle/>
          <a:p>
            <a:fld id="{0D58C0C3-3230-451B-B662-F0E523AC587C}" type="datetimeFigureOut">
              <a:rPr lang="en-US" smtClean="0"/>
              <a:t>2/3/2019</a:t>
            </a:fld>
            <a:endParaRPr lang="en-US"/>
          </a:p>
        </p:txBody>
      </p:sp>
      <p:sp>
        <p:nvSpPr>
          <p:cNvPr id="4" name="Footer Placeholder 3">
            <a:extLst>
              <a:ext uri="{FF2B5EF4-FFF2-40B4-BE49-F238E27FC236}">
                <a16:creationId xmlns:a16="http://schemas.microsoft.com/office/drawing/2014/main" id="{22CE4C3A-0FF0-4B18-AE13-44305DA447C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644E76-415A-4CF7-8042-70FBD2088ED8}"/>
              </a:ext>
            </a:extLst>
          </p:cNvPr>
          <p:cNvSpPr>
            <a:spLocks noGrp="1"/>
          </p:cNvSpPr>
          <p:nvPr>
            <p:ph type="sldNum" sz="quarter" idx="12"/>
          </p:nvPr>
        </p:nvSpPr>
        <p:spPr/>
        <p:txBody>
          <a:bodyPr/>
          <a:lstStyle/>
          <a:p>
            <a:fld id="{208D1CC5-EC8C-49DF-A7A3-52B91929E7D1}" type="slidenum">
              <a:rPr lang="en-US" smtClean="0"/>
              <a:t>‹#›</a:t>
            </a:fld>
            <a:endParaRPr lang="en-US"/>
          </a:p>
        </p:txBody>
      </p:sp>
    </p:spTree>
    <p:extLst>
      <p:ext uri="{BB962C8B-B14F-4D97-AF65-F5344CB8AC3E}">
        <p14:creationId xmlns:p14="http://schemas.microsoft.com/office/powerpoint/2010/main" val="17051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489C76-0AA1-40B3-A882-CC476D001071}"/>
              </a:ext>
            </a:extLst>
          </p:cNvPr>
          <p:cNvSpPr>
            <a:spLocks noGrp="1"/>
          </p:cNvSpPr>
          <p:nvPr>
            <p:ph type="dt" sz="half" idx="10"/>
          </p:nvPr>
        </p:nvSpPr>
        <p:spPr/>
        <p:txBody>
          <a:bodyPr/>
          <a:lstStyle/>
          <a:p>
            <a:fld id="{0D58C0C3-3230-451B-B662-F0E523AC587C}" type="datetimeFigureOut">
              <a:rPr lang="en-US" smtClean="0"/>
              <a:t>2/3/2019</a:t>
            </a:fld>
            <a:endParaRPr lang="en-US"/>
          </a:p>
        </p:txBody>
      </p:sp>
      <p:sp>
        <p:nvSpPr>
          <p:cNvPr id="3" name="Footer Placeholder 2">
            <a:extLst>
              <a:ext uri="{FF2B5EF4-FFF2-40B4-BE49-F238E27FC236}">
                <a16:creationId xmlns:a16="http://schemas.microsoft.com/office/drawing/2014/main" id="{3E4A13BB-F4C7-477C-A5E3-FAC21CA464E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BC49D6-68EF-4F94-B27A-8F196BCEF3E5}"/>
              </a:ext>
            </a:extLst>
          </p:cNvPr>
          <p:cNvSpPr>
            <a:spLocks noGrp="1"/>
          </p:cNvSpPr>
          <p:nvPr>
            <p:ph type="sldNum" sz="quarter" idx="12"/>
          </p:nvPr>
        </p:nvSpPr>
        <p:spPr/>
        <p:txBody>
          <a:bodyPr/>
          <a:lstStyle/>
          <a:p>
            <a:fld id="{208D1CC5-EC8C-49DF-A7A3-52B91929E7D1}" type="slidenum">
              <a:rPr lang="en-US" smtClean="0"/>
              <a:t>‹#›</a:t>
            </a:fld>
            <a:endParaRPr lang="en-US"/>
          </a:p>
        </p:txBody>
      </p:sp>
    </p:spTree>
    <p:extLst>
      <p:ext uri="{BB962C8B-B14F-4D97-AF65-F5344CB8AC3E}">
        <p14:creationId xmlns:p14="http://schemas.microsoft.com/office/powerpoint/2010/main" val="2610064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E8632-8EC2-4A0F-B758-1DF11C6576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3789F3D-9570-47DD-9803-48C3AEDB8A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8AC4CC9-F74E-428B-B389-FB724294FE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61931A7-F574-415E-975F-AA4EBF77C080}"/>
              </a:ext>
            </a:extLst>
          </p:cNvPr>
          <p:cNvSpPr>
            <a:spLocks noGrp="1"/>
          </p:cNvSpPr>
          <p:nvPr>
            <p:ph type="dt" sz="half" idx="10"/>
          </p:nvPr>
        </p:nvSpPr>
        <p:spPr/>
        <p:txBody>
          <a:bodyPr/>
          <a:lstStyle/>
          <a:p>
            <a:fld id="{0D58C0C3-3230-451B-B662-F0E523AC587C}" type="datetimeFigureOut">
              <a:rPr lang="en-US" smtClean="0"/>
              <a:t>2/3/2019</a:t>
            </a:fld>
            <a:endParaRPr lang="en-US"/>
          </a:p>
        </p:txBody>
      </p:sp>
      <p:sp>
        <p:nvSpPr>
          <p:cNvPr id="6" name="Footer Placeholder 5">
            <a:extLst>
              <a:ext uri="{FF2B5EF4-FFF2-40B4-BE49-F238E27FC236}">
                <a16:creationId xmlns:a16="http://schemas.microsoft.com/office/drawing/2014/main" id="{45FB68EC-0264-4E9F-AD9E-45B9BD9C6E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A25262-A3F1-474F-A527-409F2555C25D}"/>
              </a:ext>
            </a:extLst>
          </p:cNvPr>
          <p:cNvSpPr>
            <a:spLocks noGrp="1"/>
          </p:cNvSpPr>
          <p:nvPr>
            <p:ph type="sldNum" sz="quarter" idx="12"/>
          </p:nvPr>
        </p:nvSpPr>
        <p:spPr/>
        <p:txBody>
          <a:bodyPr/>
          <a:lstStyle/>
          <a:p>
            <a:fld id="{208D1CC5-EC8C-49DF-A7A3-52B91929E7D1}" type="slidenum">
              <a:rPr lang="en-US" smtClean="0"/>
              <a:t>‹#›</a:t>
            </a:fld>
            <a:endParaRPr lang="en-US"/>
          </a:p>
        </p:txBody>
      </p:sp>
    </p:spTree>
    <p:extLst>
      <p:ext uri="{BB962C8B-B14F-4D97-AF65-F5344CB8AC3E}">
        <p14:creationId xmlns:p14="http://schemas.microsoft.com/office/powerpoint/2010/main" val="999952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1582A-80AB-4CF8-BE4C-113E12A075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E85910F-7B21-450B-9CF5-F327EC5E10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2E70760-35FE-4B18-AC00-A634DFE72F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9447777-410D-4818-8437-F14BC3827BE7}"/>
              </a:ext>
            </a:extLst>
          </p:cNvPr>
          <p:cNvSpPr>
            <a:spLocks noGrp="1"/>
          </p:cNvSpPr>
          <p:nvPr>
            <p:ph type="dt" sz="half" idx="10"/>
          </p:nvPr>
        </p:nvSpPr>
        <p:spPr/>
        <p:txBody>
          <a:bodyPr/>
          <a:lstStyle/>
          <a:p>
            <a:fld id="{0D58C0C3-3230-451B-B662-F0E523AC587C}" type="datetimeFigureOut">
              <a:rPr lang="en-US" smtClean="0"/>
              <a:t>2/3/2019</a:t>
            </a:fld>
            <a:endParaRPr lang="en-US"/>
          </a:p>
        </p:txBody>
      </p:sp>
      <p:sp>
        <p:nvSpPr>
          <p:cNvPr id="6" name="Footer Placeholder 5">
            <a:extLst>
              <a:ext uri="{FF2B5EF4-FFF2-40B4-BE49-F238E27FC236}">
                <a16:creationId xmlns:a16="http://schemas.microsoft.com/office/drawing/2014/main" id="{BAA62CFC-090E-47AD-A172-DCF711FA50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0DB985-F99B-4FA3-8D26-30016BA4CC0F}"/>
              </a:ext>
            </a:extLst>
          </p:cNvPr>
          <p:cNvSpPr>
            <a:spLocks noGrp="1"/>
          </p:cNvSpPr>
          <p:nvPr>
            <p:ph type="sldNum" sz="quarter" idx="12"/>
          </p:nvPr>
        </p:nvSpPr>
        <p:spPr/>
        <p:txBody>
          <a:bodyPr/>
          <a:lstStyle/>
          <a:p>
            <a:fld id="{208D1CC5-EC8C-49DF-A7A3-52B91929E7D1}" type="slidenum">
              <a:rPr lang="en-US" smtClean="0"/>
              <a:t>‹#›</a:t>
            </a:fld>
            <a:endParaRPr lang="en-US"/>
          </a:p>
        </p:txBody>
      </p:sp>
    </p:spTree>
    <p:extLst>
      <p:ext uri="{BB962C8B-B14F-4D97-AF65-F5344CB8AC3E}">
        <p14:creationId xmlns:p14="http://schemas.microsoft.com/office/powerpoint/2010/main" val="259157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8376CE-968C-43A5-BFDA-DD6CFFB2F8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CBEB4F6-322C-45E1-AA7D-992CBD4D01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DD9F75-1529-4D10-AA90-C30474C0B3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58C0C3-3230-451B-B662-F0E523AC587C}" type="datetimeFigureOut">
              <a:rPr lang="en-US" smtClean="0"/>
              <a:t>2/3/2019</a:t>
            </a:fld>
            <a:endParaRPr lang="en-US"/>
          </a:p>
        </p:txBody>
      </p:sp>
      <p:sp>
        <p:nvSpPr>
          <p:cNvPr id="5" name="Footer Placeholder 4">
            <a:extLst>
              <a:ext uri="{FF2B5EF4-FFF2-40B4-BE49-F238E27FC236}">
                <a16:creationId xmlns:a16="http://schemas.microsoft.com/office/drawing/2014/main" id="{03319C92-053A-4606-A963-5CCA773EB7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CD8C8DE-8CE0-4E63-93E7-B3B148C22D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8D1CC5-EC8C-49DF-A7A3-52B91929E7D1}" type="slidenum">
              <a:rPr lang="en-US" smtClean="0"/>
              <a:t>‹#›</a:t>
            </a:fld>
            <a:endParaRPr lang="en-US"/>
          </a:p>
        </p:txBody>
      </p:sp>
    </p:spTree>
    <p:extLst>
      <p:ext uri="{BB962C8B-B14F-4D97-AF65-F5344CB8AC3E}">
        <p14:creationId xmlns:p14="http://schemas.microsoft.com/office/powerpoint/2010/main" val="1026990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February 3, 2019</a:t>
            </a:r>
          </a:p>
        </p:txBody>
      </p:sp>
    </p:spTree>
    <p:extLst>
      <p:ext uri="{BB962C8B-B14F-4D97-AF65-F5344CB8AC3E}">
        <p14:creationId xmlns:p14="http://schemas.microsoft.com/office/powerpoint/2010/main" val="230664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Preservation of the Saints</a:t>
            </a:r>
            <a:endParaRPr lang="en-US" sz="2800" b="1" dirty="0">
              <a:cs typeface="Arial" panose="020B0604020202020204" pitchFamily="34" charset="0"/>
            </a:endParaRPr>
          </a:p>
        </p:txBody>
      </p:sp>
      <p:sp>
        <p:nvSpPr>
          <p:cNvPr id="9" name="Content Placeholder 8"/>
          <p:cNvSpPr>
            <a:spLocks noGrp="1"/>
          </p:cNvSpPr>
          <p:nvPr>
            <p:ph idx="1"/>
          </p:nvPr>
        </p:nvSpPr>
        <p:spPr>
          <a:xfrm>
            <a:off x="147846" y="782516"/>
            <a:ext cx="11795760" cy="5986146"/>
          </a:xfrm>
          <a:solidFill>
            <a:srgbClr val="FFFFCC"/>
          </a:solidFill>
        </p:spPr>
        <p:txBody>
          <a:bodyPr>
            <a:normAutofit fontScale="92500"/>
          </a:bodyPr>
          <a:lstStyle/>
          <a:p>
            <a:pPr>
              <a:lnSpc>
                <a:spcPct val="120000"/>
              </a:lnSpc>
            </a:pPr>
            <a:r>
              <a:rPr lang="en-US" dirty="0">
                <a:solidFill>
                  <a:srgbClr val="0070C0"/>
                </a:solidFill>
              </a:rPr>
              <a:t>Because of the clear teaching that every elect person is enabled by God to persevere in “true” faith to the end, it is certain that the elect could not commit this sin.</a:t>
            </a:r>
          </a:p>
          <a:p>
            <a:pPr>
              <a:lnSpc>
                <a:spcPct val="120000"/>
              </a:lnSpc>
            </a:pPr>
            <a:r>
              <a:rPr lang="en-US" dirty="0">
                <a:solidFill>
                  <a:srgbClr val="0070C0"/>
                </a:solidFill>
              </a:rPr>
              <a:t>However, Scripture does teach that a person can become so hardened that they cannot be saved:</a:t>
            </a:r>
          </a:p>
          <a:p>
            <a:pPr marL="0" indent="0">
              <a:lnSpc>
                <a:spcPct val="150000"/>
              </a:lnSpc>
              <a:buNone/>
            </a:pPr>
            <a:r>
              <a:rPr lang="en-US" b="1" dirty="0"/>
              <a:t>15</a:t>
            </a:r>
            <a:r>
              <a:rPr lang="en-US" dirty="0"/>
              <a:t> See to it that no one fails to obtain the grace of God; that no "root of bitterness" springs up and causes trouble, and by it many become defiled; </a:t>
            </a:r>
            <a:r>
              <a:rPr lang="en-US" b="1" dirty="0"/>
              <a:t>16</a:t>
            </a:r>
            <a:r>
              <a:rPr lang="en-US" dirty="0"/>
              <a:t> that no one is sexually immoral or unholy like Esau, who sold his birthright for a single meal. </a:t>
            </a:r>
            <a:r>
              <a:rPr lang="en-US" b="1" dirty="0"/>
              <a:t>17</a:t>
            </a:r>
            <a:r>
              <a:rPr lang="en-US" dirty="0"/>
              <a:t> For you know that afterward, when he desired to inherit the blessing, he was rejected, for he found no chance to repent, though he sought it with tears. (Hebrews 12)</a:t>
            </a:r>
          </a:p>
          <a:p>
            <a:pPr marL="0" indent="0">
              <a:lnSpc>
                <a:spcPct val="120000"/>
              </a:lnSpc>
              <a:buNone/>
            </a:pPr>
            <a:endParaRPr lang="en-US" dirty="0">
              <a:solidFill>
                <a:srgbClr val="0070C0"/>
              </a:solidFill>
            </a:endParaRPr>
          </a:p>
          <a:p>
            <a:pPr marL="0" indent="0">
              <a:lnSpc>
                <a:spcPct val="120000"/>
              </a:lnSpc>
              <a:buNone/>
            </a:pPr>
            <a:endParaRPr lang="en-US"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032450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 y="0"/>
            <a:ext cx="12191999"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the essential differences </a:t>
            </a:r>
            <a:r>
              <a:rPr lang="en-US" sz="2800" dirty="0">
                <a:solidFill>
                  <a:srgbClr val="0070C0"/>
                </a:solidFill>
                <a:latin typeface="Arial" panose="020B0604020202020204" pitchFamily="34" charset="0"/>
                <a:cs typeface="Arial" panose="020B0604020202020204" pitchFamily="34" charset="0"/>
              </a:rPr>
              <a:t>(Review)</a:t>
            </a:r>
            <a:r>
              <a:rPr lang="en-US" sz="2800" b="1" dirty="0">
                <a:solidFill>
                  <a:srgbClr val="0070C0"/>
                </a:solidFill>
                <a:latin typeface="Arial" panose="020B0604020202020204" pitchFamily="34" charset="0"/>
                <a:cs typeface="Arial" panose="020B0604020202020204" pitchFamily="34" charset="0"/>
              </a:rPr>
              <a:t> </a:t>
            </a: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graphicFrame>
        <p:nvGraphicFramePr>
          <p:cNvPr id="6" name="Table 5">
            <a:extLst>
              <a:ext uri="{FF2B5EF4-FFF2-40B4-BE49-F238E27FC236}">
                <a16:creationId xmlns:a16="http://schemas.microsoft.com/office/drawing/2014/main" id="{3A2DD08E-0571-4847-A670-70F980A2DFE0}"/>
              </a:ext>
            </a:extLst>
          </p:cNvPr>
          <p:cNvGraphicFramePr>
            <a:graphicFrameLocks noGrp="1"/>
          </p:cNvGraphicFramePr>
          <p:nvPr>
            <p:extLst/>
          </p:nvPr>
        </p:nvGraphicFramePr>
        <p:xfrm>
          <a:off x="0" y="719666"/>
          <a:ext cx="12192000" cy="6035040"/>
        </p:xfrm>
        <a:graphic>
          <a:graphicData uri="http://schemas.openxmlformats.org/drawingml/2006/table">
            <a:tbl>
              <a:tblPr firstRow="1" bandRow="1">
                <a:tableStyleId>{5C22544A-7EE6-4342-B048-85BDC9FD1C3A}</a:tableStyleId>
              </a:tblPr>
              <a:tblGrid>
                <a:gridCol w="1674100">
                  <a:extLst>
                    <a:ext uri="{9D8B030D-6E8A-4147-A177-3AD203B41FA5}">
                      <a16:colId xmlns:a16="http://schemas.microsoft.com/office/drawing/2014/main" val="3835738432"/>
                    </a:ext>
                  </a:extLst>
                </a:gridCol>
                <a:gridCol w="4996003">
                  <a:extLst>
                    <a:ext uri="{9D8B030D-6E8A-4147-A177-3AD203B41FA5}">
                      <a16:colId xmlns:a16="http://schemas.microsoft.com/office/drawing/2014/main" val="4039246529"/>
                    </a:ext>
                  </a:extLst>
                </a:gridCol>
                <a:gridCol w="5521897">
                  <a:extLst>
                    <a:ext uri="{9D8B030D-6E8A-4147-A177-3AD203B41FA5}">
                      <a16:colId xmlns:a16="http://schemas.microsoft.com/office/drawing/2014/main" val="2383582761"/>
                    </a:ext>
                  </a:extLst>
                </a:gridCol>
              </a:tblGrid>
              <a:tr h="370840">
                <a:tc>
                  <a:txBody>
                    <a:bodyPr/>
                    <a:lstStyle/>
                    <a:p>
                      <a:r>
                        <a:rPr lang="en-US" sz="2400" dirty="0">
                          <a:solidFill>
                            <a:schemeClr val="tx1"/>
                          </a:solidFill>
                        </a:rPr>
                        <a:t>Subject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rPr>
                        <a:t>Calvinists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err="1">
                          <a:solidFill>
                            <a:schemeClr val="tx1"/>
                          </a:solidFill>
                        </a:rPr>
                        <a:t>Arminians</a:t>
                      </a:r>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6601440"/>
                  </a:ext>
                </a:extLst>
              </a:tr>
              <a:tr h="370840">
                <a:tc>
                  <a:txBody>
                    <a:bodyPr/>
                    <a:lstStyle/>
                    <a:p>
                      <a:r>
                        <a:rPr lang="en-US" sz="2400" dirty="0">
                          <a:solidFill>
                            <a:schemeClr val="tx1"/>
                          </a:solidFill>
                        </a:rPr>
                        <a:t>Depravity/</a:t>
                      </a:r>
                    </a:p>
                    <a:p>
                      <a:r>
                        <a:rPr lang="en-US" sz="2400" dirty="0">
                          <a:solidFill>
                            <a:schemeClr val="tx1"/>
                          </a:solidFill>
                        </a:rPr>
                        <a:t>Free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b="1" dirty="0">
                          <a:solidFill>
                            <a:schemeClr val="tx1"/>
                          </a:solidFill>
                        </a:rPr>
                        <a:t>Free Will was lost in the Fall.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Everyone (</a:t>
                      </a:r>
                      <a:r>
                        <a:rPr lang="en-US" sz="2400">
                          <a:solidFill>
                            <a:schemeClr val="tx1"/>
                          </a:solidFill>
                        </a:rPr>
                        <a:t>but Jesus) </a:t>
                      </a:r>
                      <a:r>
                        <a:rPr lang="en-US" sz="2400" dirty="0">
                          <a:solidFill>
                            <a:schemeClr val="tx1"/>
                          </a:solidFill>
                        </a:rPr>
                        <a:t>was corrupted by the Fall but </a:t>
                      </a:r>
                      <a:r>
                        <a:rPr lang="en-US" sz="2400" b="1" dirty="0">
                          <a:solidFill>
                            <a:schemeClr val="tx1"/>
                          </a:solidFill>
                        </a:rPr>
                        <a:t>Free Will </a:t>
                      </a:r>
                      <a:r>
                        <a:rPr lang="en-US" sz="2400" dirty="0">
                          <a:solidFill>
                            <a:schemeClr val="tx1"/>
                          </a:solidFill>
                        </a:rPr>
                        <a:t>was not lost in the Fall.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626148208"/>
                  </a:ext>
                </a:extLst>
              </a:tr>
              <a:tr h="370840">
                <a:tc>
                  <a:txBody>
                    <a:bodyPr/>
                    <a:lstStyle/>
                    <a:p>
                      <a:r>
                        <a:rPr lang="en-US" sz="2400" dirty="0">
                          <a:solidFill>
                            <a:schemeClr val="tx1"/>
                          </a:solidFill>
                        </a:rPr>
                        <a:t>Election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God elected a remnant of  people based on his love/grace/mercy and not based upon any merit of each individual elect person.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God elected those he omnisciently  foresaw would come to faith by their own </a:t>
                      </a:r>
                      <a:r>
                        <a:rPr lang="en-US" sz="2400" b="1" dirty="0">
                          <a:solidFill>
                            <a:schemeClr val="tx1"/>
                          </a:solidFill>
                        </a:rPr>
                        <a:t>Free Will</a:t>
                      </a:r>
                      <a:r>
                        <a:rPr lang="en-US" sz="24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337771133"/>
                  </a:ext>
                </a:extLst>
              </a:tr>
              <a:tr h="370840">
                <a:tc>
                  <a:txBody>
                    <a:bodyPr/>
                    <a:lstStyle/>
                    <a:p>
                      <a:r>
                        <a:rPr lang="en-US" sz="2400" dirty="0">
                          <a:solidFill>
                            <a:schemeClr val="tx1"/>
                          </a:solidFill>
                        </a:rPr>
                        <a:t>Atonement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Christ’s atonement was only for the elect.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Christ’s atonement was SUFFICIENT for everyone but effective  only for those who by their </a:t>
                      </a:r>
                      <a:r>
                        <a:rPr lang="en-US" sz="2400" b="1" dirty="0">
                          <a:solidFill>
                            <a:schemeClr val="tx1"/>
                          </a:solidFill>
                        </a:rPr>
                        <a:t>Free Will </a:t>
                      </a:r>
                      <a:r>
                        <a:rPr lang="en-US" sz="2400" b="0" dirty="0">
                          <a:solidFill>
                            <a:schemeClr val="tx1"/>
                          </a:solidFill>
                        </a:rPr>
                        <a:t> choose to believe</a:t>
                      </a:r>
                      <a:r>
                        <a:rPr lang="en-US" sz="24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270051082"/>
                  </a:ext>
                </a:extLst>
              </a:tr>
              <a:tr h="370840">
                <a:tc>
                  <a:txBody>
                    <a:bodyPr/>
                    <a:lstStyle/>
                    <a:p>
                      <a:r>
                        <a:rPr lang="en-US" sz="2400" dirty="0">
                          <a:solidFill>
                            <a:schemeClr val="tx1"/>
                          </a:solidFill>
                        </a:rPr>
                        <a:t> Grace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The Holy Spirit changes the heart of the elect so that it is impossible for them to not believe in Christ.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The Holy Spirit tries to woo every person to believe in Christ but leaves the final choice up to each person’s </a:t>
                      </a:r>
                      <a:r>
                        <a:rPr lang="en-US" sz="2400" b="1" dirty="0">
                          <a:solidFill>
                            <a:schemeClr val="tx1"/>
                          </a:solidFill>
                        </a:rPr>
                        <a:t>Free Will</a:t>
                      </a:r>
                      <a:r>
                        <a:rPr lang="en-US" sz="24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6578701"/>
                  </a:ext>
                </a:extLst>
              </a:tr>
              <a:tr h="370840">
                <a:tc>
                  <a:txBody>
                    <a:bodyPr/>
                    <a:lstStyle/>
                    <a:p>
                      <a:r>
                        <a:rPr lang="en-US" sz="2400" dirty="0">
                          <a:solidFill>
                            <a:schemeClr val="tx1"/>
                          </a:solidFill>
                        </a:rPr>
                        <a:t>Eternal</a:t>
                      </a:r>
                    </a:p>
                    <a:p>
                      <a:r>
                        <a:rPr lang="en-US" sz="2400" dirty="0">
                          <a:solidFill>
                            <a:schemeClr val="tx1"/>
                          </a:solidFill>
                        </a:rPr>
                        <a:t>Security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The elect cannot lose their salvation.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A true believer can lose their salvation because of </a:t>
                      </a:r>
                      <a:r>
                        <a:rPr lang="en-US" sz="2400" b="1" dirty="0">
                          <a:solidFill>
                            <a:schemeClr val="tx1"/>
                          </a:solidFill>
                        </a:rPr>
                        <a:t>Free Will</a:t>
                      </a:r>
                      <a:r>
                        <a:rPr lang="en-US" sz="24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34167847"/>
                  </a:ext>
                </a:extLst>
              </a:tr>
            </a:tbl>
          </a:graphicData>
        </a:graphic>
      </p:graphicFrame>
    </p:spTree>
    <p:extLst>
      <p:ext uri="{BB962C8B-B14F-4D97-AF65-F5344CB8AC3E}">
        <p14:creationId xmlns:p14="http://schemas.microsoft.com/office/powerpoint/2010/main" val="4084288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Preservation of the Saints</a:t>
            </a:r>
            <a:endParaRPr lang="en-US" sz="2800" b="1" dirty="0">
              <a:cs typeface="Arial" panose="020B0604020202020204" pitchFamily="34" charset="0"/>
            </a:endParaRPr>
          </a:p>
        </p:txBody>
      </p:sp>
      <p:sp>
        <p:nvSpPr>
          <p:cNvPr id="9" name="Content Placeholder 8"/>
          <p:cNvSpPr>
            <a:spLocks noGrp="1"/>
          </p:cNvSpPr>
          <p:nvPr>
            <p:ph idx="1"/>
          </p:nvPr>
        </p:nvSpPr>
        <p:spPr>
          <a:xfrm>
            <a:off x="147846" y="782516"/>
            <a:ext cx="11795760" cy="5986146"/>
          </a:xfrm>
          <a:solidFill>
            <a:srgbClr val="FFFFCC"/>
          </a:solidFill>
        </p:spPr>
        <p:txBody>
          <a:bodyPr>
            <a:normAutofit/>
          </a:bodyPr>
          <a:lstStyle/>
          <a:p>
            <a:pPr>
              <a:lnSpc>
                <a:spcPct val="150000"/>
              </a:lnSpc>
            </a:pPr>
            <a:r>
              <a:rPr lang="en-US" dirty="0">
                <a:solidFill>
                  <a:srgbClr val="0070C0"/>
                </a:solidFill>
              </a:rPr>
              <a:t>The “5</a:t>
            </a:r>
            <a:r>
              <a:rPr lang="en-US" baseline="30000" dirty="0">
                <a:solidFill>
                  <a:srgbClr val="0070C0"/>
                </a:solidFill>
              </a:rPr>
              <a:t>th</a:t>
            </a:r>
            <a:r>
              <a:rPr lang="en-US" dirty="0">
                <a:solidFill>
                  <a:srgbClr val="0070C0"/>
                </a:solidFill>
              </a:rPr>
              <a:t> point of Calvinism” concerns eternal security. The Remonstrance at Dort said that a “true believer” could lose their salvation by exercising their “Free Will” and then possibly later regain it by exercising their “Free Will.” This cycle could theoretically be repeated many times in a believer’s life.</a:t>
            </a:r>
          </a:p>
          <a:p>
            <a:pPr>
              <a:lnSpc>
                <a:spcPct val="150000"/>
              </a:lnSpc>
            </a:pPr>
            <a:r>
              <a:rPr lang="en-US" dirty="0">
                <a:solidFill>
                  <a:srgbClr val="0070C0"/>
                </a:solidFill>
              </a:rPr>
              <a:t>The Reformed position is that the elect cannot lose their salvation because ultimately God will act to “Preserve” their salvation by enabling them to “Persevere” in their faith until the end. This does not mean they will obtain perfect sanctification, or that there may not be times of doubt or even backsliding, but ultimately every elect person will be glorified.</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161957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Preservation of the Saints</a:t>
            </a:r>
            <a:endParaRPr lang="en-US" sz="2800" b="1" dirty="0">
              <a:cs typeface="Arial" panose="020B0604020202020204" pitchFamily="34" charset="0"/>
            </a:endParaRPr>
          </a:p>
        </p:txBody>
      </p:sp>
      <p:sp>
        <p:nvSpPr>
          <p:cNvPr id="9" name="Content Placeholder 8"/>
          <p:cNvSpPr>
            <a:spLocks noGrp="1"/>
          </p:cNvSpPr>
          <p:nvPr>
            <p:ph idx="1"/>
          </p:nvPr>
        </p:nvSpPr>
        <p:spPr>
          <a:xfrm>
            <a:off x="147846" y="782516"/>
            <a:ext cx="11795760" cy="5986146"/>
          </a:xfrm>
          <a:solidFill>
            <a:srgbClr val="FFFFCC"/>
          </a:solidFill>
        </p:spPr>
        <p:txBody>
          <a:bodyPr>
            <a:normAutofit lnSpcReduction="10000"/>
          </a:bodyPr>
          <a:lstStyle/>
          <a:p>
            <a:pPr>
              <a:lnSpc>
                <a:spcPct val="150000"/>
              </a:lnSpc>
            </a:pPr>
            <a:r>
              <a:rPr lang="en-US" dirty="0">
                <a:solidFill>
                  <a:srgbClr val="0070C0"/>
                </a:solidFill>
              </a:rPr>
              <a:t>We have already seen that there is a very strong case for the Reformed position through our study of the other four points. For example:</a:t>
            </a:r>
          </a:p>
          <a:p>
            <a:pPr marL="0" indent="0">
              <a:lnSpc>
                <a:spcPct val="120000"/>
              </a:lnSpc>
              <a:buNone/>
            </a:pPr>
            <a:r>
              <a:rPr lang="en-US" dirty="0">
                <a:solidFill>
                  <a:srgbClr val="FF0000"/>
                </a:solidFill>
              </a:rPr>
              <a:t>All</a:t>
            </a:r>
            <a:r>
              <a:rPr lang="en-US" dirty="0"/>
              <a:t> that the Father gives me </a:t>
            </a:r>
            <a:r>
              <a:rPr lang="en-US" i="1" dirty="0">
                <a:solidFill>
                  <a:srgbClr val="FF0000"/>
                </a:solidFill>
              </a:rPr>
              <a:t>(the elect) </a:t>
            </a:r>
            <a:r>
              <a:rPr lang="en-US" dirty="0"/>
              <a:t>will come to me, </a:t>
            </a:r>
            <a:r>
              <a:rPr lang="en-US" dirty="0">
                <a:solidFill>
                  <a:srgbClr val="FF0000"/>
                </a:solidFill>
              </a:rPr>
              <a:t>(</a:t>
            </a:r>
            <a:r>
              <a:rPr lang="en-US" i="1" dirty="0">
                <a:solidFill>
                  <a:srgbClr val="FF0000"/>
                </a:solidFill>
              </a:rPr>
              <a:t>irresistible grace/call) </a:t>
            </a:r>
            <a:r>
              <a:rPr lang="en-US" dirty="0"/>
              <a:t>and whoever comes to me I will never cast out. For I have come down from heaven, not to do my own will but the will of him who sent me.  And this is the will of him who sent me, that </a:t>
            </a:r>
            <a:r>
              <a:rPr lang="en-US" dirty="0">
                <a:solidFill>
                  <a:srgbClr val="FF0000"/>
                </a:solidFill>
              </a:rPr>
              <a:t>I should lose nothing of all that he has given me, but raise it up on the last day</a:t>
            </a:r>
            <a:r>
              <a:rPr lang="en-US" dirty="0"/>
              <a:t>.  For this is the will of my Father, that everyone who looks on the Son and believes in him should have eternal life, and I will raise him up on the last day." (John 6:37 – 40)</a:t>
            </a:r>
          </a:p>
          <a:p>
            <a:pPr>
              <a:lnSpc>
                <a:spcPct val="120000"/>
              </a:lnSpc>
            </a:pPr>
            <a:r>
              <a:rPr lang="en-US" dirty="0">
                <a:solidFill>
                  <a:srgbClr val="0070C0"/>
                </a:solidFill>
              </a:rPr>
              <a:t>Every one of the elect comes to faith that ultimately results in their glorification (persevering, preserving faith to the end) in “heaven.”</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349515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Preservation of the Saints</a:t>
            </a:r>
            <a:endParaRPr lang="en-US" sz="2800" b="1" dirty="0">
              <a:cs typeface="Arial" panose="020B0604020202020204" pitchFamily="34" charset="0"/>
            </a:endParaRPr>
          </a:p>
        </p:txBody>
      </p:sp>
      <p:sp>
        <p:nvSpPr>
          <p:cNvPr id="9" name="Content Placeholder 8"/>
          <p:cNvSpPr>
            <a:spLocks noGrp="1"/>
          </p:cNvSpPr>
          <p:nvPr>
            <p:ph idx="1"/>
          </p:nvPr>
        </p:nvSpPr>
        <p:spPr>
          <a:xfrm>
            <a:off x="147846" y="782516"/>
            <a:ext cx="11795760" cy="5986146"/>
          </a:xfrm>
          <a:solidFill>
            <a:srgbClr val="FFFFCC"/>
          </a:solidFill>
        </p:spPr>
        <p:txBody>
          <a:bodyPr>
            <a:normAutofit/>
          </a:bodyPr>
          <a:lstStyle/>
          <a:p>
            <a:pPr marL="0" indent="0">
              <a:lnSpc>
                <a:spcPct val="120000"/>
              </a:lnSpc>
              <a:buNone/>
            </a:pPr>
            <a:r>
              <a:rPr lang="en-US" dirty="0"/>
              <a:t>No one can come to me unless the Father who sent me draws him. And I will </a:t>
            </a:r>
            <a:r>
              <a:rPr lang="en-US" dirty="0">
                <a:solidFill>
                  <a:srgbClr val="FF0000"/>
                </a:solidFill>
              </a:rPr>
              <a:t>raise him up on the last day</a:t>
            </a:r>
            <a:r>
              <a:rPr lang="en-US" dirty="0"/>
              <a:t>. (John 6:44)</a:t>
            </a:r>
          </a:p>
          <a:p>
            <a:pPr marL="0" indent="0">
              <a:lnSpc>
                <a:spcPct val="120000"/>
              </a:lnSpc>
              <a:buNone/>
            </a:pPr>
            <a:r>
              <a:rPr lang="en-US" dirty="0"/>
              <a:t>but you do not believe because you are not part of </a:t>
            </a:r>
            <a:r>
              <a:rPr lang="en-US" b="1" dirty="0">
                <a:solidFill>
                  <a:srgbClr val="0070C0"/>
                </a:solidFill>
              </a:rPr>
              <a:t>my</a:t>
            </a:r>
            <a:r>
              <a:rPr lang="en-US" dirty="0"/>
              <a:t> flock. </a:t>
            </a:r>
            <a:r>
              <a:rPr lang="en-US" b="1" dirty="0">
                <a:solidFill>
                  <a:srgbClr val="0070C0"/>
                </a:solidFill>
              </a:rPr>
              <a:t>My</a:t>
            </a:r>
            <a:r>
              <a:rPr lang="en-US" dirty="0"/>
              <a:t> sheep </a:t>
            </a:r>
            <a:r>
              <a:rPr lang="en-US" i="1" dirty="0">
                <a:solidFill>
                  <a:srgbClr val="FF0000"/>
                </a:solidFill>
              </a:rPr>
              <a:t>(the elect) </a:t>
            </a:r>
            <a:r>
              <a:rPr lang="en-US" dirty="0"/>
              <a:t>hear </a:t>
            </a:r>
            <a:r>
              <a:rPr lang="en-US" b="1" dirty="0">
                <a:solidFill>
                  <a:srgbClr val="0070C0"/>
                </a:solidFill>
              </a:rPr>
              <a:t>my</a:t>
            </a:r>
            <a:r>
              <a:rPr lang="en-US" dirty="0"/>
              <a:t> voice, and </a:t>
            </a:r>
            <a:r>
              <a:rPr lang="en-US" b="1" dirty="0">
                <a:solidFill>
                  <a:srgbClr val="0070C0"/>
                </a:solidFill>
              </a:rPr>
              <a:t>I</a:t>
            </a:r>
            <a:r>
              <a:rPr lang="en-US" dirty="0"/>
              <a:t> know them, and they follow </a:t>
            </a:r>
            <a:r>
              <a:rPr lang="en-US" b="1" dirty="0">
                <a:solidFill>
                  <a:srgbClr val="0070C0"/>
                </a:solidFill>
              </a:rPr>
              <a:t>me</a:t>
            </a:r>
            <a:r>
              <a:rPr lang="en-US" dirty="0"/>
              <a:t>. </a:t>
            </a:r>
            <a:r>
              <a:rPr lang="en-US" b="1" dirty="0">
                <a:solidFill>
                  <a:srgbClr val="0070C0"/>
                </a:solidFill>
              </a:rPr>
              <a:t>I</a:t>
            </a:r>
            <a:r>
              <a:rPr lang="en-US" dirty="0"/>
              <a:t> give them eternal life, and </a:t>
            </a:r>
            <a:r>
              <a:rPr lang="en-US" dirty="0">
                <a:solidFill>
                  <a:srgbClr val="FF0000"/>
                </a:solidFill>
              </a:rPr>
              <a:t>they will never perish</a:t>
            </a:r>
            <a:r>
              <a:rPr lang="en-US" dirty="0"/>
              <a:t>, and </a:t>
            </a:r>
            <a:r>
              <a:rPr lang="en-US" dirty="0">
                <a:solidFill>
                  <a:srgbClr val="FF0000"/>
                </a:solidFill>
              </a:rPr>
              <a:t>no one will snatch them out of my hand</a:t>
            </a:r>
            <a:r>
              <a:rPr lang="en-US" dirty="0"/>
              <a:t>.  </a:t>
            </a:r>
            <a:r>
              <a:rPr lang="en-US" b="1" dirty="0">
                <a:solidFill>
                  <a:srgbClr val="0070C0"/>
                </a:solidFill>
              </a:rPr>
              <a:t>My Father</a:t>
            </a:r>
            <a:r>
              <a:rPr lang="en-US" dirty="0"/>
              <a:t>, who has given them to </a:t>
            </a:r>
            <a:r>
              <a:rPr lang="en-US" b="1" dirty="0">
                <a:solidFill>
                  <a:srgbClr val="0070C0"/>
                </a:solidFill>
              </a:rPr>
              <a:t>me</a:t>
            </a:r>
            <a:r>
              <a:rPr lang="en-US" dirty="0"/>
              <a:t>, is greater than all, and no one is able to snatch them out of the </a:t>
            </a:r>
            <a:r>
              <a:rPr lang="en-US" b="1" dirty="0">
                <a:solidFill>
                  <a:srgbClr val="0070C0"/>
                </a:solidFill>
              </a:rPr>
              <a:t>Father's</a:t>
            </a:r>
            <a:r>
              <a:rPr lang="en-US" dirty="0"/>
              <a:t> hand. (John 10:26 – 29)</a:t>
            </a:r>
          </a:p>
          <a:p>
            <a:pPr>
              <a:lnSpc>
                <a:spcPct val="150000"/>
              </a:lnSpc>
            </a:pPr>
            <a:r>
              <a:rPr lang="en-US" dirty="0">
                <a:solidFill>
                  <a:srgbClr val="0070C0"/>
                </a:solidFill>
              </a:rPr>
              <a:t>It is all about what the Father has done through election, what Jesus has done through the atonement of the elect and what the Holy Spirit has done through </a:t>
            </a:r>
            <a:r>
              <a:rPr lang="en-US" i="1" dirty="0">
                <a:solidFill>
                  <a:srgbClr val="0070C0"/>
                </a:solidFill>
              </a:rPr>
              <a:t>regeneration</a:t>
            </a:r>
            <a:r>
              <a:rPr lang="en-US" dirty="0">
                <a:solidFill>
                  <a:srgbClr val="0070C0"/>
                </a:solidFill>
              </a:rPr>
              <a:t> not what the elect somehow accomplish on their own.</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657264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Preservation of the Saints</a:t>
            </a:r>
            <a:endParaRPr lang="en-US" sz="2800" b="1" dirty="0">
              <a:cs typeface="Arial" panose="020B0604020202020204" pitchFamily="34" charset="0"/>
            </a:endParaRPr>
          </a:p>
        </p:txBody>
      </p:sp>
      <p:sp>
        <p:nvSpPr>
          <p:cNvPr id="9" name="Content Placeholder 8"/>
          <p:cNvSpPr>
            <a:spLocks noGrp="1"/>
          </p:cNvSpPr>
          <p:nvPr>
            <p:ph idx="1"/>
          </p:nvPr>
        </p:nvSpPr>
        <p:spPr>
          <a:xfrm>
            <a:off x="147846" y="782516"/>
            <a:ext cx="11795760" cy="5986146"/>
          </a:xfrm>
          <a:solidFill>
            <a:srgbClr val="FFFFCC"/>
          </a:solidFill>
        </p:spPr>
        <p:txBody>
          <a:bodyPr>
            <a:normAutofit fontScale="92500" lnSpcReduction="10000"/>
          </a:bodyPr>
          <a:lstStyle/>
          <a:p>
            <a:pPr>
              <a:lnSpc>
                <a:spcPct val="150000"/>
              </a:lnSpc>
            </a:pPr>
            <a:r>
              <a:rPr lang="en-US" dirty="0">
                <a:solidFill>
                  <a:srgbClr val="0070C0"/>
                </a:solidFill>
              </a:rPr>
              <a:t>Paul makes it clear in his opening prayers to the Corinthians and Philippians that the elect can be confident they will be sustained to the end and not left with the uncertainty of the Roman Catholic or Arminian. </a:t>
            </a:r>
          </a:p>
          <a:p>
            <a:pPr marL="0" indent="0">
              <a:lnSpc>
                <a:spcPct val="150000"/>
              </a:lnSpc>
              <a:buNone/>
            </a:pPr>
            <a:r>
              <a:rPr lang="en-US" dirty="0"/>
              <a:t>I give thanks to my God always for you because of the </a:t>
            </a:r>
            <a:r>
              <a:rPr lang="en-US" dirty="0">
                <a:solidFill>
                  <a:srgbClr val="FF0000"/>
                </a:solidFill>
              </a:rPr>
              <a:t>grace of God that was given you in Christ Jesus</a:t>
            </a:r>
            <a:r>
              <a:rPr lang="en-US" dirty="0"/>
              <a:t>, that </a:t>
            </a:r>
            <a:r>
              <a:rPr lang="en-US" dirty="0">
                <a:solidFill>
                  <a:srgbClr val="FF0000"/>
                </a:solidFill>
              </a:rPr>
              <a:t>in every way you were enriched in him in all speech and all knowledge</a:t>
            </a:r>
            <a:r>
              <a:rPr lang="en-US" dirty="0"/>
              <a:t>-- even as</a:t>
            </a:r>
            <a:r>
              <a:rPr lang="en-US" dirty="0">
                <a:solidFill>
                  <a:srgbClr val="FF0000"/>
                </a:solidFill>
              </a:rPr>
              <a:t> the testimony about Christ was confirmed among you</a:t>
            </a:r>
            <a:r>
              <a:rPr lang="en-US" dirty="0"/>
              <a:t>-- so that </a:t>
            </a:r>
            <a:r>
              <a:rPr lang="en-US" dirty="0">
                <a:solidFill>
                  <a:srgbClr val="FF0000"/>
                </a:solidFill>
              </a:rPr>
              <a:t>you are not lacking in any spiritual gift</a:t>
            </a:r>
            <a:r>
              <a:rPr lang="en-US" dirty="0"/>
              <a:t>, </a:t>
            </a:r>
            <a:r>
              <a:rPr lang="en-US" dirty="0">
                <a:solidFill>
                  <a:srgbClr val="FF0000"/>
                </a:solidFill>
              </a:rPr>
              <a:t>as you wait for the revealing of our Lord Jesus Christ, who will sustain you to the end, guiltless in the day of our Lord Jesus Christ.</a:t>
            </a:r>
            <a:r>
              <a:rPr lang="en-US" dirty="0"/>
              <a:t> </a:t>
            </a:r>
            <a:r>
              <a:rPr lang="en-US" dirty="0">
                <a:solidFill>
                  <a:srgbClr val="FF0000"/>
                </a:solidFill>
              </a:rPr>
              <a:t>God is faithful, by whom you were called into the fellowship of his Son, Jesus Christ our Lord</a:t>
            </a:r>
            <a:r>
              <a:rPr lang="en-US" dirty="0"/>
              <a:t>. (1 Corinthians 1:4 – 9)</a:t>
            </a:r>
          </a:p>
          <a:p>
            <a:pPr marL="0" indent="0">
              <a:buNone/>
            </a:pPr>
            <a:endParaRPr lang="en-US" dirty="0"/>
          </a:p>
          <a:p>
            <a:pPr marL="0" indent="0">
              <a:lnSpc>
                <a:spcPct val="120000"/>
              </a:lnSpc>
              <a:buNone/>
            </a:pPr>
            <a:endParaRPr lang="en-US"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156271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Preservation of the Saints</a:t>
            </a:r>
            <a:endParaRPr lang="en-US" sz="2800" b="1" dirty="0">
              <a:cs typeface="Arial" panose="020B0604020202020204" pitchFamily="34" charset="0"/>
            </a:endParaRPr>
          </a:p>
        </p:txBody>
      </p:sp>
      <p:sp>
        <p:nvSpPr>
          <p:cNvPr id="9" name="Content Placeholder 8"/>
          <p:cNvSpPr>
            <a:spLocks noGrp="1"/>
          </p:cNvSpPr>
          <p:nvPr>
            <p:ph idx="1"/>
          </p:nvPr>
        </p:nvSpPr>
        <p:spPr>
          <a:xfrm>
            <a:off x="147846" y="782516"/>
            <a:ext cx="11795760" cy="5986146"/>
          </a:xfrm>
          <a:solidFill>
            <a:srgbClr val="FFFFCC"/>
          </a:solidFill>
        </p:spPr>
        <p:txBody>
          <a:bodyPr>
            <a:normAutofit lnSpcReduction="10000"/>
          </a:bodyPr>
          <a:lstStyle/>
          <a:p>
            <a:pPr marL="0" indent="0">
              <a:lnSpc>
                <a:spcPct val="150000"/>
              </a:lnSpc>
              <a:buNone/>
            </a:pPr>
            <a:r>
              <a:rPr lang="en-US" dirty="0"/>
              <a:t>I thank my God in all my remembrance of you, always in every prayer of mine for you all making my prayer with joy,  because of your partnership in the gospel from the first day until now. And I am sure of this, that </a:t>
            </a:r>
            <a:r>
              <a:rPr lang="en-US" dirty="0">
                <a:solidFill>
                  <a:srgbClr val="FF0000"/>
                </a:solidFill>
              </a:rPr>
              <a:t>he who began a good work in you will bring it to completion at the day of Jesus Christ</a:t>
            </a:r>
            <a:r>
              <a:rPr lang="en-US" dirty="0"/>
              <a:t>. </a:t>
            </a:r>
          </a:p>
          <a:p>
            <a:pPr marL="0" indent="0">
              <a:lnSpc>
                <a:spcPct val="150000"/>
              </a:lnSpc>
              <a:buNone/>
            </a:pPr>
            <a:r>
              <a:rPr lang="en-US" dirty="0"/>
              <a:t>(Philippians 1:3 - 6)</a:t>
            </a:r>
          </a:p>
          <a:p>
            <a:pPr>
              <a:lnSpc>
                <a:spcPct val="120000"/>
              </a:lnSpc>
            </a:pPr>
            <a:r>
              <a:rPr lang="en-US" dirty="0">
                <a:solidFill>
                  <a:srgbClr val="0070C0"/>
                </a:solidFill>
              </a:rPr>
              <a:t>These promises are a great incentive to godly living. There is a fight for faith to be won BUT by God’s sovereignty the elect will win it.</a:t>
            </a:r>
          </a:p>
          <a:p>
            <a:pPr>
              <a:lnSpc>
                <a:spcPct val="120000"/>
              </a:lnSpc>
            </a:pPr>
            <a:r>
              <a:rPr lang="en-US" dirty="0">
                <a:solidFill>
                  <a:srgbClr val="0070C0"/>
                </a:solidFill>
              </a:rPr>
              <a:t>However, all professions of faith are not equal. Those who make professions of faith and then fall away do not show that “true” faith can be lost BUT that there are false professions of faith.</a:t>
            </a:r>
          </a:p>
          <a:p>
            <a:pPr marL="0" indent="0">
              <a:lnSpc>
                <a:spcPct val="120000"/>
              </a:lnSpc>
              <a:buNone/>
            </a:pPr>
            <a:endParaRPr lang="en-US"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962780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Preservation of the Saints</a:t>
            </a:r>
            <a:endParaRPr lang="en-US" sz="2800" b="1" dirty="0">
              <a:cs typeface="Arial" panose="020B0604020202020204" pitchFamily="34" charset="0"/>
            </a:endParaRPr>
          </a:p>
        </p:txBody>
      </p:sp>
      <p:sp>
        <p:nvSpPr>
          <p:cNvPr id="9" name="Content Placeholder 8"/>
          <p:cNvSpPr>
            <a:spLocks noGrp="1"/>
          </p:cNvSpPr>
          <p:nvPr>
            <p:ph idx="1"/>
          </p:nvPr>
        </p:nvSpPr>
        <p:spPr>
          <a:xfrm>
            <a:off x="147846" y="782516"/>
            <a:ext cx="11795760" cy="5986146"/>
          </a:xfrm>
          <a:solidFill>
            <a:srgbClr val="FFFFCC"/>
          </a:solidFill>
        </p:spPr>
        <p:txBody>
          <a:bodyPr>
            <a:normAutofit fontScale="92500" lnSpcReduction="20000"/>
          </a:bodyPr>
          <a:lstStyle/>
          <a:p>
            <a:pPr marL="0" indent="0">
              <a:lnSpc>
                <a:spcPct val="150000"/>
              </a:lnSpc>
              <a:buNone/>
            </a:pPr>
            <a:r>
              <a:rPr lang="en-US" dirty="0"/>
              <a:t>"Hear then the parable of the sower:  When anyone hears the word of the kingdom and </a:t>
            </a:r>
            <a:r>
              <a:rPr lang="en-US" dirty="0">
                <a:solidFill>
                  <a:srgbClr val="FF0000"/>
                </a:solidFill>
              </a:rPr>
              <a:t>does not understand it, the evil one comes and snatches away what has been sown in his heart</a:t>
            </a:r>
            <a:r>
              <a:rPr lang="en-US" dirty="0"/>
              <a:t>. This is what was sown along the path.  As for what was sown on rocky ground, </a:t>
            </a:r>
            <a:r>
              <a:rPr lang="en-US" dirty="0">
                <a:solidFill>
                  <a:srgbClr val="FF0000"/>
                </a:solidFill>
              </a:rPr>
              <a:t>this is the one who hears the word and immediately receives it with joy,  yet he has no root in himself, but endures for a while, and when tribulation or persecution arises on account of the word, immediately he falls away.</a:t>
            </a:r>
            <a:r>
              <a:rPr lang="en-US" dirty="0"/>
              <a:t>  As for what was sown among thorns, this is the one who hears the word, but </a:t>
            </a:r>
            <a:r>
              <a:rPr lang="en-US" dirty="0">
                <a:solidFill>
                  <a:srgbClr val="FF0000"/>
                </a:solidFill>
              </a:rPr>
              <a:t>the cares of the world and the deceitfulness of riches choke the word, and it proves unfruitful</a:t>
            </a:r>
            <a:r>
              <a:rPr lang="en-US" dirty="0"/>
              <a:t>.  </a:t>
            </a:r>
            <a:r>
              <a:rPr lang="en-US" dirty="0">
                <a:solidFill>
                  <a:srgbClr val="0070C0"/>
                </a:solidFill>
              </a:rPr>
              <a:t>As for what was sown on good soil, this is the one who hears the word and understands it. He indeed bears fruit and yields, in one case a hundredfold, in another sixty, and in another thirty.” </a:t>
            </a:r>
            <a:r>
              <a:rPr lang="en-US" dirty="0"/>
              <a:t>(Matthew 13:18 – 23)</a:t>
            </a:r>
          </a:p>
          <a:p>
            <a:pPr marL="0" indent="0">
              <a:lnSpc>
                <a:spcPct val="120000"/>
              </a:lnSpc>
              <a:buNone/>
            </a:pPr>
            <a:endParaRPr lang="en-US"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291194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Preservation of the Saints</a:t>
            </a:r>
            <a:endParaRPr lang="en-US" sz="2800" b="1" dirty="0">
              <a:cs typeface="Arial" panose="020B0604020202020204" pitchFamily="34" charset="0"/>
            </a:endParaRPr>
          </a:p>
        </p:txBody>
      </p:sp>
      <p:sp>
        <p:nvSpPr>
          <p:cNvPr id="9" name="Content Placeholder 8"/>
          <p:cNvSpPr>
            <a:spLocks noGrp="1"/>
          </p:cNvSpPr>
          <p:nvPr>
            <p:ph idx="1"/>
          </p:nvPr>
        </p:nvSpPr>
        <p:spPr>
          <a:xfrm>
            <a:off x="147846" y="782516"/>
            <a:ext cx="11795760" cy="5986146"/>
          </a:xfrm>
          <a:solidFill>
            <a:srgbClr val="FFFFCC"/>
          </a:solidFill>
        </p:spPr>
        <p:txBody>
          <a:bodyPr>
            <a:normAutofit/>
          </a:bodyPr>
          <a:lstStyle/>
          <a:p>
            <a:pPr>
              <a:lnSpc>
                <a:spcPct val="120000"/>
              </a:lnSpc>
            </a:pPr>
            <a:r>
              <a:rPr lang="en-US" dirty="0">
                <a:solidFill>
                  <a:srgbClr val="0070C0"/>
                </a:solidFill>
              </a:rPr>
              <a:t>True believers can have times of doubt in the promises and goodness of God.</a:t>
            </a:r>
          </a:p>
          <a:p>
            <a:pPr marL="0" indent="0">
              <a:buNone/>
            </a:pPr>
            <a:r>
              <a:rPr lang="en-US" dirty="0"/>
              <a:t>…But if you can do anything, have compassion on us and help us.  And Jesus said to him, "If you can”! All things are possible for one who believes. Immediately the father of the child cried out and said, </a:t>
            </a:r>
            <a:r>
              <a:rPr lang="en-US" dirty="0">
                <a:solidFill>
                  <a:srgbClr val="FF0000"/>
                </a:solidFill>
              </a:rPr>
              <a:t>"I believe; help my unbelief!” </a:t>
            </a:r>
            <a:r>
              <a:rPr lang="en-US" dirty="0"/>
              <a:t>(Mark 9:22 – 24)</a:t>
            </a:r>
          </a:p>
          <a:p>
            <a:r>
              <a:rPr lang="en-US" dirty="0">
                <a:solidFill>
                  <a:srgbClr val="0070C0"/>
                </a:solidFill>
              </a:rPr>
              <a:t>Is there an unpardonable sin? (Matthew 12:22 – 32;  Mark 3:22 - 30; Luke 11:14 – 23)</a:t>
            </a:r>
          </a:p>
          <a:p>
            <a:r>
              <a:rPr lang="en-US" dirty="0">
                <a:solidFill>
                  <a:srgbClr val="0070C0"/>
                </a:solidFill>
              </a:rPr>
              <a:t>Many suggestions have been including murder and adultery. However, David was guilty of both and yet clearly saved.</a:t>
            </a:r>
          </a:p>
          <a:p>
            <a:r>
              <a:rPr lang="en-US" dirty="0">
                <a:solidFill>
                  <a:srgbClr val="0070C0"/>
                </a:solidFill>
              </a:rPr>
              <a:t>A modern Christian who fears they have committed this sin probably hasn’t because someone who did commit such a sin would be so hardened as to not care.</a:t>
            </a:r>
          </a:p>
          <a:p>
            <a:pPr marL="0" indent="0">
              <a:lnSpc>
                <a:spcPct val="120000"/>
              </a:lnSpc>
              <a:buNone/>
            </a:pPr>
            <a:endParaRPr lang="en-US"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082857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575</Words>
  <Application>Microsoft Office PowerPoint</Application>
  <PresentationFormat>Widescreen</PresentationFormat>
  <Paragraphs>63</Paragraphs>
  <Slides>10</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Discipleship:  An  Introduction to  Systematic Theology and  Apologetics</vt:lpstr>
      <vt:lpstr>Reformed vs Arminian Soteriology – the essential differences (Review) </vt:lpstr>
      <vt:lpstr>Reformed vs Arminian Soteriology – Preservation of the Saints</vt:lpstr>
      <vt:lpstr>Reformed vs Arminian Soteriology – Preservation of the Saints</vt:lpstr>
      <vt:lpstr>Reformed vs Arminian Soteriology – Preservation of the Saints</vt:lpstr>
      <vt:lpstr>Reformed vs Arminian Soteriology – Preservation of the Saints</vt:lpstr>
      <vt:lpstr>Reformed vs Arminian Soteriology – Preservation of the Saints</vt:lpstr>
      <vt:lpstr>Reformed vs Arminian Soteriology – Preservation of the Saints</vt:lpstr>
      <vt:lpstr>Reformed vs Arminian Soteriology – Preservation of the Saints</vt:lpstr>
      <vt:lpstr>Reformed vs Arminian Soteriology – Preservation of the Saints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2019-02-04T01:07:33Z</dcterms:created>
  <dcterms:modified xsi:type="dcterms:W3CDTF">2019-02-04T01:09:32Z</dcterms:modified>
</cp:coreProperties>
</file>