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800" r:id="rId2"/>
    <p:sldId id="802" r:id="rId3"/>
    <p:sldId id="778" r:id="rId4"/>
    <p:sldId id="819" r:id="rId5"/>
    <p:sldId id="818" r:id="rId6"/>
    <p:sldId id="780" r:id="rId7"/>
    <p:sldId id="781" r:id="rId8"/>
    <p:sldId id="793" r:id="rId9"/>
    <p:sldId id="794" r:id="rId10"/>
    <p:sldId id="798" r:id="rId11"/>
    <p:sldId id="795" r:id="rId12"/>
    <p:sldId id="796" r:id="rId13"/>
    <p:sldId id="797" r:id="rId14"/>
    <p:sldId id="803" r:id="rId15"/>
    <p:sldId id="812" r:id="rId16"/>
    <p:sldId id="80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7BA3B0-E5BC-4536-B4F7-CFA0AC00D279}" type="datetimeFigureOut">
              <a:rPr lang="en-US" smtClean="0"/>
              <a:t>2/11/2019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E41784-43F6-45D8-BCD7-DAC115BD42D3}" type="slidenum">
              <a:rPr lang="en-US" smtClean="0"/>
              <a:t>‹#›</a:t>
            </a:fld>
            <a:endParaRPr lang="en-US"/>
          </a:p>
        </p:txBody>
      </p:sp>
    </p:spTree>
    <p:extLst>
      <p:ext uri="{BB962C8B-B14F-4D97-AF65-F5344CB8AC3E}">
        <p14:creationId xmlns:p14="http://schemas.microsoft.com/office/powerpoint/2010/main" val="1973532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39255475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11</a:t>
            </a:fld>
            <a:endParaRPr lang="en-US" dirty="0"/>
          </a:p>
        </p:txBody>
      </p:sp>
    </p:spTree>
    <p:extLst>
      <p:ext uri="{BB962C8B-B14F-4D97-AF65-F5344CB8AC3E}">
        <p14:creationId xmlns:p14="http://schemas.microsoft.com/office/powerpoint/2010/main" val="20464902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42099277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3995412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2330547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1509715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3745615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1133986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85490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1591184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2469267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1836292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1944297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dirty="0"/>
          </a:p>
        </p:txBody>
      </p:sp>
    </p:spTree>
    <p:extLst>
      <p:ext uri="{BB962C8B-B14F-4D97-AF65-F5344CB8AC3E}">
        <p14:creationId xmlns:p14="http://schemas.microsoft.com/office/powerpoint/2010/main" val="2315941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dirty="0"/>
          </a:p>
        </p:txBody>
      </p:sp>
    </p:spTree>
    <p:extLst>
      <p:ext uri="{BB962C8B-B14F-4D97-AF65-F5344CB8AC3E}">
        <p14:creationId xmlns:p14="http://schemas.microsoft.com/office/powerpoint/2010/main" val="2146327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B259F-7C8B-4096-A733-A1995D14A3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66BC41-7477-41B9-B90F-F5D266D686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936F43-808E-4719-9532-0ED3C36FD4C9}"/>
              </a:ext>
            </a:extLst>
          </p:cNvPr>
          <p:cNvSpPr>
            <a:spLocks noGrp="1"/>
          </p:cNvSpPr>
          <p:nvPr>
            <p:ph type="dt" sz="half" idx="10"/>
          </p:nvPr>
        </p:nvSpPr>
        <p:spPr/>
        <p:txBody>
          <a:bodyPr/>
          <a:lstStyle/>
          <a:p>
            <a:fld id="{ABF540BD-5DE3-440D-9CCD-9A61E473293D}" type="datetimeFigureOut">
              <a:rPr lang="en-US" smtClean="0"/>
              <a:t>2/11/2019</a:t>
            </a:fld>
            <a:endParaRPr lang="en-US"/>
          </a:p>
        </p:txBody>
      </p:sp>
      <p:sp>
        <p:nvSpPr>
          <p:cNvPr id="5" name="Footer Placeholder 4">
            <a:extLst>
              <a:ext uri="{FF2B5EF4-FFF2-40B4-BE49-F238E27FC236}">
                <a16:creationId xmlns:a16="http://schemas.microsoft.com/office/drawing/2014/main" id="{72DC951A-38A2-413D-84AC-480B39A266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757F62-3CE5-4835-BC3B-6E2116D934DA}"/>
              </a:ext>
            </a:extLst>
          </p:cNvPr>
          <p:cNvSpPr>
            <a:spLocks noGrp="1"/>
          </p:cNvSpPr>
          <p:nvPr>
            <p:ph type="sldNum" sz="quarter" idx="12"/>
          </p:nvPr>
        </p:nvSpPr>
        <p:spPr/>
        <p:txBody>
          <a:bodyPr/>
          <a:lstStyle/>
          <a:p>
            <a:fld id="{B980A844-B57B-4359-8E9F-29C4167CB6F0}" type="slidenum">
              <a:rPr lang="en-US" smtClean="0"/>
              <a:t>‹#›</a:t>
            </a:fld>
            <a:endParaRPr lang="en-US"/>
          </a:p>
        </p:txBody>
      </p:sp>
    </p:spTree>
    <p:extLst>
      <p:ext uri="{BB962C8B-B14F-4D97-AF65-F5344CB8AC3E}">
        <p14:creationId xmlns:p14="http://schemas.microsoft.com/office/powerpoint/2010/main" val="385908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313E6-7476-4D08-9CF8-326ED3C3D0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7DB784-1209-427D-B891-6EA75D9E5BB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299E0D-9C07-4686-883A-AC4AE9A0E466}"/>
              </a:ext>
            </a:extLst>
          </p:cNvPr>
          <p:cNvSpPr>
            <a:spLocks noGrp="1"/>
          </p:cNvSpPr>
          <p:nvPr>
            <p:ph type="dt" sz="half" idx="10"/>
          </p:nvPr>
        </p:nvSpPr>
        <p:spPr/>
        <p:txBody>
          <a:bodyPr/>
          <a:lstStyle/>
          <a:p>
            <a:fld id="{ABF540BD-5DE3-440D-9CCD-9A61E473293D}" type="datetimeFigureOut">
              <a:rPr lang="en-US" smtClean="0"/>
              <a:t>2/11/2019</a:t>
            </a:fld>
            <a:endParaRPr lang="en-US"/>
          </a:p>
        </p:txBody>
      </p:sp>
      <p:sp>
        <p:nvSpPr>
          <p:cNvPr id="5" name="Footer Placeholder 4">
            <a:extLst>
              <a:ext uri="{FF2B5EF4-FFF2-40B4-BE49-F238E27FC236}">
                <a16:creationId xmlns:a16="http://schemas.microsoft.com/office/drawing/2014/main" id="{1448AB0E-01A8-4918-988B-440388CF3D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6796D6-EE15-4FE7-8909-03DD39AF0FAE}"/>
              </a:ext>
            </a:extLst>
          </p:cNvPr>
          <p:cNvSpPr>
            <a:spLocks noGrp="1"/>
          </p:cNvSpPr>
          <p:nvPr>
            <p:ph type="sldNum" sz="quarter" idx="12"/>
          </p:nvPr>
        </p:nvSpPr>
        <p:spPr/>
        <p:txBody>
          <a:bodyPr/>
          <a:lstStyle/>
          <a:p>
            <a:fld id="{B980A844-B57B-4359-8E9F-29C4167CB6F0}" type="slidenum">
              <a:rPr lang="en-US" smtClean="0"/>
              <a:t>‹#›</a:t>
            </a:fld>
            <a:endParaRPr lang="en-US"/>
          </a:p>
        </p:txBody>
      </p:sp>
    </p:spTree>
    <p:extLst>
      <p:ext uri="{BB962C8B-B14F-4D97-AF65-F5344CB8AC3E}">
        <p14:creationId xmlns:p14="http://schemas.microsoft.com/office/powerpoint/2010/main" val="1096929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2F02A-672C-4F8E-B931-4652BCB312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79E141-60E3-4BEC-A130-C55D5DD27B9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F51F47-8A37-433B-A18C-65BA3150F0E3}"/>
              </a:ext>
            </a:extLst>
          </p:cNvPr>
          <p:cNvSpPr>
            <a:spLocks noGrp="1"/>
          </p:cNvSpPr>
          <p:nvPr>
            <p:ph type="dt" sz="half" idx="10"/>
          </p:nvPr>
        </p:nvSpPr>
        <p:spPr/>
        <p:txBody>
          <a:bodyPr/>
          <a:lstStyle/>
          <a:p>
            <a:fld id="{ABF540BD-5DE3-440D-9CCD-9A61E473293D}" type="datetimeFigureOut">
              <a:rPr lang="en-US" smtClean="0"/>
              <a:t>2/11/2019</a:t>
            </a:fld>
            <a:endParaRPr lang="en-US"/>
          </a:p>
        </p:txBody>
      </p:sp>
      <p:sp>
        <p:nvSpPr>
          <p:cNvPr id="5" name="Footer Placeholder 4">
            <a:extLst>
              <a:ext uri="{FF2B5EF4-FFF2-40B4-BE49-F238E27FC236}">
                <a16:creationId xmlns:a16="http://schemas.microsoft.com/office/drawing/2014/main" id="{7EF128D9-4826-48A2-8AFF-A09EEB54C6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4CE85B-5FD2-45EE-A3A2-81D174E97910}"/>
              </a:ext>
            </a:extLst>
          </p:cNvPr>
          <p:cNvSpPr>
            <a:spLocks noGrp="1"/>
          </p:cNvSpPr>
          <p:nvPr>
            <p:ph type="sldNum" sz="quarter" idx="12"/>
          </p:nvPr>
        </p:nvSpPr>
        <p:spPr/>
        <p:txBody>
          <a:bodyPr/>
          <a:lstStyle/>
          <a:p>
            <a:fld id="{B980A844-B57B-4359-8E9F-29C4167CB6F0}" type="slidenum">
              <a:rPr lang="en-US" smtClean="0"/>
              <a:t>‹#›</a:t>
            </a:fld>
            <a:endParaRPr lang="en-US"/>
          </a:p>
        </p:txBody>
      </p:sp>
    </p:spTree>
    <p:extLst>
      <p:ext uri="{BB962C8B-B14F-4D97-AF65-F5344CB8AC3E}">
        <p14:creationId xmlns:p14="http://schemas.microsoft.com/office/powerpoint/2010/main" val="3326871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1F545-E82C-49CB-9273-86263CFB3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BA0891-56C0-4067-A487-D6640745EB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20D719-9F3D-45FF-BBAB-3C73E48FC38A}"/>
              </a:ext>
            </a:extLst>
          </p:cNvPr>
          <p:cNvSpPr>
            <a:spLocks noGrp="1"/>
          </p:cNvSpPr>
          <p:nvPr>
            <p:ph type="dt" sz="half" idx="10"/>
          </p:nvPr>
        </p:nvSpPr>
        <p:spPr/>
        <p:txBody>
          <a:bodyPr/>
          <a:lstStyle/>
          <a:p>
            <a:fld id="{ABF540BD-5DE3-440D-9CCD-9A61E473293D}" type="datetimeFigureOut">
              <a:rPr lang="en-US" smtClean="0"/>
              <a:t>2/11/2019</a:t>
            </a:fld>
            <a:endParaRPr lang="en-US"/>
          </a:p>
        </p:txBody>
      </p:sp>
      <p:sp>
        <p:nvSpPr>
          <p:cNvPr id="5" name="Footer Placeholder 4">
            <a:extLst>
              <a:ext uri="{FF2B5EF4-FFF2-40B4-BE49-F238E27FC236}">
                <a16:creationId xmlns:a16="http://schemas.microsoft.com/office/drawing/2014/main" id="{578EF0CE-EF48-4A7C-A59D-1EFBA05B12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A6F062-3CC3-4E74-91F3-EC50E0C53F57}"/>
              </a:ext>
            </a:extLst>
          </p:cNvPr>
          <p:cNvSpPr>
            <a:spLocks noGrp="1"/>
          </p:cNvSpPr>
          <p:nvPr>
            <p:ph type="sldNum" sz="quarter" idx="12"/>
          </p:nvPr>
        </p:nvSpPr>
        <p:spPr/>
        <p:txBody>
          <a:bodyPr/>
          <a:lstStyle/>
          <a:p>
            <a:fld id="{B980A844-B57B-4359-8E9F-29C4167CB6F0}" type="slidenum">
              <a:rPr lang="en-US" smtClean="0"/>
              <a:t>‹#›</a:t>
            </a:fld>
            <a:endParaRPr lang="en-US"/>
          </a:p>
        </p:txBody>
      </p:sp>
    </p:spTree>
    <p:extLst>
      <p:ext uri="{BB962C8B-B14F-4D97-AF65-F5344CB8AC3E}">
        <p14:creationId xmlns:p14="http://schemas.microsoft.com/office/powerpoint/2010/main" val="2894519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F21E6-D47A-4FEB-9C91-AD63F76733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8429990-17F7-4FF8-A274-D17388F622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DFFB18A-D503-4BA6-8783-47C7B251D712}"/>
              </a:ext>
            </a:extLst>
          </p:cNvPr>
          <p:cNvSpPr>
            <a:spLocks noGrp="1"/>
          </p:cNvSpPr>
          <p:nvPr>
            <p:ph type="dt" sz="half" idx="10"/>
          </p:nvPr>
        </p:nvSpPr>
        <p:spPr/>
        <p:txBody>
          <a:bodyPr/>
          <a:lstStyle/>
          <a:p>
            <a:fld id="{ABF540BD-5DE3-440D-9CCD-9A61E473293D}" type="datetimeFigureOut">
              <a:rPr lang="en-US" smtClean="0"/>
              <a:t>2/11/2019</a:t>
            </a:fld>
            <a:endParaRPr lang="en-US"/>
          </a:p>
        </p:txBody>
      </p:sp>
      <p:sp>
        <p:nvSpPr>
          <p:cNvPr id="5" name="Footer Placeholder 4">
            <a:extLst>
              <a:ext uri="{FF2B5EF4-FFF2-40B4-BE49-F238E27FC236}">
                <a16:creationId xmlns:a16="http://schemas.microsoft.com/office/drawing/2014/main" id="{57ADC266-656F-4884-927D-557E8D84CF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E25C76-B929-43F8-8C89-E45B232B781B}"/>
              </a:ext>
            </a:extLst>
          </p:cNvPr>
          <p:cNvSpPr>
            <a:spLocks noGrp="1"/>
          </p:cNvSpPr>
          <p:nvPr>
            <p:ph type="sldNum" sz="quarter" idx="12"/>
          </p:nvPr>
        </p:nvSpPr>
        <p:spPr/>
        <p:txBody>
          <a:bodyPr/>
          <a:lstStyle/>
          <a:p>
            <a:fld id="{B980A844-B57B-4359-8E9F-29C4167CB6F0}" type="slidenum">
              <a:rPr lang="en-US" smtClean="0"/>
              <a:t>‹#›</a:t>
            </a:fld>
            <a:endParaRPr lang="en-US"/>
          </a:p>
        </p:txBody>
      </p:sp>
    </p:spTree>
    <p:extLst>
      <p:ext uri="{BB962C8B-B14F-4D97-AF65-F5344CB8AC3E}">
        <p14:creationId xmlns:p14="http://schemas.microsoft.com/office/powerpoint/2010/main" val="2947885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E536E-8BBE-4A73-A895-CDCF66B707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5568EB-D28E-49C3-9361-1B3B7824DA4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9F1770-DBA2-4E7D-8959-35F9F81A5E5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EDA02E-BE69-4899-B4CC-EF79EF51B9EB}"/>
              </a:ext>
            </a:extLst>
          </p:cNvPr>
          <p:cNvSpPr>
            <a:spLocks noGrp="1"/>
          </p:cNvSpPr>
          <p:nvPr>
            <p:ph type="dt" sz="half" idx="10"/>
          </p:nvPr>
        </p:nvSpPr>
        <p:spPr/>
        <p:txBody>
          <a:bodyPr/>
          <a:lstStyle/>
          <a:p>
            <a:fld id="{ABF540BD-5DE3-440D-9CCD-9A61E473293D}" type="datetimeFigureOut">
              <a:rPr lang="en-US" smtClean="0"/>
              <a:t>2/11/2019</a:t>
            </a:fld>
            <a:endParaRPr lang="en-US"/>
          </a:p>
        </p:txBody>
      </p:sp>
      <p:sp>
        <p:nvSpPr>
          <p:cNvPr id="6" name="Footer Placeholder 5">
            <a:extLst>
              <a:ext uri="{FF2B5EF4-FFF2-40B4-BE49-F238E27FC236}">
                <a16:creationId xmlns:a16="http://schemas.microsoft.com/office/drawing/2014/main" id="{22A3A036-A484-477C-AB2A-F6426508A8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E11D92-0DEC-483C-A718-5BA9DF34F16A}"/>
              </a:ext>
            </a:extLst>
          </p:cNvPr>
          <p:cNvSpPr>
            <a:spLocks noGrp="1"/>
          </p:cNvSpPr>
          <p:nvPr>
            <p:ph type="sldNum" sz="quarter" idx="12"/>
          </p:nvPr>
        </p:nvSpPr>
        <p:spPr/>
        <p:txBody>
          <a:bodyPr/>
          <a:lstStyle/>
          <a:p>
            <a:fld id="{B980A844-B57B-4359-8E9F-29C4167CB6F0}" type="slidenum">
              <a:rPr lang="en-US" smtClean="0"/>
              <a:t>‹#›</a:t>
            </a:fld>
            <a:endParaRPr lang="en-US"/>
          </a:p>
        </p:txBody>
      </p:sp>
    </p:spTree>
    <p:extLst>
      <p:ext uri="{BB962C8B-B14F-4D97-AF65-F5344CB8AC3E}">
        <p14:creationId xmlns:p14="http://schemas.microsoft.com/office/powerpoint/2010/main" val="3059096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85F6B-5578-4569-A171-72536580E9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25592E-A815-4424-8863-08E96B1992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AA5A75F-9880-493D-AD2E-2F3267392C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AB63AA-4D0D-44D0-8605-2E98E9A103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8F404D2-BDC8-4C71-9CC1-999980EF264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A8E3DE-4CAA-4B89-BA37-FB92E99ABA69}"/>
              </a:ext>
            </a:extLst>
          </p:cNvPr>
          <p:cNvSpPr>
            <a:spLocks noGrp="1"/>
          </p:cNvSpPr>
          <p:nvPr>
            <p:ph type="dt" sz="half" idx="10"/>
          </p:nvPr>
        </p:nvSpPr>
        <p:spPr/>
        <p:txBody>
          <a:bodyPr/>
          <a:lstStyle/>
          <a:p>
            <a:fld id="{ABF540BD-5DE3-440D-9CCD-9A61E473293D}" type="datetimeFigureOut">
              <a:rPr lang="en-US" smtClean="0"/>
              <a:t>2/11/2019</a:t>
            </a:fld>
            <a:endParaRPr lang="en-US"/>
          </a:p>
        </p:txBody>
      </p:sp>
      <p:sp>
        <p:nvSpPr>
          <p:cNvPr id="8" name="Footer Placeholder 7">
            <a:extLst>
              <a:ext uri="{FF2B5EF4-FFF2-40B4-BE49-F238E27FC236}">
                <a16:creationId xmlns:a16="http://schemas.microsoft.com/office/drawing/2014/main" id="{4FE3FF10-C169-4438-8AB7-FE2DC69950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99AC1E-8026-440B-83FA-A0AD03793EF4}"/>
              </a:ext>
            </a:extLst>
          </p:cNvPr>
          <p:cNvSpPr>
            <a:spLocks noGrp="1"/>
          </p:cNvSpPr>
          <p:nvPr>
            <p:ph type="sldNum" sz="quarter" idx="12"/>
          </p:nvPr>
        </p:nvSpPr>
        <p:spPr/>
        <p:txBody>
          <a:bodyPr/>
          <a:lstStyle/>
          <a:p>
            <a:fld id="{B980A844-B57B-4359-8E9F-29C4167CB6F0}" type="slidenum">
              <a:rPr lang="en-US" smtClean="0"/>
              <a:t>‹#›</a:t>
            </a:fld>
            <a:endParaRPr lang="en-US"/>
          </a:p>
        </p:txBody>
      </p:sp>
    </p:spTree>
    <p:extLst>
      <p:ext uri="{BB962C8B-B14F-4D97-AF65-F5344CB8AC3E}">
        <p14:creationId xmlns:p14="http://schemas.microsoft.com/office/powerpoint/2010/main" val="2107873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1BF78-E5CD-44AE-93F5-4C4FBEE422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79269F-464B-48C7-BFFE-81B4509B4DD1}"/>
              </a:ext>
            </a:extLst>
          </p:cNvPr>
          <p:cNvSpPr>
            <a:spLocks noGrp="1"/>
          </p:cNvSpPr>
          <p:nvPr>
            <p:ph type="dt" sz="half" idx="10"/>
          </p:nvPr>
        </p:nvSpPr>
        <p:spPr/>
        <p:txBody>
          <a:bodyPr/>
          <a:lstStyle/>
          <a:p>
            <a:fld id="{ABF540BD-5DE3-440D-9CCD-9A61E473293D}" type="datetimeFigureOut">
              <a:rPr lang="en-US" smtClean="0"/>
              <a:t>2/11/2019</a:t>
            </a:fld>
            <a:endParaRPr lang="en-US"/>
          </a:p>
        </p:txBody>
      </p:sp>
      <p:sp>
        <p:nvSpPr>
          <p:cNvPr id="4" name="Footer Placeholder 3">
            <a:extLst>
              <a:ext uri="{FF2B5EF4-FFF2-40B4-BE49-F238E27FC236}">
                <a16:creationId xmlns:a16="http://schemas.microsoft.com/office/drawing/2014/main" id="{51F09EE5-12BE-4E96-B3C0-11B7C6813E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3E9676-CE77-40D2-9A8D-6586E6DCFBB9}"/>
              </a:ext>
            </a:extLst>
          </p:cNvPr>
          <p:cNvSpPr>
            <a:spLocks noGrp="1"/>
          </p:cNvSpPr>
          <p:nvPr>
            <p:ph type="sldNum" sz="quarter" idx="12"/>
          </p:nvPr>
        </p:nvSpPr>
        <p:spPr/>
        <p:txBody>
          <a:bodyPr/>
          <a:lstStyle/>
          <a:p>
            <a:fld id="{B980A844-B57B-4359-8E9F-29C4167CB6F0}" type="slidenum">
              <a:rPr lang="en-US" smtClean="0"/>
              <a:t>‹#›</a:t>
            </a:fld>
            <a:endParaRPr lang="en-US"/>
          </a:p>
        </p:txBody>
      </p:sp>
    </p:spTree>
    <p:extLst>
      <p:ext uri="{BB962C8B-B14F-4D97-AF65-F5344CB8AC3E}">
        <p14:creationId xmlns:p14="http://schemas.microsoft.com/office/powerpoint/2010/main" val="711272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DF04C0-5ECC-46BA-88FC-12435D3EB2AE}"/>
              </a:ext>
            </a:extLst>
          </p:cNvPr>
          <p:cNvSpPr>
            <a:spLocks noGrp="1"/>
          </p:cNvSpPr>
          <p:nvPr>
            <p:ph type="dt" sz="half" idx="10"/>
          </p:nvPr>
        </p:nvSpPr>
        <p:spPr/>
        <p:txBody>
          <a:bodyPr/>
          <a:lstStyle/>
          <a:p>
            <a:fld id="{ABF540BD-5DE3-440D-9CCD-9A61E473293D}" type="datetimeFigureOut">
              <a:rPr lang="en-US" smtClean="0"/>
              <a:t>2/11/2019</a:t>
            </a:fld>
            <a:endParaRPr lang="en-US"/>
          </a:p>
        </p:txBody>
      </p:sp>
      <p:sp>
        <p:nvSpPr>
          <p:cNvPr id="3" name="Footer Placeholder 2">
            <a:extLst>
              <a:ext uri="{FF2B5EF4-FFF2-40B4-BE49-F238E27FC236}">
                <a16:creationId xmlns:a16="http://schemas.microsoft.com/office/drawing/2014/main" id="{61452A05-3A9B-49DC-9F09-2CF8C53100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6A8A89C-15A5-49A8-897F-553A981810ED}"/>
              </a:ext>
            </a:extLst>
          </p:cNvPr>
          <p:cNvSpPr>
            <a:spLocks noGrp="1"/>
          </p:cNvSpPr>
          <p:nvPr>
            <p:ph type="sldNum" sz="quarter" idx="12"/>
          </p:nvPr>
        </p:nvSpPr>
        <p:spPr/>
        <p:txBody>
          <a:bodyPr/>
          <a:lstStyle/>
          <a:p>
            <a:fld id="{B980A844-B57B-4359-8E9F-29C4167CB6F0}" type="slidenum">
              <a:rPr lang="en-US" smtClean="0"/>
              <a:t>‹#›</a:t>
            </a:fld>
            <a:endParaRPr lang="en-US"/>
          </a:p>
        </p:txBody>
      </p:sp>
    </p:spTree>
    <p:extLst>
      <p:ext uri="{BB962C8B-B14F-4D97-AF65-F5344CB8AC3E}">
        <p14:creationId xmlns:p14="http://schemas.microsoft.com/office/powerpoint/2010/main" val="2145100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13534-A41A-4535-AD3C-2698FD459A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C7E0132-069A-4E7C-BF04-560F5C1B11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4D9A75-B6B9-4FC5-8E2F-5EF99B434B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00F019-2E30-40C3-8441-1ED5FEE8ED88}"/>
              </a:ext>
            </a:extLst>
          </p:cNvPr>
          <p:cNvSpPr>
            <a:spLocks noGrp="1"/>
          </p:cNvSpPr>
          <p:nvPr>
            <p:ph type="dt" sz="half" idx="10"/>
          </p:nvPr>
        </p:nvSpPr>
        <p:spPr/>
        <p:txBody>
          <a:bodyPr/>
          <a:lstStyle/>
          <a:p>
            <a:fld id="{ABF540BD-5DE3-440D-9CCD-9A61E473293D}" type="datetimeFigureOut">
              <a:rPr lang="en-US" smtClean="0"/>
              <a:t>2/11/2019</a:t>
            </a:fld>
            <a:endParaRPr lang="en-US"/>
          </a:p>
        </p:txBody>
      </p:sp>
      <p:sp>
        <p:nvSpPr>
          <p:cNvPr id="6" name="Footer Placeholder 5">
            <a:extLst>
              <a:ext uri="{FF2B5EF4-FFF2-40B4-BE49-F238E27FC236}">
                <a16:creationId xmlns:a16="http://schemas.microsoft.com/office/drawing/2014/main" id="{9E19D1EE-6FB1-4AC9-9D3F-2289F7F42A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E1E2BA-AA6C-499E-8380-4AFC4E50AF05}"/>
              </a:ext>
            </a:extLst>
          </p:cNvPr>
          <p:cNvSpPr>
            <a:spLocks noGrp="1"/>
          </p:cNvSpPr>
          <p:nvPr>
            <p:ph type="sldNum" sz="quarter" idx="12"/>
          </p:nvPr>
        </p:nvSpPr>
        <p:spPr/>
        <p:txBody>
          <a:bodyPr/>
          <a:lstStyle/>
          <a:p>
            <a:fld id="{B980A844-B57B-4359-8E9F-29C4167CB6F0}" type="slidenum">
              <a:rPr lang="en-US" smtClean="0"/>
              <a:t>‹#›</a:t>
            </a:fld>
            <a:endParaRPr lang="en-US"/>
          </a:p>
        </p:txBody>
      </p:sp>
    </p:spTree>
    <p:extLst>
      <p:ext uri="{BB962C8B-B14F-4D97-AF65-F5344CB8AC3E}">
        <p14:creationId xmlns:p14="http://schemas.microsoft.com/office/powerpoint/2010/main" val="180798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F18AD-BC7F-4D0B-AD25-5805166194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555271-2F1E-40F5-8AB1-6E1A775851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E7E4A3-EE0A-4317-A924-F10E7E7049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7F7D8D-9B26-44F0-9CB2-FC39FFB19A69}"/>
              </a:ext>
            </a:extLst>
          </p:cNvPr>
          <p:cNvSpPr>
            <a:spLocks noGrp="1"/>
          </p:cNvSpPr>
          <p:nvPr>
            <p:ph type="dt" sz="half" idx="10"/>
          </p:nvPr>
        </p:nvSpPr>
        <p:spPr/>
        <p:txBody>
          <a:bodyPr/>
          <a:lstStyle/>
          <a:p>
            <a:fld id="{ABF540BD-5DE3-440D-9CCD-9A61E473293D}" type="datetimeFigureOut">
              <a:rPr lang="en-US" smtClean="0"/>
              <a:t>2/11/2019</a:t>
            </a:fld>
            <a:endParaRPr lang="en-US"/>
          </a:p>
        </p:txBody>
      </p:sp>
      <p:sp>
        <p:nvSpPr>
          <p:cNvPr id="6" name="Footer Placeholder 5">
            <a:extLst>
              <a:ext uri="{FF2B5EF4-FFF2-40B4-BE49-F238E27FC236}">
                <a16:creationId xmlns:a16="http://schemas.microsoft.com/office/drawing/2014/main" id="{610A758A-B09D-446E-BC91-26DBA48913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34E18C-E045-46F6-87C8-26D96ABD922F}"/>
              </a:ext>
            </a:extLst>
          </p:cNvPr>
          <p:cNvSpPr>
            <a:spLocks noGrp="1"/>
          </p:cNvSpPr>
          <p:nvPr>
            <p:ph type="sldNum" sz="quarter" idx="12"/>
          </p:nvPr>
        </p:nvSpPr>
        <p:spPr/>
        <p:txBody>
          <a:bodyPr/>
          <a:lstStyle/>
          <a:p>
            <a:fld id="{B980A844-B57B-4359-8E9F-29C4167CB6F0}" type="slidenum">
              <a:rPr lang="en-US" smtClean="0"/>
              <a:t>‹#›</a:t>
            </a:fld>
            <a:endParaRPr lang="en-US"/>
          </a:p>
        </p:txBody>
      </p:sp>
    </p:spTree>
    <p:extLst>
      <p:ext uri="{BB962C8B-B14F-4D97-AF65-F5344CB8AC3E}">
        <p14:creationId xmlns:p14="http://schemas.microsoft.com/office/powerpoint/2010/main" val="3165180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436F96-0003-4096-A664-8A0DA25E27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FD82DE-3968-4B23-B5B3-ED1E9228D0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BD7343-98A8-4B7E-B0D4-B5D31AA538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540BD-5DE3-440D-9CCD-9A61E473293D}" type="datetimeFigureOut">
              <a:rPr lang="en-US" smtClean="0"/>
              <a:t>2/11/2019</a:t>
            </a:fld>
            <a:endParaRPr lang="en-US"/>
          </a:p>
        </p:txBody>
      </p:sp>
      <p:sp>
        <p:nvSpPr>
          <p:cNvPr id="5" name="Footer Placeholder 4">
            <a:extLst>
              <a:ext uri="{FF2B5EF4-FFF2-40B4-BE49-F238E27FC236}">
                <a16:creationId xmlns:a16="http://schemas.microsoft.com/office/drawing/2014/main" id="{EB4BCD98-932B-4794-8440-BBD0A50258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313755-739E-4F4C-B274-3D4914C2F7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0A844-B57B-4359-8E9F-29C4167CB6F0}" type="slidenum">
              <a:rPr lang="en-US" smtClean="0"/>
              <a:t>‹#›</a:t>
            </a:fld>
            <a:endParaRPr lang="en-US"/>
          </a:p>
        </p:txBody>
      </p:sp>
    </p:spTree>
    <p:extLst>
      <p:ext uri="{BB962C8B-B14F-4D97-AF65-F5344CB8AC3E}">
        <p14:creationId xmlns:p14="http://schemas.microsoft.com/office/powerpoint/2010/main" val="3830238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February 10, 2019</a:t>
            </a:r>
          </a:p>
        </p:txBody>
      </p:sp>
    </p:spTree>
    <p:extLst>
      <p:ext uri="{BB962C8B-B14F-4D97-AF65-F5344CB8AC3E}">
        <p14:creationId xmlns:p14="http://schemas.microsoft.com/office/powerpoint/2010/main" val="3678757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fontScale="92500"/>
          </a:bodyPr>
          <a:lstStyle/>
          <a:p>
            <a:pPr marL="0" indent="0">
              <a:lnSpc>
                <a:spcPct val="150000"/>
              </a:lnSpc>
              <a:buNone/>
            </a:pPr>
            <a:r>
              <a:rPr lang="en-US" dirty="0"/>
              <a:t>Therefore, as the Holy Spirit says, "Today, if you hear his voice,  do not harden your hearts as in the rebellion, on the day of testing in the wilderness, where your fathers put me to the test and saw my works for forty years. Therefore I was provoked with that generation, and said, 'They always go astray in their heart; they have not known my ways.'  As I swore in my wrath, 'They shall not enter my rest.'" Take care, brothers, lest there be in any of you an evil, unbelieving heart, leading you to fall away from the living God. But exhort one another every day, as long as it is called "today," that none of you may be hardened by the deceitfulness of sin. </a:t>
            </a:r>
            <a:r>
              <a:rPr lang="en-US" dirty="0">
                <a:solidFill>
                  <a:srgbClr val="FF0000"/>
                </a:solidFill>
              </a:rPr>
              <a:t>For we have come to share in Christ, if indeed we hold our original confidence firm to the end.</a:t>
            </a:r>
            <a:r>
              <a:rPr lang="en-US" dirty="0"/>
              <a:t> (Hebrews 3:7 – 14)</a:t>
            </a:r>
          </a:p>
          <a:p>
            <a:pPr marL="457200" lvl="1" indent="0">
              <a:lnSpc>
                <a:spcPct val="100000"/>
              </a:lnSpc>
              <a:buNone/>
            </a:pPr>
            <a:endParaRPr lang="en-US" sz="2800" dirty="0">
              <a:solidFill>
                <a:srgbClr val="0070C0"/>
              </a:solidFill>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98897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a:bodyPr>
          <a:lstStyle/>
          <a:p>
            <a:pPr marL="514350" indent="-514350">
              <a:lnSpc>
                <a:spcPct val="100000"/>
              </a:lnSpc>
              <a:buFont typeface="+mj-lt"/>
              <a:buAutoNum type="arabicPeriod" startAt="3"/>
            </a:pPr>
            <a:r>
              <a:rPr lang="en-US" dirty="0">
                <a:solidFill>
                  <a:srgbClr val="0070C0"/>
                </a:solidFill>
              </a:rPr>
              <a:t>Analysis: It is a hypothetical warning that if a “true” believer fell away they would permanently lose their salvation.</a:t>
            </a:r>
          </a:p>
          <a:p>
            <a:pPr lvl="1">
              <a:lnSpc>
                <a:spcPct val="100000"/>
              </a:lnSpc>
            </a:pPr>
            <a:r>
              <a:rPr lang="en-US" sz="2800" dirty="0">
                <a:solidFill>
                  <a:srgbClr val="0070C0"/>
                </a:solidFill>
              </a:rPr>
              <a:t>Considering the warning to be hypothetical may lead some to not take the warning seriously. On the other hand it is by taking the warning seriously that a “true” believer remains in faith by the power of the Holy Spirit.</a:t>
            </a:r>
            <a:r>
              <a:rPr lang="en-US" sz="2800" b="1" dirty="0">
                <a:solidFill>
                  <a:srgbClr val="0070C0"/>
                </a:solidFill>
              </a:rPr>
              <a:t> </a:t>
            </a:r>
          </a:p>
          <a:p>
            <a:pPr marL="457200" lvl="1" indent="0">
              <a:lnSpc>
                <a:spcPct val="110000"/>
              </a:lnSpc>
              <a:buNone/>
            </a:pPr>
            <a:r>
              <a:rPr lang="en-US" sz="2800" dirty="0"/>
              <a:t>Therefore, my beloved, as you have always obeyed, so now, not only as in my presence but much more in my absence, work out your own salvation with fear and trembling,  for it is God who works in you, both to will and to work for his good pleasure. Philippians 2:12 – 13)</a:t>
            </a:r>
          </a:p>
          <a:p>
            <a:pPr lvl="1"/>
            <a:endParaRPr lang="en-US" sz="2800" dirty="0">
              <a:solidFill>
                <a:srgbClr val="0070C0"/>
              </a:solidFill>
            </a:endParaRPr>
          </a:p>
          <a:p>
            <a:pPr lvl="1"/>
            <a:r>
              <a:rPr lang="en-US" sz="2800" dirty="0">
                <a:solidFill>
                  <a:srgbClr val="0070C0"/>
                </a:solidFill>
              </a:rPr>
              <a:t>This interpretation has some merit but should not be taken as the primary intent of the warning.</a:t>
            </a:r>
          </a:p>
          <a:p>
            <a:pPr marL="457200" lvl="1" indent="0">
              <a:lnSpc>
                <a:spcPct val="100000"/>
              </a:lnSpc>
              <a:buNone/>
            </a:pPr>
            <a:endParaRPr lang="en-US" sz="2800" dirty="0"/>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65005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a:bodyPr>
          <a:lstStyle/>
          <a:p>
            <a:pPr marL="514350" indent="-514350">
              <a:lnSpc>
                <a:spcPct val="100000"/>
              </a:lnSpc>
              <a:buFont typeface="+mj-lt"/>
              <a:buAutoNum type="arabicPeriod" startAt="4"/>
            </a:pPr>
            <a:r>
              <a:rPr lang="en-US" dirty="0">
                <a:solidFill>
                  <a:srgbClr val="0070C0"/>
                </a:solidFill>
              </a:rPr>
              <a:t>Analysis: The warning is for those who have appeared to have made a “true” profession of faith and have been part of a local church. As such they have seen the work of the Spirit but not experienced it in a saving way. </a:t>
            </a:r>
          </a:p>
          <a:p>
            <a:pPr lvl="1">
              <a:lnSpc>
                <a:spcPct val="110000"/>
              </a:lnSpc>
            </a:pPr>
            <a:r>
              <a:rPr lang="en-US" sz="2800" dirty="0">
                <a:solidFill>
                  <a:srgbClr val="0070C0"/>
                </a:solidFill>
              </a:rPr>
              <a:t>Every local church has a group of people who think they are and appear to be “true” believers, </a:t>
            </a:r>
            <a:r>
              <a:rPr lang="en-US" sz="2800" b="1" dirty="0">
                <a:solidFill>
                  <a:srgbClr val="0070C0"/>
                </a:solidFill>
              </a:rPr>
              <a:t>BUT</a:t>
            </a:r>
            <a:r>
              <a:rPr lang="en-US" sz="2800" dirty="0">
                <a:solidFill>
                  <a:srgbClr val="0070C0"/>
                </a:solidFill>
              </a:rPr>
              <a:t> they are not saved. There is a false assurance that comes from this but in the end is reflected in the rocky soil in the Parable of the Sower. </a:t>
            </a:r>
          </a:p>
          <a:p>
            <a:pPr lvl="1">
              <a:lnSpc>
                <a:spcPct val="100000"/>
              </a:lnSpc>
            </a:pPr>
            <a:r>
              <a:rPr lang="en-US" sz="2800" dirty="0">
                <a:solidFill>
                  <a:srgbClr val="0070C0"/>
                </a:solidFill>
              </a:rPr>
              <a:t>Billy Graham often addressed this group of people by pointing out that church membership, baptism, confirmation, involvement in ministry and the like are not a guarantee of being a true believer.</a:t>
            </a:r>
          </a:p>
          <a:p>
            <a:pPr lvl="1">
              <a:lnSpc>
                <a:spcPct val="100000"/>
              </a:lnSpc>
            </a:pPr>
            <a:r>
              <a:rPr lang="en-US" sz="2800" dirty="0">
                <a:solidFill>
                  <a:srgbClr val="0070C0"/>
                </a:solidFill>
              </a:rPr>
              <a:t>Supporting this view is Hebrews 6:9 – 12 that shows this is not a majority problem.</a:t>
            </a: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02938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a:bodyPr>
          <a:lstStyle/>
          <a:p>
            <a:pPr marL="0" indent="0">
              <a:lnSpc>
                <a:spcPct val="150000"/>
              </a:lnSpc>
              <a:buNone/>
            </a:pPr>
            <a:r>
              <a:rPr lang="en-US" dirty="0">
                <a:solidFill>
                  <a:srgbClr val="FF0000"/>
                </a:solidFill>
              </a:rPr>
              <a:t>Though we speak in this way, yet in your case, beloved, we feel sure of better things--things that belong to salvation.</a:t>
            </a:r>
            <a:r>
              <a:rPr lang="en-US" dirty="0"/>
              <a:t>  For God is not unjust so as to overlook your work and the love that you have shown for his name in serving the saints, as you still do. </a:t>
            </a:r>
            <a:r>
              <a:rPr lang="en-US" dirty="0">
                <a:solidFill>
                  <a:srgbClr val="FF0000"/>
                </a:solidFill>
              </a:rPr>
              <a:t> And we desire each one of you to show the same earnestness to have the full assurance of hope until the end, so that you may not be sluggish, but imitators of those who through faith and patience inherit the promises. </a:t>
            </a:r>
            <a:r>
              <a:rPr lang="en-US" dirty="0"/>
              <a:t>(Hebrews 6:9 – 12)</a:t>
            </a:r>
          </a:p>
          <a:p>
            <a:pPr>
              <a:lnSpc>
                <a:spcPct val="150000"/>
              </a:lnSpc>
            </a:pPr>
            <a:r>
              <a:rPr lang="en-US" dirty="0">
                <a:solidFill>
                  <a:srgbClr val="0070C0"/>
                </a:solidFill>
              </a:rPr>
              <a:t>Good works are evidence of true faith.</a:t>
            </a: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50558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a:t>
            </a:r>
            <a:endParaRPr lang="en-US" sz="2800" b="1" dirty="0">
              <a:cs typeface="Arial" panose="020B0604020202020204" pitchFamily="34" charset="0"/>
            </a:endParaRPr>
          </a:p>
        </p:txBody>
      </p:sp>
      <p:sp>
        <p:nvSpPr>
          <p:cNvPr id="9" name="Content Placeholder 8"/>
          <p:cNvSpPr>
            <a:spLocks noGrp="1"/>
          </p:cNvSpPr>
          <p:nvPr>
            <p:ph idx="1"/>
          </p:nvPr>
        </p:nvSpPr>
        <p:spPr>
          <a:xfrm>
            <a:off x="147846" y="945930"/>
            <a:ext cx="11795760" cy="5822731"/>
          </a:xfrm>
          <a:solidFill>
            <a:srgbClr val="FFFFCC"/>
          </a:solidFill>
        </p:spPr>
        <p:txBody>
          <a:bodyPr>
            <a:normAutofit lnSpcReduction="10000"/>
          </a:bodyPr>
          <a:lstStyle/>
          <a:p>
            <a:pPr>
              <a:lnSpc>
                <a:spcPct val="100000"/>
              </a:lnSpc>
            </a:pPr>
            <a:r>
              <a:rPr lang="en-US" dirty="0">
                <a:solidFill>
                  <a:srgbClr val="0070C0"/>
                </a:solidFill>
              </a:rPr>
              <a:t>Two basic facts that both </a:t>
            </a:r>
            <a:r>
              <a:rPr lang="en-US" dirty="0" err="1">
                <a:solidFill>
                  <a:srgbClr val="0070C0"/>
                </a:solidFill>
              </a:rPr>
              <a:t>Arminians</a:t>
            </a:r>
            <a:r>
              <a:rPr lang="en-US" dirty="0">
                <a:solidFill>
                  <a:srgbClr val="0070C0"/>
                </a:solidFill>
              </a:rPr>
              <a:t> and the Reformed agree upon: </a:t>
            </a:r>
          </a:p>
          <a:p>
            <a:pPr marL="514350" indent="-514350">
              <a:lnSpc>
                <a:spcPct val="100000"/>
              </a:lnSpc>
              <a:buFont typeface="+mj-lt"/>
              <a:buAutoNum type="arabicPeriod"/>
            </a:pPr>
            <a:r>
              <a:rPr lang="en-US" dirty="0"/>
              <a:t>Every person in the history of the World has not been saved.</a:t>
            </a:r>
          </a:p>
          <a:p>
            <a:pPr marL="514350" indent="-514350">
              <a:lnSpc>
                <a:spcPct val="100000"/>
              </a:lnSpc>
              <a:buFont typeface="+mj-lt"/>
              <a:buAutoNum type="arabicPeriod"/>
            </a:pPr>
            <a:r>
              <a:rPr lang="en-US" dirty="0"/>
              <a:t>The only way a person can be saved is to believe in Jesus.</a:t>
            </a:r>
          </a:p>
          <a:p>
            <a:pPr>
              <a:lnSpc>
                <a:spcPct val="100000"/>
              </a:lnSpc>
            </a:pPr>
            <a:r>
              <a:rPr lang="en-US" dirty="0">
                <a:solidFill>
                  <a:srgbClr val="0070C0"/>
                </a:solidFill>
              </a:rPr>
              <a:t>In many ways the Arminian view of Soteriology stems from a belief that God does want every person to be saved. Usually </a:t>
            </a:r>
            <a:r>
              <a:rPr lang="en-US" dirty="0" err="1">
                <a:solidFill>
                  <a:srgbClr val="0070C0"/>
                </a:solidFill>
              </a:rPr>
              <a:t>Arminians</a:t>
            </a:r>
            <a:r>
              <a:rPr lang="en-US" dirty="0">
                <a:solidFill>
                  <a:srgbClr val="0070C0"/>
                </a:solidFill>
              </a:rPr>
              <a:t> object to the Reformed view, not primarily because of disagreements over Scriptural interpretation, but out of a philosophical moral objection that election is unfair and that God must be absolved of blame for not saving everyone. </a:t>
            </a:r>
          </a:p>
          <a:p>
            <a:pPr>
              <a:lnSpc>
                <a:spcPct val="100000"/>
              </a:lnSpc>
            </a:pPr>
            <a:r>
              <a:rPr lang="en-US" dirty="0">
                <a:solidFill>
                  <a:srgbClr val="0070C0"/>
                </a:solidFill>
              </a:rPr>
              <a:t>By creating the concept of human autonomy through “Free Will,” God is not unfair because everyone has an equal chance to be saved and God is not responsible for those who choose not to believe or are not told about Jesus.</a:t>
            </a:r>
          </a:p>
          <a:p>
            <a:pPr>
              <a:lnSpc>
                <a:spcPct val="100000"/>
              </a:lnSpc>
            </a:pPr>
            <a:r>
              <a:rPr lang="en-US" dirty="0" err="1">
                <a:solidFill>
                  <a:srgbClr val="0070C0"/>
                </a:solidFill>
              </a:rPr>
              <a:t>Arminians</a:t>
            </a:r>
            <a:r>
              <a:rPr lang="en-US" dirty="0">
                <a:solidFill>
                  <a:srgbClr val="0070C0"/>
                </a:solidFill>
              </a:rPr>
              <a:t> have traditionally grounded their belief in God’s desire to have all people saved on 1 Timothy 2:1 – 4 and 2 Peter 3:9.</a:t>
            </a:r>
          </a:p>
          <a:p>
            <a:pPr>
              <a:lnSpc>
                <a:spcPct val="100000"/>
              </a:lnSpc>
            </a:pPr>
            <a:endParaRPr lang="en-US" dirty="0">
              <a:solidFill>
                <a:srgbClr val="0070C0"/>
              </a:solidFill>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712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a:t>
            </a:r>
            <a:endParaRPr lang="en-US" sz="2800" b="1" dirty="0">
              <a:cs typeface="Arial" panose="020B0604020202020204" pitchFamily="34" charset="0"/>
            </a:endParaRPr>
          </a:p>
        </p:txBody>
      </p:sp>
      <p:sp>
        <p:nvSpPr>
          <p:cNvPr id="9" name="Content Placeholder 8"/>
          <p:cNvSpPr>
            <a:spLocks noGrp="1"/>
          </p:cNvSpPr>
          <p:nvPr>
            <p:ph idx="1"/>
          </p:nvPr>
        </p:nvSpPr>
        <p:spPr>
          <a:xfrm>
            <a:off x="147846" y="945930"/>
            <a:ext cx="11795760" cy="5822731"/>
          </a:xfrm>
          <a:solidFill>
            <a:srgbClr val="FFFFCC"/>
          </a:solidFill>
        </p:spPr>
        <p:txBody>
          <a:bodyPr>
            <a:normAutofit lnSpcReduction="10000"/>
          </a:bodyPr>
          <a:lstStyle/>
          <a:p>
            <a:pPr marL="457200" lvl="1" indent="0">
              <a:lnSpc>
                <a:spcPct val="150000"/>
              </a:lnSpc>
              <a:buNone/>
            </a:pPr>
            <a:r>
              <a:rPr lang="en-US" sz="2800" dirty="0"/>
              <a:t>First of all, then, I urge that supplications, prayers, intercessions, and thanksgivings be made for </a:t>
            </a:r>
            <a:r>
              <a:rPr lang="en-US" sz="2800" dirty="0">
                <a:solidFill>
                  <a:srgbClr val="FF0000"/>
                </a:solidFill>
              </a:rPr>
              <a:t>all people</a:t>
            </a:r>
            <a:r>
              <a:rPr lang="en-US" sz="2800" dirty="0"/>
              <a:t>, for kings and </a:t>
            </a:r>
            <a:r>
              <a:rPr lang="en-US" sz="2800" dirty="0">
                <a:solidFill>
                  <a:srgbClr val="FF0000"/>
                </a:solidFill>
              </a:rPr>
              <a:t>all who are in high positions</a:t>
            </a:r>
            <a:r>
              <a:rPr lang="en-US" sz="2800" dirty="0"/>
              <a:t>, that we may lead a peaceful and quiet life, godly and dignified in every way. This is good, and it is pleasing in the sight of God our Savior, who </a:t>
            </a:r>
            <a:r>
              <a:rPr lang="en-US" sz="2800" dirty="0">
                <a:solidFill>
                  <a:srgbClr val="FF0000"/>
                </a:solidFill>
              </a:rPr>
              <a:t>desires all people to be saved </a:t>
            </a:r>
            <a:r>
              <a:rPr lang="en-US" sz="2800" dirty="0"/>
              <a:t>and to come to the knowledge of the truth. (1 Timothy 2:1 – 4)</a:t>
            </a:r>
          </a:p>
          <a:p>
            <a:pPr marL="457200" lvl="1" indent="0">
              <a:lnSpc>
                <a:spcPct val="150000"/>
              </a:lnSpc>
              <a:buNone/>
            </a:pPr>
            <a:r>
              <a:rPr lang="en-US" sz="2800" dirty="0"/>
              <a:t>The Lord is not slow to fulfill his promise as some count slowness, but is patient toward </a:t>
            </a:r>
            <a:r>
              <a:rPr lang="en-US" sz="2800" b="1" dirty="0">
                <a:solidFill>
                  <a:srgbClr val="FF0000"/>
                </a:solidFill>
              </a:rPr>
              <a:t>you</a:t>
            </a:r>
            <a:r>
              <a:rPr lang="en-US" sz="2800" dirty="0"/>
              <a:t>, </a:t>
            </a:r>
            <a:r>
              <a:rPr lang="en-US" sz="2800" dirty="0">
                <a:solidFill>
                  <a:srgbClr val="FF0000"/>
                </a:solidFill>
              </a:rPr>
              <a:t>not wishing that any should perish, but that all should reach repentance.</a:t>
            </a:r>
            <a:r>
              <a:rPr lang="en-US" sz="2800" dirty="0"/>
              <a:t> (2 Peter 3:9) </a:t>
            </a:r>
          </a:p>
          <a:p>
            <a:pPr marL="457200" lvl="1" indent="0">
              <a:buNone/>
            </a:pPr>
            <a:endParaRPr lang="en-US" sz="2800" dirty="0">
              <a:solidFill>
                <a:srgbClr val="0070C0"/>
              </a:solidFill>
            </a:endParaRPr>
          </a:p>
          <a:p>
            <a:pPr>
              <a:lnSpc>
                <a:spcPct val="100000"/>
              </a:lnSpc>
            </a:pPr>
            <a:endParaRPr lang="en-US" dirty="0">
              <a:solidFill>
                <a:srgbClr val="0070C0"/>
              </a:solidFill>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75889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782516"/>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Does God Want Everyone to be Saved?</a:t>
            </a:r>
            <a:endParaRPr lang="en-US" sz="2800" b="1" dirty="0">
              <a:cs typeface="Arial" panose="020B0604020202020204" pitchFamily="34" charset="0"/>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
        <p:nvSpPr>
          <p:cNvPr id="3" name="Rectangle 2">
            <a:extLst>
              <a:ext uri="{FF2B5EF4-FFF2-40B4-BE49-F238E27FC236}">
                <a16:creationId xmlns:a16="http://schemas.microsoft.com/office/drawing/2014/main" id="{3D61ACC6-1D21-4E55-A3B0-77B2AFE3028D}"/>
              </a:ext>
            </a:extLst>
          </p:cNvPr>
          <p:cNvSpPr/>
          <p:nvPr/>
        </p:nvSpPr>
        <p:spPr>
          <a:xfrm>
            <a:off x="142240" y="955055"/>
            <a:ext cx="11795760" cy="5262979"/>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800" dirty="0">
                <a:solidFill>
                  <a:srgbClr val="0070C0"/>
                </a:solidFill>
              </a:rPr>
              <a:t>If these verses truly teach that God literally wants each and every person to be saved </a:t>
            </a:r>
            <a:r>
              <a:rPr lang="en-US" sz="2800" b="1" dirty="0">
                <a:solidFill>
                  <a:srgbClr val="0070C0"/>
                </a:solidFill>
              </a:rPr>
              <a:t>BUT </a:t>
            </a:r>
            <a:r>
              <a:rPr lang="en-US" sz="2800" dirty="0">
                <a:solidFill>
                  <a:srgbClr val="0070C0"/>
                </a:solidFill>
              </a:rPr>
              <a:t>not every person is ultimately saved, then there are at least four possible explanations:</a:t>
            </a:r>
          </a:p>
          <a:p>
            <a:pPr marL="1428750" lvl="2" indent="-514350">
              <a:buFont typeface="+mj-lt"/>
              <a:buAutoNum type="arabicPeriod"/>
            </a:pPr>
            <a:r>
              <a:rPr lang="en-US" sz="2800" dirty="0">
                <a:solidFill>
                  <a:srgbClr val="0070C0"/>
                </a:solidFill>
              </a:rPr>
              <a:t>God wants everyone to be saved but lacks the power to accomplish it.</a:t>
            </a:r>
          </a:p>
          <a:p>
            <a:pPr marL="1428750" lvl="2" indent="-514350">
              <a:buFont typeface="+mj-lt"/>
              <a:buAutoNum type="arabicPeriod"/>
            </a:pPr>
            <a:r>
              <a:rPr lang="en-US" sz="2800" dirty="0">
                <a:solidFill>
                  <a:srgbClr val="0070C0"/>
                </a:solidFill>
              </a:rPr>
              <a:t>The Bible is self contradictory because it teaches God wants everyone to be saved and teaches that God does not want everyone to be saved.</a:t>
            </a:r>
          </a:p>
          <a:p>
            <a:pPr marL="1428750" lvl="2" indent="-514350">
              <a:buFont typeface="+mj-lt"/>
              <a:buAutoNum type="arabicPeriod"/>
            </a:pPr>
            <a:r>
              <a:rPr lang="en-US" sz="2800" dirty="0">
                <a:solidFill>
                  <a:srgbClr val="0070C0"/>
                </a:solidFill>
              </a:rPr>
              <a:t>God wants everyone to be saved in one sense BUT God has a higher priority than saving everyone.</a:t>
            </a:r>
          </a:p>
          <a:p>
            <a:pPr marL="1428750" lvl="2" indent="-514350">
              <a:buFont typeface="+mj-lt"/>
              <a:buAutoNum type="arabicPeriod"/>
            </a:pPr>
            <a:r>
              <a:rPr lang="en-US" sz="2800" dirty="0">
                <a:solidFill>
                  <a:srgbClr val="0070C0"/>
                </a:solidFill>
              </a:rPr>
              <a:t>A literal interpretation of 1 Timothy 2:1 – 4 and 2 Peter 3:9 is incorrect.</a:t>
            </a:r>
          </a:p>
          <a:p>
            <a:pPr marL="971550" lvl="1" indent="-514350">
              <a:buFont typeface="+mj-lt"/>
              <a:buAutoNum type="arabicPeriod"/>
            </a:pPr>
            <a:endParaRPr lang="en-US" sz="2800" dirty="0">
              <a:solidFill>
                <a:srgbClr val="0070C0"/>
              </a:solidFill>
            </a:endParaRPr>
          </a:p>
        </p:txBody>
      </p:sp>
    </p:spTree>
    <p:extLst>
      <p:ext uri="{BB962C8B-B14F-4D97-AF65-F5344CB8AC3E}">
        <p14:creationId xmlns:p14="http://schemas.microsoft.com/office/powerpoint/2010/main" val="1626129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1219200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 Review</a:t>
            </a:r>
            <a:endParaRPr lang="en-US" sz="2800" b="1" dirty="0">
              <a:cs typeface="Arial" panose="020B0604020202020204" pitchFamily="34" charset="0"/>
            </a:endParaRPr>
          </a:p>
        </p:txBody>
      </p:sp>
      <p:sp>
        <p:nvSpPr>
          <p:cNvPr id="9" name="Content Placeholder 8"/>
          <p:cNvSpPr>
            <a:spLocks noGrp="1"/>
          </p:cNvSpPr>
          <p:nvPr>
            <p:ph idx="1"/>
          </p:nvPr>
        </p:nvSpPr>
        <p:spPr>
          <a:xfrm>
            <a:off x="0" y="782516"/>
            <a:ext cx="11943606" cy="5986146"/>
          </a:xfrm>
          <a:solidFill>
            <a:srgbClr val="FFFFCC"/>
          </a:solidFill>
        </p:spPr>
        <p:txBody>
          <a:bodyPr>
            <a:normAutofit/>
          </a:bodyPr>
          <a:lstStyle/>
          <a:p>
            <a:pPr>
              <a:lnSpc>
                <a:spcPct val="120000"/>
              </a:lnSpc>
            </a:pPr>
            <a:r>
              <a:rPr lang="en-US" dirty="0">
                <a:solidFill>
                  <a:srgbClr val="0070C0"/>
                </a:solidFill>
              </a:rPr>
              <a:t>Because of the clear teaching that every elect person is enabled by God to persevere in “true” faith to the end, it is certain that the elect could not commit the unpardonable sin. </a:t>
            </a:r>
          </a:p>
          <a:p>
            <a:pPr>
              <a:lnSpc>
                <a:spcPct val="120000"/>
              </a:lnSpc>
            </a:pPr>
            <a:r>
              <a:rPr lang="en-US" dirty="0">
                <a:solidFill>
                  <a:srgbClr val="0070C0"/>
                </a:solidFill>
              </a:rPr>
              <a:t>The Evangelical answer to what is the unpardonable sin is to attribute the works of Jesus to the power of Satan. Matthew</a:t>
            </a:r>
          </a:p>
          <a:p>
            <a:pPr marL="457200" lvl="1" indent="0">
              <a:lnSpc>
                <a:spcPct val="120000"/>
              </a:lnSpc>
              <a:buNone/>
            </a:pPr>
            <a:r>
              <a:rPr lang="en-US" sz="2800" dirty="0"/>
              <a:t>Note: Beelzebub was a Philistine god worshiped in the city of </a:t>
            </a:r>
            <a:r>
              <a:rPr lang="en-US" sz="2800" dirty="0" err="1"/>
              <a:t>Ekron</a:t>
            </a:r>
            <a:r>
              <a:rPr lang="en-US" sz="2800" dirty="0"/>
              <a:t> (2 Kings 1:2). The word </a:t>
            </a:r>
            <a:r>
              <a:rPr lang="en-US" sz="2800" i="1" dirty="0"/>
              <a:t>Beelzebub</a:t>
            </a:r>
            <a:r>
              <a:rPr lang="en-US" sz="2800" dirty="0"/>
              <a:t> is the Greek spelling of </a:t>
            </a:r>
            <a:r>
              <a:rPr lang="en-US" sz="2800" i="1" dirty="0"/>
              <a:t>Baal-</a:t>
            </a:r>
            <a:r>
              <a:rPr lang="en-US" sz="2800" i="1" dirty="0" err="1"/>
              <a:t>zebub</a:t>
            </a:r>
            <a:r>
              <a:rPr lang="en-US" sz="2800" dirty="0"/>
              <a:t> meaning "lord of the high place. It was common in the ancient Middle East for a nation to demonize the god of its enemy. There is a phonetic similarity to the Aramaic word for Satan hence </a:t>
            </a:r>
            <a:r>
              <a:rPr lang="en-US" sz="2800" dirty="0" err="1"/>
              <a:t>Beelzebul</a:t>
            </a:r>
            <a:r>
              <a:rPr lang="en-US" sz="2800" dirty="0"/>
              <a:t> became a word for Satan . </a:t>
            </a:r>
            <a:endParaRPr lang="en-US" dirty="0">
              <a:solidFill>
                <a:srgbClr val="0070C0"/>
              </a:solidFill>
            </a:endParaRPr>
          </a:p>
          <a:p>
            <a:pPr marL="0" indent="0">
              <a:lnSpc>
                <a:spcPct val="150000"/>
              </a:lnSpc>
              <a:buNone/>
            </a:pPr>
            <a:endParaRPr lang="en-US" b="1" dirty="0"/>
          </a:p>
          <a:p>
            <a:pPr marL="0" indent="0">
              <a:lnSpc>
                <a:spcPct val="120000"/>
              </a:lnSpc>
              <a:buNone/>
            </a:pPr>
            <a:endParaRPr lang="en-US" dirty="0">
              <a:solidFill>
                <a:srgbClr val="0070C0"/>
              </a:solidFill>
            </a:endParaRPr>
          </a:p>
          <a:p>
            <a:pPr marL="0" indent="0">
              <a:lnSpc>
                <a:spcPct val="12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19750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5" y="782516"/>
            <a:ext cx="11897009" cy="5986146"/>
          </a:xfrm>
          <a:solidFill>
            <a:srgbClr val="FFFFCC"/>
          </a:solidFill>
        </p:spPr>
        <p:txBody>
          <a:bodyPr>
            <a:normAutofit fontScale="92500"/>
          </a:bodyPr>
          <a:lstStyle/>
          <a:p>
            <a:pPr marL="0" indent="0">
              <a:lnSpc>
                <a:spcPct val="150000"/>
              </a:lnSpc>
              <a:buNone/>
            </a:pPr>
            <a:r>
              <a:rPr lang="en-US" dirty="0"/>
              <a:t>And the scribes who came down from Jerusalem were saying, "</a:t>
            </a:r>
            <a:r>
              <a:rPr lang="en-US" dirty="0">
                <a:solidFill>
                  <a:srgbClr val="FF0000"/>
                </a:solidFill>
              </a:rPr>
              <a:t>He is possessed by </a:t>
            </a:r>
            <a:r>
              <a:rPr lang="en-US" dirty="0" err="1">
                <a:solidFill>
                  <a:srgbClr val="FF0000"/>
                </a:solidFill>
              </a:rPr>
              <a:t>Beelzebul</a:t>
            </a:r>
            <a:r>
              <a:rPr lang="en-US" dirty="0">
                <a:solidFill>
                  <a:srgbClr val="FF0000"/>
                </a:solidFill>
              </a:rPr>
              <a:t>," and "by the prince of demons he casts out the demons</a:t>
            </a:r>
            <a:r>
              <a:rPr lang="en-US" dirty="0"/>
              <a:t>." And he called them to him and said to them in parables, "How can Satan cast out Satan? If a kingdom is divided against itself, that kingdom cannot stand. And if a house is divided against itself, that house will not be able to stand. And if Satan has risen up against himself and is divided, he cannot stand, but is coming to an end…  "Truly, I say to you, all sins will be forgiven the children of man, and whatever blasphemies they utter, </a:t>
            </a:r>
            <a:r>
              <a:rPr lang="en-US" dirty="0">
                <a:solidFill>
                  <a:srgbClr val="FF0000"/>
                </a:solidFill>
              </a:rPr>
              <a:t>but whoever blasphemes against the Holy Spirit never has forgiveness, but is guilty of an eternal sin"--</a:t>
            </a:r>
            <a:r>
              <a:rPr lang="en-US" dirty="0"/>
              <a:t> </a:t>
            </a:r>
            <a:r>
              <a:rPr lang="en-US" dirty="0">
                <a:solidFill>
                  <a:srgbClr val="FF0000"/>
                </a:solidFill>
              </a:rPr>
              <a:t>for they were saying, "He has an unclean spirit.“ </a:t>
            </a:r>
            <a:r>
              <a:rPr lang="en-US" dirty="0"/>
              <a:t>(Mark 3:22 – 26; 28 - 30) </a:t>
            </a:r>
          </a:p>
          <a:p>
            <a:pPr marL="0" indent="0">
              <a:lnSpc>
                <a:spcPct val="12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65284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1219200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 Review </a:t>
            </a:r>
            <a:endParaRPr lang="en-US" sz="2800" b="1" dirty="0">
              <a:cs typeface="Arial" panose="020B0604020202020204" pitchFamily="34" charset="0"/>
            </a:endParaRPr>
          </a:p>
        </p:txBody>
      </p:sp>
      <p:sp>
        <p:nvSpPr>
          <p:cNvPr id="9" name="Content Placeholder 8"/>
          <p:cNvSpPr>
            <a:spLocks noGrp="1"/>
          </p:cNvSpPr>
          <p:nvPr>
            <p:ph idx="1"/>
          </p:nvPr>
        </p:nvSpPr>
        <p:spPr>
          <a:xfrm>
            <a:off x="0" y="782516"/>
            <a:ext cx="11943606" cy="5986146"/>
          </a:xfrm>
          <a:solidFill>
            <a:srgbClr val="FFFFCC"/>
          </a:solidFill>
        </p:spPr>
        <p:txBody>
          <a:bodyPr>
            <a:normAutofit/>
          </a:bodyPr>
          <a:lstStyle/>
          <a:p>
            <a:pPr>
              <a:lnSpc>
                <a:spcPct val="120000"/>
              </a:lnSpc>
            </a:pPr>
            <a:r>
              <a:rPr lang="en-US" dirty="0">
                <a:solidFill>
                  <a:srgbClr val="0070C0"/>
                </a:solidFill>
              </a:rPr>
              <a:t>The elect may experience times of doubt or even backslide into grievous sin. However, the true elect will always return to faith.</a:t>
            </a:r>
          </a:p>
          <a:p>
            <a:pPr>
              <a:lnSpc>
                <a:spcPct val="120000"/>
              </a:lnSpc>
            </a:pPr>
            <a:r>
              <a:rPr lang="en-US" dirty="0">
                <a:solidFill>
                  <a:srgbClr val="0070C0"/>
                </a:solidFill>
              </a:rPr>
              <a:t>When an apparent true believer falls away and does not return to faith it does not follow that the elect can lose their salvation but that the apparent believer had not been irresistibly called by God. </a:t>
            </a:r>
          </a:p>
          <a:p>
            <a:pPr marL="0" indent="0">
              <a:lnSpc>
                <a:spcPct val="120000"/>
              </a:lnSpc>
              <a:buNone/>
            </a:pPr>
            <a:r>
              <a:rPr lang="en-US" dirty="0"/>
              <a:t>They went out from us, but they were not of us; for if they had been of us, they would have continued with us. But they went out, that it might become plain that they all are not of us. (1 John 2:19)</a:t>
            </a:r>
            <a:endParaRPr lang="en-US" dirty="0">
              <a:solidFill>
                <a:srgbClr val="0070C0"/>
              </a:solidFill>
            </a:endParaRPr>
          </a:p>
          <a:p>
            <a:pPr marL="0" indent="0">
              <a:lnSpc>
                <a:spcPct val="150000"/>
              </a:lnSpc>
              <a:buNone/>
            </a:pPr>
            <a:endParaRPr lang="en-US" b="1" dirty="0"/>
          </a:p>
          <a:p>
            <a:pPr marL="0" indent="0">
              <a:lnSpc>
                <a:spcPct val="120000"/>
              </a:lnSpc>
              <a:buNone/>
            </a:pPr>
            <a:endParaRPr lang="en-US" dirty="0">
              <a:solidFill>
                <a:srgbClr val="0070C0"/>
              </a:solidFill>
            </a:endParaRPr>
          </a:p>
          <a:p>
            <a:pPr marL="0" indent="0">
              <a:lnSpc>
                <a:spcPct val="12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25990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1219200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 Review </a:t>
            </a:r>
            <a:endParaRPr lang="en-US" sz="2800" b="1" dirty="0">
              <a:cs typeface="Arial" panose="020B0604020202020204" pitchFamily="34" charset="0"/>
            </a:endParaRPr>
          </a:p>
        </p:txBody>
      </p:sp>
      <p:sp>
        <p:nvSpPr>
          <p:cNvPr id="9" name="Content Placeholder 8"/>
          <p:cNvSpPr>
            <a:spLocks noGrp="1"/>
          </p:cNvSpPr>
          <p:nvPr>
            <p:ph idx="1"/>
          </p:nvPr>
        </p:nvSpPr>
        <p:spPr>
          <a:xfrm>
            <a:off x="0" y="782516"/>
            <a:ext cx="11943606" cy="5986146"/>
          </a:xfrm>
          <a:solidFill>
            <a:srgbClr val="FFFFCC"/>
          </a:solidFill>
        </p:spPr>
        <p:txBody>
          <a:bodyPr>
            <a:normAutofit/>
          </a:bodyPr>
          <a:lstStyle/>
          <a:p>
            <a:pPr>
              <a:lnSpc>
                <a:spcPct val="120000"/>
              </a:lnSpc>
            </a:pPr>
            <a:r>
              <a:rPr lang="en-US" dirty="0">
                <a:solidFill>
                  <a:srgbClr val="0070C0"/>
                </a:solidFill>
              </a:rPr>
              <a:t>The ultimate confirmation of being of the elect is perseverance in faith to the end (death or the second coming of Christ).</a:t>
            </a:r>
          </a:p>
          <a:p>
            <a:pPr>
              <a:lnSpc>
                <a:spcPct val="120000"/>
              </a:lnSpc>
            </a:pPr>
            <a:r>
              <a:rPr lang="en-US" dirty="0">
                <a:solidFill>
                  <a:srgbClr val="0070C0"/>
                </a:solidFill>
              </a:rPr>
              <a:t>We must keep in mind we are never absolutely certain if an unbeliever or apparent believer who has fallen away will ultimately come to true faith.</a:t>
            </a:r>
          </a:p>
          <a:p>
            <a:pPr>
              <a:lnSpc>
                <a:spcPct val="120000"/>
              </a:lnSpc>
            </a:pPr>
            <a:r>
              <a:rPr lang="en-US" dirty="0">
                <a:solidFill>
                  <a:srgbClr val="0070C0"/>
                </a:solidFill>
              </a:rPr>
              <a:t>Nevertheless, Scripture does teach that a person can become so hardened that they cannot be saved:</a:t>
            </a:r>
          </a:p>
          <a:p>
            <a:pPr marL="0" indent="0">
              <a:lnSpc>
                <a:spcPct val="150000"/>
              </a:lnSpc>
              <a:buNone/>
            </a:pPr>
            <a:endParaRPr lang="en-US" b="1" dirty="0"/>
          </a:p>
          <a:p>
            <a:pPr marL="0" indent="0">
              <a:lnSpc>
                <a:spcPct val="120000"/>
              </a:lnSpc>
              <a:buNone/>
            </a:pPr>
            <a:endParaRPr lang="en-US" dirty="0">
              <a:solidFill>
                <a:srgbClr val="0070C0"/>
              </a:solidFill>
            </a:endParaRPr>
          </a:p>
          <a:p>
            <a:pPr marL="0" indent="0">
              <a:lnSpc>
                <a:spcPct val="12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63877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2241" y="735724"/>
            <a:ext cx="11944656" cy="6032938"/>
          </a:xfrm>
          <a:solidFill>
            <a:srgbClr val="FFFFCC"/>
          </a:solidFill>
        </p:spPr>
        <p:txBody>
          <a:bodyPr>
            <a:normAutofit fontScale="92500" lnSpcReduction="20000"/>
          </a:bodyPr>
          <a:lstStyle/>
          <a:p>
            <a:pPr marL="0" indent="0">
              <a:lnSpc>
                <a:spcPct val="150000"/>
              </a:lnSpc>
              <a:buNone/>
            </a:pPr>
            <a:r>
              <a:rPr lang="en-US" b="1" dirty="0"/>
              <a:t>21</a:t>
            </a:r>
            <a:r>
              <a:rPr lang="en-US" dirty="0"/>
              <a:t> For although they knew God, they did not honor him as God or give thanks to him, but they became futile in their thinking, and their foolish hearts were darkened. </a:t>
            </a:r>
            <a:r>
              <a:rPr lang="en-US" b="1" dirty="0"/>
              <a:t>22</a:t>
            </a:r>
            <a:r>
              <a:rPr lang="en-US" dirty="0"/>
              <a:t> Claiming to be wise, they became fools, </a:t>
            </a:r>
            <a:r>
              <a:rPr lang="en-US" b="1" dirty="0"/>
              <a:t>23</a:t>
            </a:r>
            <a:r>
              <a:rPr lang="en-US" dirty="0"/>
              <a:t> and exchanged the glory of the immortal God for images resembling mortal man and birds and animals and creeping things. </a:t>
            </a:r>
            <a:r>
              <a:rPr lang="en-US" b="1" dirty="0"/>
              <a:t>24 </a:t>
            </a:r>
            <a:r>
              <a:rPr lang="en-US" dirty="0">
                <a:solidFill>
                  <a:srgbClr val="FF0000"/>
                </a:solidFill>
              </a:rPr>
              <a:t>Therefore, God gave them up in the lusts of their hearts to impurity,</a:t>
            </a:r>
            <a:r>
              <a:rPr lang="en-US" dirty="0"/>
              <a:t> </a:t>
            </a:r>
            <a:r>
              <a:rPr lang="en-US" b="1" dirty="0"/>
              <a:t>25</a:t>
            </a:r>
            <a:r>
              <a:rPr lang="en-US" dirty="0"/>
              <a:t> because they exchanged the truth about God for a lie and worshiped and served the creature rather than the Creator, who is blessed forever! Amen. </a:t>
            </a:r>
            <a:r>
              <a:rPr lang="en-US" b="1" dirty="0"/>
              <a:t>26</a:t>
            </a:r>
            <a:r>
              <a:rPr lang="en-US" dirty="0"/>
              <a:t> </a:t>
            </a:r>
            <a:r>
              <a:rPr lang="en-US" dirty="0">
                <a:solidFill>
                  <a:srgbClr val="FF0000"/>
                </a:solidFill>
              </a:rPr>
              <a:t>For this reason God gave them up to dishonorable passions</a:t>
            </a:r>
            <a:r>
              <a:rPr lang="en-US" dirty="0"/>
              <a:t>… </a:t>
            </a:r>
            <a:r>
              <a:rPr lang="en-US" b="1" dirty="0"/>
              <a:t>28</a:t>
            </a:r>
            <a:r>
              <a:rPr lang="en-US" dirty="0"/>
              <a:t> And since they did not see fit to acknowledge God, </a:t>
            </a:r>
            <a:r>
              <a:rPr lang="en-US" dirty="0">
                <a:solidFill>
                  <a:srgbClr val="FF0000"/>
                </a:solidFill>
              </a:rPr>
              <a:t>God gave them up to a debased mind to do what ought not to be done</a:t>
            </a:r>
            <a:r>
              <a:rPr lang="en-US" dirty="0"/>
              <a:t>...</a:t>
            </a:r>
            <a:r>
              <a:rPr lang="en-US" b="1" dirty="0"/>
              <a:t>32</a:t>
            </a:r>
            <a:r>
              <a:rPr lang="en-US" dirty="0"/>
              <a:t> </a:t>
            </a:r>
            <a:r>
              <a:rPr lang="en-US" dirty="0">
                <a:solidFill>
                  <a:srgbClr val="FF0000"/>
                </a:solidFill>
              </a:rPr>
              <a:t>Though they know God's decree that those who practice such things deserve to die, they not only do them but give approval to those who practice them. </a:t>
            </a:r>
            <a:r>
              <a:rPr lang="en-US" dirty="0"/>
              <a:t>(Romans 1)</a:t>
            </a:r>
          </a:p>
          <a:p>
            <a:pPr marL="0" indent="0">
              <a:lnSpc>
                <a:spcPct val="120000"/>
              </a:lnSpc>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03476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a:bodyPr>
          <a:lstStyle/>
          <a:p>
            <a:pPr>
              <a:lnSpc>
                <a:spcPct val="150000"/>
              </a:lnSpc>
            </a:pPr>
            <a:r>
              <a:rPr lang="en-US" dirty="0">
                <a:solidFill>
                  <a:srgbClr val="0070C0"/>
                </a:solidFill>
              </a:rPr>
              <a:t>Another verse that is often cited to challenge Preservation of the Saints is Hebrews 6:4 – 6)</a:t>
            </a:r>
          </a:p>
          <a:p>
            <a:pPr marL="0" indent="0">
              <a:lnSpc>
                <a:spcPct val="150000"/>
              </a:lnSpc>
              <a:buNone/>
            </a:pPr>
            <a:r>
              <a:rPr lang="en-US" dirty="0"/>
              <a:t>For it is impossible, in the case of those who have once been enlightened, who have tasted the heavenly gift, and have shared in the Holy Spirit, and have tasted the goodness of the word of God and the powers of the age to come, and then have fallen away, to restore them again to repentance, since they are crucifying once again the Son of God to their own harm and holding him up to contempt. (Hebrews 6: 4 - 6)</a:t>
            </a: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96070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a:bodyPr>
          <a:lstStyle/>
          <a:p>
            <a:pPr>
              <a:lnSpc>
                <a:spcPct val="100000"/>
              </a:lnSpc>
            </a:pPr>
            <a:r>
              <a:rPr lang="en-US" dirty="0">
                <a:solidFill>
                  <a:srgbClr val="0070C0"/>
                </a:solidFill>
              </a:rPr>
              <a:t>Many interpretations have been suggested for this sober warning. The four most common are:</a:t>
            </a:r>
          </a:p>
          <a:p>
            <a:pPr marL="971550" lvl="1" indent="-514350">
              <a:lnSpc>
                <a:spcPct val="100000"/>
              </a:lnSpc>
              <a:buFont typeface="+mj-lt"/>
              <a:buAutoNum type="arabicPeriod"/>
            </a:pPr>
            <a:r>
              <a:rPr lang="en-US" sz="2800" dirty="0">
                <a:solidFill>
                  <a:srgbClr val="0070C0"/>
                </a:solidFill>
              </a:rPr>
              <a:t>It refers to “true” believers who permanently lose their salvation.</a:t>
            </a:r>
          </a:p>
          <a:p>
            <a:pPr marL="971550" lvl="1" indent="-514350">
              <a:lnSpc>
                <a:spcPct val="100000"/>
              </a:lnSpc>
              <a:buFont typeface="+mj-lt"/>
              <a:buAutoNum type="arabicPeriod"/>
            </a:pPr>
            <a:r>
              <a:rPr lang="en-US" sz="2800" dirty="0">
                <a:solidFill>
                  <a:srgbClr val="0070C0"/>
                </a:solidFill>
              </a:rPr>
              <a:t>It is directed against an unknown Judaizing heresy that if embraced would result in loss of all hope of salvation.</a:t>
            </a:r>
          </a:p>
          <a:p>
            <a:pPr marL="971550" lvl="1" indent="-514350">
              <a:lnSpc>
                <a:spcPct val="100000"/>
              </a:lnSpc>
              <a:buFont typeface="+mj-lt"/>
              <a:buAutoNum type="arabicPeriod"/>
            </a:pPr>
            <a:r>
              <a:rPr lang="en-US" sz="2800" dirty="0">
                <a:solidFill>
                  <a:srgbClr val="0070C0"/>
                </a:solidFill>
              </a:rPr>
              <a:t>It is a hypothetical warning that if a “true” believer fell away they would permanently lose their salvation </a:t>
            </a:r>
            <a:r>
              <a:rPr lang="en-US" sz="2800" b="1" dirty="0">
                <a:solidFill>
                  <a:srgbClr val="0070C0"/>
                </a:solidFill>
              </a:rPr>
              <a:t>OR </a:t>
            </a:r>
            <a:r>
              <a:rPr lang="en-US" sz="2800" dirty="0">
                <a:solidFill>
                  <a:srgbClr val="0070C0"/>
                </a:solidFill>
              </a:rPr>
              <a:t>This warning could also be an exhortation for “true” believers to prove their salvation by persevering. </a:t>
            </a:r>
          </a:p>
          <a:p>
            <a:pPr marL="971550" lvl="1" indent="-514350">
              <a:lnSpc>
                <a:spcPct val="100000"/>
              </a:lnSpc>
              <a:buFont typeface="+mj-lt"/>
              <a:buAutoNum type="arabicPeriod"/>
            </a:pPr>
            <a:r>
              <a:rPr lang="en-US" sz="2800" dirty="0">
                <a:solidFill>
                  <a:srgbClr val="0070C0"/>
                </a:solidFill>
              </a:rPr>
              <a:t>The warning is for those who have appeared to have made a “true” profession of faith and have been part of a local church. As such they have seen the work of the Spirit but not experienced it. </a:t>
            </a:r>
          </a:p>
        </p:txBody>
      </p:sp>
      <p:sp>
        <p:nvSpPr>
          <p:cNvPr id="2" name="Rectangle 1"/>
          <p:cNvSpPr/>
          <p:nvPr/>
        </p:nvSpPr>
        <p:spPr>
          <a:xfrm>
            <a:off x="729946" y="6001912"/>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40546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Preservation of the Saints</a:t>
            </a:r>
            <a:endParaRPr lang="en-US" sz="2800" b="1" dirty="0">
              <a:cs typeface="Arial" panose="020B0604020202020204" pitchFamily="34" charset="0"/>
            </a:endParaRPr>
          </a:p>
        </p:txBody>
      </p:sp>
      <p:sp>
        <p:nvSpPr>
          <p:cNvPr id="9" name="Content Placeholder 8"/>
          <p:cNvSpPr>
            <a:spLocks noGrp="1"/>
          </p:cNvSpPr>
          <p:nvPr>
            <p:ph idx="1"/>
          </p:nvPr>
        </p:nvSpPr>
        <p:spPr>
          <a:xfrm>
            <a:off x="147846" y="782516"/>
            <a:ext cx="11795760" cy="5986146"/>
          </a:xfrm>
          <a:solidFill>
            <a:srgbClr val="FFFFCC"/>
          </a:solidFill>
        </p:spPr>
        <p:txBody>
          <a:bodyPr>
            <a:normAutofit/>
          </a:bodyPr>
          <a:lstStyle/>
          <a:p>
            <a:pPr marL="514350" indent="-514350">
              <a:lnSpc>
                <a:spcPct val="100000"/>
              </a:lnSpc>
              <a:buFont typeface="+mj-lt"/>
              <a:buAutoNum type="arabicPeriod"/>
            </a:pPr>
            <a:r>
              <a:rPr lang="en-US" dirty="0">
                <a:solidFill>
                  <a:srgbClr val="0070C0"/>
                </a:solidFill>
              </a:rPr>
              <a:t>Analysis: It refers to “true” believers who permanently lose their salvation.</a:t>
            </a:r>
          </a:p>
          <a:p>
            <a:pPr marL="457200" lvl="1" indent="0">
              <a:lnSpc>
                <a:spcPct val="100000"/>
              </a:lnSpc>
              <a:buNone/>
            </a:pPr>
            <a:r>
              <a:rPr lang="en-US" sz="2800" dirty="0"/>
              <a:t>This view does not fit with either the Reformed or Arminian Soteriology. The Reformed teach a “true” believer (the elect) cannot lose their salvation while </a:t>
            </a:r>
            <a:r>
              <a:rPr lang="en-US" sz="2800" dirty="0" err="1"/>
              <a:t>Arminians</a:t>
            </a:r>
            <a:r>
              <a:rPr lang="en-US" sz="2800" dirty="0"/>
              <a:t> teach a person may oscillate between a state of “true” belief and a state of unbelief as a result of Free Will.</a:t>
            </a:r>
          </a:p>
          <a:p>
            <a:pPr marL="514350" indent="-514350">
              <a:lnSpc>
                <a:spcPct val="100000"/>
              </a:lnSpc>
              <a:buFont typeface="+mj-lt"/>
              <a:buAutoNum type="arabicPeriod"/>
            </a:pPr>
            <a:r>
              <a:rPr lang="en-US" dirty="0">
                <a:solidFill>
                  <a:srgbClr val="0070C0"/>
                </a:solidFill>
              </a:rPr>
              <a:t>Analysis: It is directed against an unknown Judaizing heresy that if embraced would result in loss of all hope of salvation.</a:t>
            </a:r>
          </a:p>
          <a:p>
            <a:pPr marL="457200" lvl="1" indent="0">
              <a:lnSpc>
                <a:spcPct val="100000"/>
              </a:lnSpc>
              <a:buNone/>
            </a:pPr>
            <a:r>
              <a:rPr lang="en-US" sz="2800" dirty="0"/>
              <a:t>Given the Jewish/Christian context of Hebrews, this view is possible but unlikely because it would be restricted to a heresy which is unidentified and may no longer be relevant.</a:t>
            </a:r>
          </a:p>
          <a:p>
            <a:pPr lvl="1">
              <a:lnSpc>
                <a:spcPct val="100000"/>
              </a:lnSpc>
            </a:pPr>
            <a:r>
              <a:rPr lang="en-US" sz="2800" dirty="0">
                <a:solidFill>
                  <a:srgbClr val="0070C0"/>
                </a:solidFill>
              </a:rPr>
              <a:t>It could also be a warning to nominal Jewish Christians to not fall back into the rebellious apostacy that characterized the long OT history of the Jews.</a:t>
            </a:r>
          </a:p>
          <a:p>
            <a:pPr marL="457200" lvl="1" indent="0">
              <a:lnSpc>
                <a:spcPct val="100000"/>
              </a:lnSpc>
              <a:buNone/>
            </a:pPr>
            <a:endParaRPr lang="en-US" sz="2800" dirty="0">
              <a:solidFill>
                <a:srgbClr val="0070C0"/>
              </a:solidFill>
            </a:endParaRPr>
          </a:p>
        </p:txBody>
      </p:sp>
      <p:sp>
        <p:nvSpPr>
          <p:cNvPr id="2" name="Rectangle 1"/>
          <p:cNvSpPr/>
          <p:nvPr/>
        </p:nvSpPr>
        <p:spPr>
          <a:xfrm>
            <a:off x="2338029" y="6075484"/>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414314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1284</Words>
  <Application>Microsoft Office PowerPoint</Application>
  <PresentationFormat>Widescreen</PresentationFormat>
  <Paragraphs>84</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Discipleship:  An  Introduction to  Systematic Theology and  Apologetics</vt:lpstr>
      <vt:lpstr>Reformed vs Arminian Soteriology – Preservation of the Saints Review</vt:lpstr>
      <vt:lpstr>Reformed vs Arminian Soteriology – Preservation of the Saints</vt:lpstr>
      <vt:lpstr>Reformed vs Arminian Soteriology – Preservation of the Saints Review </vt:lpstr>
      <vt:lpstr>Reformed vs Arminian Soteriology – Preservation of the Saints Review </vt:lpstr>
      <vt:lpstr>Reformed vs Arminian Soteriology – Preservation of the Saints</vt:lpstr>
      <vt:lpstr>Reformed vs Arminian Soteriology – Preservation of the Saints</vt:lpstr>
      <vt:lpstr>Reformed vs Arminian Soteriology – Preservation of the Saints</vt:lpstr>
      <vt:lpstr>Reformed vs Arminian Soteriology – Preservation of the Saints</vt:lpstr>
      <vt:lpstr>Reformed vs Arminian Soteriology – Preservation of the Saints</vt:lpstr>
      <vt:lpstr>Reformed vs Arminian Soteriology – Preservation of the Saints</vt:lpstr>
      <vt:lpstr>Reformed vs Arminian Soteriology – Preservation of the Saints</vt:lpstr>
      <vt:lpstr>Reformed vs Arminian Soteriology – Preservation of the Saints</vt:lpstr>
      <vt:lpstr>Reformed vs Arminian Soteriology – Does God Want Everyone to be Saved?</vt:lpstr>
      <vt:lpstr>Reformed vs Arminian Soteriology – Does God Want Everyone to be Saved?</vt:lpstr>
      <vt:lpstr>Reformed vs Arminian Soteriology – Does God Want Everyone to be Saved?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2019-02-12T01:20:56Z</dcterms:created>
  <dcterms:modified xsi:type="dcterms:W3CDTF">2019-02-12T01:28:27Z</dcterms:modified>
</cp:coreProperties>
</file>