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829" r:id="rId2"/>
    <p:sldId id="803" r:id="rId3"/>
    <p:sldId id="812" r:id="rId4"/>
    <p:sldId id="804" r:id="rId5"/>
    <p:sldId id="813" r:id="rId6"/>
    <p:sldId id="814" r:id="rId7"/>
    <p:sldId id="817" r:id="rId8"/>
    <p:sldId id="815" r:id="rId9"/>
    <p:sldId id="820" r:id="rId10"/>
    <p:sldId id="821" r:id="rId11"/>
    <p:sldId id="823" r:id="rId12"/>
    <p:sldId id="822" r:id="rId13"/>
    <p:sldId id="824" r:id="rId14"/>
    <p:sldId id="825" r:id="rId15"/>
    <p:sldId id="826" r:id="rId16"/>
    <p:sldId id="830" r:id="rId17"/>
    <p:sldId id="82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EF9A34-D1F5-4984-99E1-49F4C2AAF9E4}" type="datetimeFigureOut">
              <a:rPr lang="en-US" smtClean="0"/>
              <a:t>2/17/2019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B4ABA-C08B-4FBA-8CFA-0163608A3203}" type="slidenum">
              <a:rPr lang="en-US" smtClean="0"/>
              <a:t>‹#›</a:t>
            </a:fld>
            <a:endParaRPr lang="en-US"/>
          </a:p>
        </p:txBody>
      </p:sp>
    </p:spTree>
    <p:extLst>
      <p:ext uri="{BB962C8B-B14F-4D97-AF65-F5344CB8AC3E}">
        <p14:creationId xmlns:p14="http://schemas.microsoft.com/office/powerpoint/2010/main" val="188762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330547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025742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1229884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dirty="0"/>
          </a:p>
        </p:txBody>
      </p:sp>
    </p:spTree>
    <p:extLst>
      <p:ext uri="{BB962C8B-B14F-4D97-AF65-F5344CB8AC3E}">
        <p14:creationId xmlns:p14="http://schemas.microsoft.com/office/powerpoint/2010/main" val="2144434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dirty="0"/>
          </a:p>
        </p:txBody>
      </p:sp>
    </p:spTree>
    <p:extLst>
      <p:ext uri="{BB962C8B-B14F-4D97-AF65-F5344CB8AC3E}">
        <p14:creationId xmlns:p14="http://schemas.microsoft.com/office/powerpoint/2010/main" val="3418115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dirty="0"/>
          </a:p>
        </p:txBody>
      </p:sp>
    </p:spTree>
    <p:extLst>
      <p:ext uri="{BB962C8B-B14F-4D97-AF65-F5344CB8AC3E}">
        <p14:creationId xmlns:p14="http://schemas.microsoft.com/office/powerpoint/2010/main" val="2807644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16</a:t>
            </a:fld>
            <a:endParaRPr lang="en-US" dirty="0"/>
          </a:p>
        </p:txBody>
      </p:sp>
    </p:spTree>
    <p:extLst>
      <p:ext uri="{BB962C8B-B14F-4D97-AF65-F5344CB8AC3E}">
        <p14:creationId xmlns:p14="http://schemas.microsoft.com/office/powerpoint/2010/main" val="280739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17</a:t>
            </a:fld>
            <a:endParaRPr lang="en-US" dirty="0"/>
          </a:p>
        </p:txBody>
      </p:sp>
    </p:spTree>
    <p:extLst>
      <p:ext uri="{BB962C8B-B14F-4D97-AF65-F5344CB8AC3E}">
        <p14:creationId xmlns:p14="http://schemas.microsoft.com/office/powerpoint/2010/main" val="119116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50971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745615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46133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488462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119102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116701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938677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389944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EF63-3823-4C75-9BB0-ECA5EFB1C8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B46363-76EA-4AD9-89B2-B1E3526A5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690F6-458F-4B7F-BCFA-3BC246C22FB4}"/>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9D373340-66F4-4E41-81A3-066A9C099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957A1-E558-4AC8-A213-B608C5940751}"/>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3580231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43D5-7F7B-4EC5-BF8E-3B91CB2F44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744241-E484-498B-99F8-8B75E43E9C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2A34EC-1527-410E-A92F-38A87EA0395E}"/>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683767D8-13EA-4D1C-9BA6-FC1F2EB2C9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E490E8-FEEE-4917-8098-8C3E4DB824EE}"/>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91161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839562-662F-415C-A0FA-ABBAE23DE6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A45C52-A962-43AF-BBF4-12054F67A6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63BD6-E95E-48C6-BBE0-BD45CF3D34AA}"/>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59C00B8E-36E4-4258-9645-4149363F2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3E9D4-1B38-43F1-84D4-580149A26276}"/>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180796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9865E-D54A-43A3-BA18-39CA83384C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4A0496-59EA-443E-BC2E-0FCB59DB44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37299-B8C3-48C2-863A-DE59033B9BDE}"/>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5901C32A-3C10-401A-A3A3-0BE98DF606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D50C81-18E3-4DD1-8A03-AEB97F2156F2}"/>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233354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BEDF2-23C5-4323-8D35-97A1564659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B3681E-0201-4699-8262-65D5130DA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0C26357-BDA1-40E5-862F-3129EB8852EE}"/>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B9B7FA7A-3768-461F-93DC-7138741A9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01E62-67AA-4C9F-A445-FEF23A558491}"/>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62386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7FFB9-5F70-446E-B88C-B3791436D2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742419-4C87-4267-94E9-59076AE5FB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293E9F-559D-46BF-8916-A320E43A628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C9160D-E7E6-4277-B788-F97612752C9E}"/>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6" name="Footer Placeholder 5">
            <a:extLst>
              <a:ext uri="{FF2B5EF4-FFF2-40B4-BE49-F238E27FC236}">
                <a16:creationId xmlns:a16="http://schemas.microsoft.com/office/drawing/2014/main" id="{11AE9A16-0B66-44B1-B103-57028BE228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2D24E-6C8C-4214-A878-FBB6D5DD56F2}"/>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211791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A228-B659-4469-A93D-79CC604F23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20FF7A-50BA-44F9-8626-FA330135D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57EF40B-8925-4F6C-86F7-E3A87FA38D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AEC02D-9361-4489-B8E8-84A2F4C933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7BA07B3-130C-44AA-9CC9-EB9F017EE2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EAC20D-DB8A-419C-871C-C993FA83C3DA}"/>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8" name="Footer Placeholder 7">
            <a:extLst>
              <a:ext uri="{FF2B5EF4-FFF2-40B4-BE49-F238E27FC236}">
                <a16:creationId xmlns:a16="http://schemas.microsoft.com/office/drawing/2014/main" id="{79DD7132-A392-4EFB-9D7B-C16B6BD9AE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3C372D-2787-48F1-A334-CBBC963E43E3}"/>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266444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933C4-A3EC-45B3-82F2-D4182D450E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8E1D7F-6DDE-4484-BE9D-CA558FD70081}"/>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4" name="Footer Placeholder 3">
            <a:extLst>
              <a:ext uri="{FF2B5EF4-FFF2-40B4-BE49-F238E27FC236}">
                <a16:creationId xmlns:a16="http://schemas.microsoft.com/office/drawing/2014/main" id="{DBFE992D-0BD8-4375-BB2A-DFEF5D1A8C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71F098-85DE-49F7-B61E-44ABB954FC9D}"/>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393710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443C4C-0299-4EC5-9D46-2537E1DD89BA}"/>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3" name="Footer Placeholder 2">
            <a:extLst>
              <a:ext uri="{FF2B5EF4-FFF2-40B4-BE49-F238E27FC236}">
                <a16:creationId xmlns:a16="http://schemas.microsoft.com/office/drawing/2014/main" id="{C694ED66-D90A-4C27-9778-3FAD661E01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07FA7B-2D09-4C41-B698-55FFECF9627A}"/>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132725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63EC6-602F-498E-8FC8-0BA1B9D3EF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9BFC8A-8BF4-4539-9D42-549E541D6E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2151DD-EE7E-4BE6-B526-D4A0971C5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603632-EDFA-42B8-AB17-360C498E6824}"/>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6" name="Footer Placeholder 5">
            <a:extLst>
              <a:ext uri="{FF2B5EF4-FFF2-40B4-BE49-F238E27FC236}">
                <a16:creationId xmlns:a16="http://schemas.microsoft.com/office/drawing/2014/main" id="{44B5D2D0-585A-4469-9177-CCADD93A6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F9B050-69BA-4EAB-BE0C-946594DDC0A0}"/>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390960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AB31-94A3-4458-96E6-38693AF56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2EEC94-E276-48EA-8BFE-A80EEF664F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A55453-84E0-4BB6-A9C2-80C2A00D4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86FCC1-3233-4757-AFDB-178342346643}"/>
              </a:ext>
            </a:extLst>
          </p:cNvPr>
          <p:cNvSpPr>
            <a:spLocks noGrp="1"/>
          </p:cNvSpPr>
          <p:nvPr>
            <p:ph type="dt" sz="half" idx="10"/>
          </p:nvPr>
        </p:nvSpPr>
        <p:spPr/>
        <p:txBody>
          <a:bodyPr/>
          <a:lstStyle/>
          <a:p>
            <a:fld id="{330550D1-4D83-4449-AD22-43871F055E96}" type="datetimeFigureOut">
              <a:rPr lang="en-US" smtClean="0"/>
              <a:t>2/17/2019</a:t>
            </a:fld>
            <a:endParaRPr lang="en-US"/>
          </a:p>
        </p:txBody>
      </p:sp>
      <p:sp>
        <p:nvSpPr>
          <p:cNvPr id="6" name="Footer Placeholder 5">
            <a:extLst>
              <a:ext uri="{FF2B5EF4-FFF2-40B4-BE49-F238E27FC236}">
                <a16:creationId xmlns:a16="http://schemas.microsoft.com/office/drawing/2014/main" id="{1F9178BC-C7F6-47A8-8C7B-048993637A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87EAAC-6269-40F4-BA16-B6130D50A570}"/>
              </a:ext>
            </a:extLst>
          </p:cNvPr>
          <p:cNvSpPr>
            <a:spLocks noGrp="1"/>
          </p:cNvSpPr>
          <p:nvPr>
            <p:ph type="sldNum" sz="quarter" idx="12"/>
          </p:nvPr>
        </p:nvSpPr>
        <p:spPr/>
        <p:txBody>
          <a:bodyPr/>
          <a:lstStyle/>
          <a:p>
            <a:fld id="{035DA1C6-10E6-49C1-9494-3385E1068A58}" type="slidenum">
              <a:rPr lang="en-US" smtClean="0"/>
              <a:t>‹#›</a:t>
            </a:fld>
            <a:endParaRPr lang="en-US"/>
          </a:p>
        </p:txBody>
      </p:sp>
    </p:spTree>
    <p:extLst>
      <p:ext uri="{BB962C8B-B14F-4D97-AF65-F5344CB8AC3E}">
        <p14:creationId xmlns:p14="http://schemas.microsoft.com/office/powerpoint/2010/main" val="163627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DC5CD1-8C1C-48AC-8479-50B496DA60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88318C-E30E-4509-A696-937E547EC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08CD72-6DB2-41FB-BDA6-447CCBA4BF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550D1-4D83-4449-AD22-43871F055E96}" type="datetimeFigureOut">
              <a:rPr lang="en-US" smtClean="0"/>
              <a:t>2/17/2019</a:t>
            </a:fld>
            <a:endParaRPr lang="en-US"/>
          </a:p>
        </p:txBody>
      </p:sp>
      <p:sp>
        <p:nvSpPr>
          <p:cNvPr id="5" name="Footer Placeholder 4">
            <a:extLst>
              <a:ext uri="{FF2B5EF4-FFF2-40B4-BE49-F238E27FC236}">
                <a16:creationId xmlns:a16="http://schemas.microsoft.com/office/drawing/2014/main" id="{C5BA34AE-B4F3-4F47-8CCB-44564C9F5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477CFB-7DD4-4F94-B501-F101C0A939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DA1C6-10E6-49C1-9494-3385E1068A58}" type="slidenum">
              <a:rPr lang="en-US" smtClean="0"/>
              <a:t>‹#›</a:t>
            </a:fld>
            <a:endParaRPr lang="en-US"/>
          </a:p>
        </p:txBody>
      </p:sp>
    </p:spTree>
    <p:extLst>
      <p:ext uri="{BB962C8B-B14F-4D97-AF65-F5344CB8AC3E}">
        <p14:creationId xmlns:p14="http://schemas.microsoft.com/office/powerpoint/2010/main" val="407892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17, 2019</a:t>
            </a:r>
          </a:p>
        </p:txBody>
      </p:sp>
    </p:spTree>
    <p:extLst>
      <p:ext uri="{BB962C8B-B14F-4D97-AF65-F5344CB8AC3E}">
        <p14:creationId xmlns:p14="http://schemas.microsoft.com/office/powerpoint/2010/main" val="106879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3970318"/>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Paul experienced these two contrasting wills:</a:t>
            </a:r>
          </a:p>
          <a:p>
            <a:pPr marL="914400" lvl="1" indent="-457200">
              <a:buFont typeface="Arial" panose="020B0604020202020204" pitchFamily="34" charset="0"/>
              <a:buChar char="•"/>
            </a:pPr>
            <a:r>
              <a:rPr lang="en-US" sz="2800" dirty="0">
                <a:solidFill>
                  <a:srgbClr val="0070C0"/>
                </a:solidFill>
              </a:rPr>
              <a:t>No one was more zealous than Paul to live out the great commission and yet God’s Will did not always support his zeal.</a:t>
            </a:r>
          </a:p>
          <a:p>
            <a:pPr lvl="1"/>
            <a:r>
              <a:rPr lang="en-US" sz="2800" dirty="0"/>
              <a:t>And they went through the region of Phrygia and Galatia, having been forbidden by the Holy Spirit to speak the word in Asia. (Acts 16:6) </a:t>
            </a:r>
          </a:p>
          <a:p>
            <a:pPr lvl="1"/>
            <a:r>
              <a:rPr lang="en-US" sz="2800" dirty="0">
                <a:solidFill>
                  <a:srgbClr val="0070C0"/>
                </a:solidFill>
              </a:rPr>
              <a:t>because</a:t>
            </a:r>
            <a:endParaRPr lang="en-US" sz="2800" dirty="0"/>
          </a:p>
          <a:p>
            <a:pPr lvl="1"/>
            <a:r>
              <a:rPr lang="en-US" sz="2800" dirty="0"/>
              <a:t>And a vision appeared to Paul in the night: a man of Macedonia was standing there, urging him and saying, "Come over to Macedonia and help us."  (Acts 16:9)</a:t>
            </a:r>
          </a:p>
        </p:txBody>
      </p:sp>
    </p:spTree>
    <p:extLst>
      <p:ext uri="{BB962C8B-B14F-4D97-AF65-F5344CB8AC3E}">
        <p14:creationId xmlns:p14="http://schemas.microsoft.com/office/powerpoint/2010/main" val="2844280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Paul acknowledged that seemingly good intentions are not always God’s will.</a:t>
            </a:r>
          </a:p>
          <a:p>
            <a:pPr lvl="1"/>
            <a:r>
              <a:rPr lang="en-US" dirty="0"/>
              <a:t> </a:t>
            </a:r>
            <a:r>
              <a:rPr lang="en-US" sz="2800" dirty="0"/>
              <a:t>But on taking leave of them he said, "I will return to you if God wills," and he set sail from Ephesus. (Acts 18:21)</a:t>
            </a:r>
          </a:p>
          <a:p>
            <a:pPr lvl="1"/>
            <a:endParaRPr lang="en-US" sz="2800" dirty="0"/>
          </a:p>
          <a:p>
            <a:pPr lvl="1"/>
            <a:r>
              <a:rPr lang="en-US" sz="2800" dirty="0"/>
              <a:t>Then Paul answered, "What are you doing, weeping and breaking my heart? For I am ready not only to be imprisoned but even to die in Jerusalem for the name of the Lord Jesus."  And since he would not be persuaded, we ceased and said, "Let the will of the Lord be done." (Acts 21:13 – 14)</a:t>
            </a:r>
          </a:p>
          <a:p>
            <a:pPr lvl="1"/>
            <a:endParaRPr lang="en-US" sz="2800" dirty="0"/>
          </a:p>
          <a:p>
            <a:pPr lvl="1"/>
            <a:r>
              <a:rPr lang="en-US" sz="2800" dirty="0"/>
              <a:t>But I will come to you soon, if the Lord wills… (1 Corinthians 4:19) </a:t>
            </a:r>
          </a:p>
          <a:p>
            <a:pPr lvl="1"/>
            <a:endParaRPr lang="en-US" sz="2800" dirty="0"/>
          </a:p>
          <a:p>
            <a:pPr lvl="1"/>
            <a:r>
              <a:rPr lang="en-US" dirty="0"/>
              <a:t> </a:t>
            </a:r>
            <a:r>
              <a:rPr lang="en-US" sz="2800" dirty="0"/>
              <a:t>For I do not want to see you now just in passing. I hope to spend some time with you, if the Lord permits (1 Corinthians 16:7)</a:t>
            </a:r>
          </a:p>
        </p:txBody>
      </p:sp>
    </p:spTree>
    <p:extLst>
      <p:ext uri="{BB962C8B-B14F-4D97-AF65-F5344CB8AC3E}">
        <p14:creationId xmlns:p14="http://schemas.microsoft.com/office/powerpoint/2010/main" val="33014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Peter also speaks of these two contrasting wills:</a:t>
            </a:r>
          </a:p>
          <a:p>
            <a:pPr marL="914400" lvl="1" indent="-457200">
              <a:buFont typeface="Arial" panose="020B0604020202020204" pitchFamily="34" charset="0"/>
              <a:buChar char="•"/>
            </a:pPr>
            <a:r>
              <a:rPr lang="en-US" sz="2800" dirty="0">
                <a:solidFill>
                  <a:srgbClr val="0070C0"/>
                </a:solidFill>
              </a:rPr>
              <a:t>Revealed/moral/commanded will of God</a:t>
            </a:r>
          </a:p>
          <a:p>
            <a:pPr marL="1428750" lvl="2" indent="-514350">
              <a:buFont typeface="Arial" panose="020B0604020202020204" pitchFamily="34" charset="0"/>
              <a:buChar char="•"/>
            </a:pPr>
            <a:r>
              <a:rPr lang="en-US" sz="2800" dirty="0"/>
              <a:t>For this is the will of God, that by doing good you should put to silence the ignorance of foolish people. (1 Peter 2:15)</a:t>
            </a:r>
          </a:p>
          <a:p>
            <a:pPr marL="1428750" lvl="2" indent="-514350">
              <a:buFont typeface="Arial" panose="020B0604020202020204" pitchFamily="34" charset="0"/>
              <a:buChar char="•"/>
            </a:pPr>
            <a:r>
              <a:rPr lang="en-US" sz="2800" dirty="0"/>
              <a:t>…live for the rest of the time in the flesh no longer for human passions but for the will of God. (1 Peter 4:2)</a:t>
            </a:r>
          </a:p>
          <a:p>
            <a:pPr marL="971550" lvl="1" indent="-514350">
              <a:buFont typeface="Arial" panose="020B0604020202020204" pitchFamily="34" charset="0"/>
              <a:buChar char="•"/>
            </a:pPr>
            <a:r>
              <a:rPr lang="en-US" sz="2800" dirty="0">
                <a:solidFill>
                  <a:srgbClr val="0070C0"/>
                </a:solidFill>
              </a:rPr>
              <a:t>Hidden/will of decree/sovereign will of God</a:t>
            </a:r>
          </a:p>
          <a:p>
            <a:pPr marL="1428750" lvl="2" indent="-514350">
              <a:buFont typeface="Arial" panose="020B0604020202020204" pitchFamily="34" charset="0"/>
              <a:buChar char="•"/>
            </a:pPr>
            <a:r>
              <a:rPr lang="en-US" sz="2800" dirty="0"/>
              <a:t>For it is better to suffer for doing good, if that should be God's will, than for doing evil. (1 Peter 3:17)</a:t>
            </a:r>
          </a:p>
          <a:p>
            <a:pPr marL="1428750" lvl="2" indent="-514350">
              <a:buFont typeface="Arial" panose="020B0604020202020204" pitchFamily="34" charset="0"/>
              <a:buChar char="•"/>
            </a:pPr>
            <a:r>
              <a:rPr lang="en-US" sz="2800" dirty="0"/>
              <a:t>Therefore let those who suffer according to God's will entrust their souls to a faithful Creator while doing good. ( 1 Peter 4:19)</a:t>
            </a:r>
          </a:p>
          <a:p>
            <a:pPr marL="1428750" lvl="2" indent="-514350">
              <a:buFont typeface="Arial" panose="020B0604020202020204" pitchFamily="34" charset="0"/>
              <a:buChar char="•"/>
            </a:pPr>
            <a:r>
              <a:rPr lang="en-US" sz="2800" dirty="0">
                <a:solidFill>
                  <a:srgbClr val="0070C0"/>
                </a:solidFill>
              </a:rPr>
              <a:t>The point is God may will that a person suffer as a result of hostile sinners or the Fallen world despite adhering to God’s Revealed Will.</a:t>
            </a:r>
          </a:p>
        </p:txBody>
      </p:sp>
    </p:spTree>
    <p:extLst>
      <p:ext uri="{BB962C8B-B14F-4D97-AF65-F5344CB8AC3E}">
        <p14:creationId xmlns:p14="http://schemas.microsoft.com/office/powerpoint/2010/main" val="253798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31085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Other NT authors also teach the concept. For example:</a:t>
            </a:r>
          </a:p>
          <a:p>
            <a:r>
              <a:rPr lang="en-US" sz="2800" dirty="0"/>
              <a:t> Therefore let us leave the elementary doctrine of Christ and go on to maturity, not laying again a foundation of repentance from dead works and of faith toward God,  and of instruction about washings, the laying on of hands, the resurrection of the dead, and eternal judgment.  And this we will do if God permits. (Hebrews 6:1 – 3)</a:t>
            </a:r>
          </a:p>
          <a:p>
            <a:endParaRPr lang="en-US" sz="2800" dirty="0">
              <a:solidFill>
                <a:srgbClr val="0070C0"/>
              </a:solidFill>
            </a:endParaRPr>
          </a:p>
        </p:txBody>
      </p:sp>
    </p:spTree>
    <p:extLst>
      <p:ext uri="{BB962C8B-B14F-4D97-AF65-F5344CB8AC3E}">
        <p14:creationId xmlns:p14="http://schemas.microsoft.com/office/powerpoint/2010/main" val="491007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The ultimate example of the two wills of God is the Crucifixion of Jesus</a:t>
            </a:r>
          </a:p>
          <a:p>
            <a:r>
              <a:rPr lang="en-US" sz="2800" dirty="0"/>
              <a:t>Yet it was the will of the LORD to crush him; he has put him to grief; when his soul makes an offering for guilt, he shall see his offspring; he shall prolong his days; the will of the LORD shall prosper in his hand.  (Isaiah 53:10)</a:t>
            </a:r>
          </a:p>
          <a:p>
            <a:endParaRPr lang="en-US" sz="2800" dirty="0"/>
          </a:p>
          <a:p>
            <a:r>
              <a:rPr lang="en-US" sz="2800" dirty="0"/>
              <a:t>this Jesus, delivered up according to the definite plan and foreknowledge of God, you crucified and killed by the hands of lawless men. (Acts 2:23)</a:t>
            </a:r>
          </a:p>
          <a:p>
            <a:endParaRPr lang="en-US" sz="2800" dirty="0"/>
          </a:p>
          <a:p>
            <a:r>
              <a:rPr lang="en-US" sz="2800" dirty="0"/>
              <a:t>for truly in this city there were gathered together against your holy servant Jesus, whom you anointed, both Herod and Pontius Pilate, along with the Gentiles and the peoples of Israel,  to do whatever your hand and your plan had predestined to take place.  (Acts 4:27 -28)</a:t>
            </a:r>
          </a:p>
          <a:p>
            <a:endParaRPr lang="en-US" sz="2800" dirty="0">
              <a:solidFill>
                <a:srgbClr val="0070C0"/>
              </a:solidFill>
            </a:endParaRPr>
          </a:p>
        </p:txBody>
      </p:sp>
    </p:spTree>
    <p:extLst>
      <p:ext uri="{BB962C8B-B14F-4D97-AF65-F5344CB8AC3E}">
        <p14:creationId xmlns:p14="http://schemas.microsoft.com/office/powerpoint/2010/main" val="607517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God also turned Job over to Satan </a:t>
            </a:r>
            <a:endParaRPr lang="en-US" sz="2800" dirty="0"/>
          </a:p>
          <a:p>
            <a:r>
              <a:rPr lang="en-US" sz="2800" dirty="0"/>
              <a:t>And the LORD said to Satan, "Behold, all that he has is in your hand. Only against him do not stretch out your hand." So Satan went out from the presence of the LORD. (Job 1:12)</a:t>
            </a:r>
          </a:p>
          <a:p>
            <a:endParaRPr lang="en-US" sz="2800" dirty="0"/>
          </a:p>
          <a:p>
            <a:r>
              <a:rPr lang="en-US" sz="2800" dirty="0"/>
              <a:t>And the LORD said to Satan, "Behold, he is in your hand; only spare his life.“ (Job 2:6)</a:t>
            </a:r>
          </a:p>
          <a:p>
            <a:pPr lvl="1"/>
            <a:endParaRPr lang="en-US" sz="2800" dirty="0">
              <a:solidFill>
                <a:srgbClr val="0070C0"/>
              </a:solidFill>
            </a:endParaRPr>
          </a:p>
          <a:p>
            <a:pPr marL="457200" indent="-457200">
              <a:buFont typeface="Arial" panose="020B0604020202020204" pitchFamily="34" charset="0"/>
              <a:buChar char="•"/>
            </a:pPr>
            <a:r>
              <a:rPr lang="en-US" sz="2800" dirty="0">
                <a:solidFill>
                  <a:srgbClr val="0070C0"/>
                </a:solidFill>
              </a:rPr>
              <a:t>Does God sin by willing that sinful acts take place?</a:t>
            </a:r>
          </a:p>
          <a:p>
            <a:endParaRPr lang="en-US" sz="2800" dirty="0">
              <a:solidFill>
                <a:srgbClr val="0070C0"/>
              </a:solidFill>
            </a:endParaRPr>
          </a:p>
          <a:p>
            <a:pPr marL="914400" lvl="1" indent="-457200">
              <a:buFont typeface="Arial" panose="020B0604020202020204" pitchFamily="34" charset="0"/>
              <a:buChar char="•"/>
            </a:pPr>
            <a:r>
              <a:rPr lang="en-US" sz="2800" dirty="0">
                <a:solidFill>
                  <a:srgbClr val="0070C0"/>
                </a:solidFill>
              </a:rPr>
              <a:t>NO! </a:t>
            </a:r>
            <a:r>
              <a:rPr lang="en-US" sz="2800" dirty="0"/>
              <a:t>…"Holy, holy, holy is the LORD of hosts; the whole earth is full of his glory!" (Isaiah 6:3)</a:t>
            </a:r>
          </a:p>
          <a:p>
            <a:pPr lvl="1"/>
            <a:endParaRPr lang="en-US" sz="2800" dirty="0">
              <a:solidFill>
                <a:srgbClr val="0070C0"/>
              </a:solidFill>
            </a:endParaRPr>
          </a:p>
        </p:txBody>
      </p:sp>
    </p:spTree>
    <p:extLst>
      <p:ext uri="{BB962C8B-B14F-4D97-AF65-F5344CB8AC3E}">
        <p14:creationId xmlns:p14="http://schemas.microsoft.com/office/powerpoint/2010/main" val="270328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lvl="1"/>
            <a:r>
              <a:rPr lang="en-US" sz="2800" dirty="0"/>
              <a:t>For the Lord will not cast off forever,  but, though he cause grief, he will have compassion according to the abundance of his steadfast love; for he does not willingly afflict or grieve the children of men. (Lamentations 3:31 -33)</a:t>
            </a:r>
          </a:p>
          <a:p>
            <a:pPr lvl="1"/>
            <a:endParaRPr lang="en-US" sz="2800" dirty="0"/>
          </a:p>
          <a:p>
            <a:pPr lvl="1"/>
            <a:r>
              <a:rPr lang="en-US" sz="2800" dirty="0"/>
              <a:t>Let no one say when he is tempted, "I am being tempted by God," for God cannot be tempted with evil, and he himself tempts no one.  (James 1:13)</a:t>
            </a:r>
          </a:p>
          <a:p>
            <a:pPr lvl="1"/>
            <a:endParaRPr lang="en-US" sz="2800" dirty="0"/>
          </a:p>
          <a:p>
            <a:pPr lvl="1"/>
            <a:r>
              <a:rPr lang="en-US" sz="2800" dirty="0"/>
              <a:t> Oh, the depth of the riches and wisdom and knowledge of God! How unsearchable are his judgments and how inscrutable his ways!  "For who has known the mind of the Lord, or who has been his counselor?" "Or who has given a gift to him that he might be repaid?"  For from him and through him and to him are all things. To him be glory forever. Amen. (Romans 11:33 – 36)</a:t>
            </a:r>
          </a:p>
          <a:p>
            <a:pPr lvl="1"/>
            <a:endParaRPr lang="en-US" sz="2800" dirty="0">
              <a:solidFill>
                <a:srgbClr val="0070C0"/>
              </a:solidFill>
            </a:endParaRPr>
          </a:p>
        </p:txBody>
      </p:sp>
    </p:spTree>
    <p:extLst>
      <p:ext uri="{BB962C8B-B14F-4D97-AF65-F5344CB8AC3E}">
        <p14:creationId xmlns:p14="http://schemas.microsoft.com/office/powerpoint/2010/main" val="3172336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1154752"/>
            <a:ext cx="11795760" cy="5478423"/>
          </a:xfrm>
          <a:prstGeom prst="rect">
            <a:avLst/>
          </a:prstGeom>
          <a:solidFill>
            <a:srgbClr val="FFFFCC"/>
          </a:solidFill>
        </p:spPr>
        <p:txBody>
          <a:bodyPr wrap="square">
            <a:spAutoFit/>
          </a:bodyPr>
          <a:lstStyle/>
          <a:p>
            <a:pPr>
              <a:lnSpc>
                <a:spcPct val="150000"/>
              </a:lnSpc>
            </a:pPr>
            <a:r>
              <a:rPr lang="en-US" sz="2800" dirty="0"/>
              <a:t>“It appears that this is Jeremiah’s way of saying that God </a:t>
            </a:r>
            <a:r>
              <a:rPr lang="en-US" sz="2800" i="1" dirty="0"/>
              <a:t>does </a:t>
            </a:r>
            <a:r>
              <a:rPr lang="en-US" sz="2800" dirty="0"/>
              <a:t>will the affliction that he causes, but he </a:t>
            </a:r>
            <a:r>
              <a:rPr lang="en-US" sz="2800" i="1" dirty="0"/>
              <a:t>does not</a:t>
            </a:r>
            <a:r>
              <a:rPr lang="en-US" sz="2800" dirty="0"/>
              <a:t> will it in the same way he wills compassion… His motivation is complex, and not every true element in it rises to the level of effective choice. In his great and mysterious heart, there are kinds of desires and longings that are real – they tell us something true about his character. Yet not all these longings govern his actions. He is governed by the depth of his wisdom expressed through a plan no ordinary human deliberation would ever conceive.”</a:t>
            </a:r>
          </a:p>
          <a:p>
            <a:pPr marL="914400" lvl="1" indent="-457200">
              <a:buFont typeface="Arial" panose="020B0604020202020204" pitchFamily="34" charset="0"/>
              <a:buChar char="•"/>
            </a:pPr>
            <a:endParaRPr lang="en-US" sz="2800" dirty="0">
              <a:solidFill>
                <a:srgbClr val="0070C0"/>
              </a:solidFill>
            </a:endParaRPr>
          </a:p>
          <a:p>
            <a:pPr lvl="1"/>
            <a:r>
              <a:rPr lang="en-US" sz="2400" dirty="0">
                <a:solidFill>
                  <a:srgbClr val="0070C0"/>
                </a:solidFill>
              </a:rPr>
              <a:t>Quoted from: Does God Desire All to Be Saved? by John Piper pages 48 -49</a:t>
            </a:r>
          </a:p>
        </p:txBody>
      </p:sp>
    </p:spTree>
    <p:extLst>
      <p:ext uri="{BB962C8B-B14F-4D97-AF65-F5344CB8AC3E}">
        <p14:creationId xmlns:p14="http://schemas.microsoft.com/office/powerpoint/2010/main" val="194042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lnSpcReduction="10000"/>
          </a:bodyPr>
          <a:lstStyle/>
          <a:p>
            <a:pPr>
              <a:lnSpc>
                <a:spcPct val="100000"/>
              </a:lnSpc>
            </a:pPr>
            <a:r>
              <a:rPr lang="en-US" dirty="0">
                <a:solidFill>
                  <a:srgbClr val="0070C0"/>
                </a:solidFill>
              </a:rPr>
              <a:t>Two basic facts that both </a:t>
            </a:r>
            <a:r>
              <a:rPr lang="en-US" dirty="0" err="1">
                <a:solidFill>
                  <a:srgbClr val="0070C0"/>
                </a:solidFill>
              </a:rPr>
              <a:t>Arminians</a:t>
            </a:r>
            <a:r>
              <a:rPr lang="en-US" dirty="0">
                <a:solidFill>
                  <a:srgbClr val="0070C0"/>
                </a:solidFill>
              </a:rPr>
              <a:t> and the Reformed agree upon: </a:t>
            </a:r>
          </a:p>
          <a:p>
            <a:pPr marL="514350" indent="-514350">
              <a:lnSpc>
                <a:spcPct val="100000"/>
              </a:lnSpc>
              <a:buFont typeface="+mj-lt"/>
              <a:buAutoNum type="arabicPeriod"/>
            </a:pPr>
            <a:r>
              <a:rPr lang="en-US" dirty="0"/>
              <a:t>Every person in the history of the World has not been saved.</a:t>
            </a:r>
          </a:p>
          <a:p>
            <a:pPr marL="514350" indent="-514350">
              <a:lnSpc>
                <a:spcPct val="100000"/>
              </a:lnSpc>
              <a:buFont typeface="+mj-lt"/>
              <a:buAutoNum type="arabicPeriod"/>
            </a:pPr>
            <a:r>
              <a:rPr lang="en-US" dirty="0"/>
              <a:t>The only way a person can be saved is to believe in Jesus.</a:t>
            </a:r>
          </a:p>
          <a:p>
            <a:pPr>
              <a:lnSpc>
                <a:spcPct val="100000"/>
              </a:lnSpc>
            </a:pPr>
            <a:r>
              <a:rPr lang="en-US" dirty="0">
                <a:solidFill>
                  <a:srgbClr val="0070C0"/>
                </a:solidFill>
              </a:rPr>
              <a:t>In many ways the Arminian view of Soteriology stems from a belief that God does want every person to be saved. Usually </a:t>
            </a:r>
            <a:r>
              <a:rPr lang="en-US" dirty="0" err="1">
                <a:solidFill>
                  <a:srgbClr val="0070C0"/>
                </a:solidFill>
              </a:rPr>
              <a:t>Arminians</a:t>
            </a:r>
            <a:r>
              <a:rPr lang="en-US" dirty="0">
                <a:solidFill>
                  <a:srgbClr val="0070C0"/>
                </a:solidFill>
              </a:rPr>
              <a:t> object to the Reformed view, not primarily because of disagreements over Scriptural interpretation, but out of a philosophical moral objection that election is unfair and that God must be absolved of blame for not saving everyone. </a:t>
            </a:r>
          </a:p>
          <a:p>
            <a:pPr>
              <a:lnSpc>
                <a:spcPct val="100000"/>
              </a:lnSpc>
            </a:pPr>
            <a:r>
              <a:rPr lang="en-US" dirty="0">
                <a:solidFill>
                  <a:srgbClr val="0070C0"/>
                </a:solidFill>
              </a:rPr>
              <a:t>By creating the concept of human autonomy through “Free Will,” God is not unfair because everyone has an equal chance to be saved and God is not responsible for those who choose not to believe or are not told about Jesus.</a:t>
            </a:r>
          </a:p>
          <a:p>
            <a:pPr>
              <a:lnSpc>
                <a:spcPct val="100000"/>
              </a:lnSpc>
            </a:pPr>
            <a:r>
              <a:rPr lang="en-US" dirty="0" err="1">
                <a:solidFill>
                  <a:srgbClr val="0070C0"/>
                </a:solidFill>
              </a:rPr>
              <a:t>Arminians</a:t>
            </a:r>
            <a:r>
              <a:rPr lang="en-US" dirty="0">
                <a:solidFill>
                  <a:srgbClr val="0070C0"/>
                </a:solidFill>
              </a:rPr>
              <a:t> have traditionally grounded their belief in God’s desire to have all people saved on 1 Timothy 2:1 – 4 and 2 Peter 3:9.</a:t>
            </a: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712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lnSpcReduction="10000"/>
          </a:bodyPr>
          <a:lstStyle/>
          <a:p>
            <a:pPr marL="457200" lvl="1" indent="0">
              <a:lnSpc>
                <a:spcPct val="150000"/>
              </a:lnSpc>
              <a:buNone/>
            </a:pPr>
            <a:r>
              <a:rPr lang="en-US" sz="2800" dirty="0"/>
              <a:t>First of all, then, I urge that supplications, prayers, intercessions, and thanksgivings be made for </a:t>
            </a:r>
            <a:r>
              <a:rPr lang="en-US" sz="2800" dirty="0">
                <a:solidFill>
                  <a:srgbClr val="FF0000"/>
                </a:solidFill>
              </a:rPr>
              <a:t>all people</a:t>
            </a:r>
            <a:r>
              <a:rPr lang="en-US" sz="2800" dirty="0"/>
              <a:t>, for kings and </a:t>
            </a:r>
            <a:r>
              <a:rPr lang="en-US" sz="2800" dirty="0">
                <a:solidFill>
                  <a:srgbClr val="FF0000"/>
                </a:solidFill>
              </a:rPr>
              <a:t>all who are in high positions</a:t>
            </a:r>
            <a:r>
              <a:rPr lang="en-US" sz="2800" dirty="0"/>
              <a:t>, that we may lead a peaceful and quiet life, godly and dignified in every way. This is good, and it is pleasing in the sight of God our Savior, who </a:t>
            </a:r>
            <a:r>
              <a:rPr lang="en-US" sz="2800" dirty="0">
                <a:solidFill>
                  <a:srgbClr val="FF0000"/>
                </a:solidFill>
              </a:rPr>
              <a:t>desires all people to be saved </a:t>
            </a:r>
            <a:r>
              <a:rPr lang="en-US" sz="2800" dirty="0"/>
              <a:t>and to come to the knowledge of the truth. (1 Timothy 2:1 – 4)</a:t>
            </a:r>
          </a:p>
          <a:p>
            <a:pPr marL="457200" lvl="1" indent="0">
              <a:lnSpc>
                <a:spcPct val="150000"/>
              </a:lnSpc>
              <a:buNone/>
            </a:pPr>
            <a:r>
              <a:rPr lang="en-US" sz="2800" dirty="0"/>
              <a:t>The Lord is not slow to fulfill his promise as some count slowness, but is patient toward </a:t>
            </a:r>
            <a:r>
              <a:rPr lang="en-US" sz="2800" b="1" dirty="0">
                <a:solidFill>
                  <a:srgbClr val="FF0000"/>
                </a:solidFill>
              </a:rPr>
              <a:t>you</a:t>
            </a:r>
            <a:r>
              <a:rPr lang="en-US" sz="2800" dirty="0"/>
              <a:t>, </a:t>
            </a:r>
            <a:r>
              <a:rPr lang="en-US" sz="2800" dirty="0">
                <a:solidFill>
                  <a:srgbClr val="FF0000"/>
                </a:solidFill>
              </a:rPr>
              <a:t>not wishing that any should perish, but that all should reach repentance.</a:t>
            </a:r>
            <a:r>
              <a:rPr lang="en-US" sz="2800" dirty="0"/>
              <a:t> (2 Peter 3:9) </a:t>
            </a:r>
          </a:p>
          <a:p>
            <a:pPr marL="457200" lvl="1" indent="0">
              <a:buNone/>
            </a:pPr>
            <a:endParaRPr lang="en-US" sz="2800" dirty="0">
              <a:solidFill>
                <a:srgbClr val="0070C0"/>
              </a:solidFill>
            </a:endParaRP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7588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262979"/>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If these verses truly teach that God literally wants each and every person to be saved </a:t>
            </a:r>
            <a:r>
              <a:rPr lang="en-US" sz="2800" b="1" dirty="0">
                <a:solidFill>
                  <a:srgbClr val="0070C0"/>
                </a:solidFill>
              </a:rPr>
              <a:t>BUT </a:t>
            </a:r>
            <a:r>
              <a:rPr lang="en-US" sz="2800" dirty="0">
                <a:solidFill>
                  <a:srgbClr val="0070C0"/>
                </a:solidFill>
              </a:rPr>
              <a:t>not every person is ultimately saved, then there are at least four possible explanations:</a:t>
            </a:r>
          </a:p>
          <a:p>
            <a:pPr marL="1428750" lvl="2" indent="-514350">
              <a:buFont typeface="+mj-lt"/>
              <a:buAutoNum type="arabicPeriod"/>
            </a:pPr>
            <a:r>
              <a:rPr lang="en-US" sz="2800" dirty="0">
                <a:solidFill>
                  <a:srgbClr val="0070C0"/>
                </a:solidFill>
              </a:rPr>
              <a:t>God wants everyone to be saved but lacks the power to accomplish it.</a:t>
            </a:r>
          </a:p>
          <a:p>
            <a:pPr marL="1428750" lvl="2" indent="-514350">
              <a:buFont typeface="+mj-lt"/>
              <a:buAutoNum type="arabicPeriod"/>
            </a:pPr>
            <a:r>
              <a:rPr lang="en-US" sz="2800" dirty="0">
                <a:solidFill>
                  <a:srgbClr val="0070C0"/>
                </a:solidFill>
              </a:rPr>
              <a:t>The Bible is self contradictory because it teaches God wants everyone to be saved and teaches that God does not want everyone to be saved.</a:t>
            </a:r>
          </a:p>
          <a:p>
            <a:pPr marL="1428750" lvl="2" indent="-514350">
              <a:buFont typeface="+mj-lt"/>
              <a:buAutoNum type="arabicPeriod"/>
            </a:pPr>
            <a:r>
              <a:rPr lang="en-US" sz="2800" dirty="0">
                <a:solidFill>
                  <a:srgbClr val="0070C0"/>
                </a:solidFill>
              </a:rPr>
              <a:t>God wants everyone to be saved in one sense BUT God has a higher priority than saving everyone.</a:t>
            </a:r>
          </a:p>
          <a:p>
            <a:pPr marL="1428750" lvl="2" indent="-514350">
              <a:buFont typeface="+mj-lt"/>
              <a:buAutoNum type="arabicPeriod"/>
            </a:pPr>
            <a:r>
              <a:rPr lang="en-US" sz="2800" dirty="0">
                <a:solidFill>
                  <a:srgbClr val="0070C0"/>
                </a:solidFill>
              </a:rPr>
              <a:t>It is incorrect to interpret 1 Timothy 2:1 – 4 and 2 Peter 3:9 as saying that God literally wants each and every person to be saved.</a:t>
            </a:r>
          </a:p>
          <a:p>
            <a:pPr marL="514350" indent="-514350">
              <a:buFont typeface="Arial" panose="020B0604020202020204" pitchFamily="34" charset="0"/>
              <a:buChar char="•"/>
            </a:pPr>
            <a:endParaRPr lang="en-US" sz="2800" dirty="0">
              <a:solidFill>
                <a:srgbClr val="0070C0"/>
              </a:solidFill>
            </a:endParaRPr>
          </a:p>
        </p:txBody>
      </p:sp>
    </p:spTree>
    <p:extLst>
      <p:ext uri="{BB962C8B-B14F-4D97-AF65-F5344CB8AC3E}">
        <p14:creationId xmlns:p14="http://schemas.microsoft.com/office/powerpoint/2010/main" val="162612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693866"/>
          </a:xfrm>
          <a:prstGeom prst="rect">
            <a:avLst/>
          </a:prstGeom>
          <a:solidFill>
            <a:srgbClr val="FFFFCC"/>
          </a:solidFill>
        </p:spPr>
        <p:txBody>
          <a:bodyPr wrap="square">
            <a:spAutoFit/>
          </a:bodyPr>
          <a:lstStyle/>
          <a:p>
            <a:pPr marL="514350" indent="-514350">
              <a:buFont typeface="+mj-lt"/>
              <a:buAutoNum type="arabicPeriod"/>
            </a:pPr>
            <a:r>
              <a:rPr lang="en-US" sz="2800" dirty="0">
                <a:solidFill>
                  <a:srgbClr val="0070C0"/>
                </a:solidFill>
              </a:rPr>
              <a:t>Analysis: God wants everyone to be saved but lacks the power to accomplish it.</a:t>
            </a:r>
          </a:p>
          <a:p>
            <a:pPr marL="971550" lvl="1" indent="-514350">
              <a:buFont typeface="Arial" panose="020B0604020202020204" pitchFamily="34" charset="0"/>
              <a:buChar char="•"/>
            </a:pPr>
            <a:r>
              <a:rPr lang="en-US" sz="2800" dirty="0">
                <a:solidFill>
                  <a:srgbClr val="0070C0"/>
                </a:solidFill>
              </a:rPr>
              <a:t>If this is true then God is not omnipotent and the Bible is not trustworthy because it teaches that God is omnipotent. For example:</a:t>
            </a:r>
          </a:p>
          <a:p>
            <a:pPr lvl="1"/>
            <a:r>
              <a:rPr lang="en-US" sz="2800" dirty="0"/>
              <a:t>Our God is in the heavens; he does all that he pleases. (Psalm 115:3)</a:t>
            </a:r>
          </a:p>
          <a:p>
            <a:pPr marL="514350" indent="-514350">
              <a:buFont typeface="+mj-lt"/>
              <a:buAutoNum type="arabicPeriod"/>
            </a:pPr>
            <a:r>
              <a:rPr lang="en-US" sz="2800" dirty="0">
                <a:solidFill>
                  <a:srgbClr val="0070C0"/>
                </a:solidFill>
              </a:rPr>
              <a:t>Analysis: The Bible is self contradictory because it teaches God wants everyone to be saved and teaches that God does not want everyone to be saved.</a:t>
            </a:r>
          </a:p>
          <a:p>
            <a:pPr marL="971550" lvl="1" indent="-514350">
              <a:buFont typeface="Arial" panose="020B0604020202020204" pitchFamily="34" charset="0"/>
              <a:buChar char="•"/>
            </a:pPr>
            <a:r>
              <a:rPr lang="en-US" sz="2800" dirty="0">
                <a:solidFill>
                  <a:srgbClr val="0070C0"/>
                </a:solidFill>
              </a:rPr>
              <a:t>It has been previously shown that there is a very strong Biblical case for the Reformed view that God sovereignly brings about the salvation of only the elect and that Christ’s atonement was only for the elect. Therefore, if it is God’s true desire to save everyone, the Bible would not be trustworthy. </a:t>
            </a:r>
          </a:p>
        </p:txBody>
      </p:sp>
    </p:spTree>
    <p:extLst>
      <p:ext uri="{BB962C8B-B14F-4D97-AF65-F5344CB8AC3E}">
        <p14:creationId xmlns:p14="http://schemas.microsoft.com/office/powerpoint/2010/main" val="50020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05804" y="870972"/>
            <a:ext cx="11795760" cy="5693866"/>
          </a:xfrm>
          <a:prstGeom prst="rect">
            <a:avLst/>
          </a:prstGeom>
          <a:solidFill>
            <a:srgbClr val="FFFFCC"/>
          </a:solidFill>
        </p:spPr>
        <p:txBody>
          <a:bodyPr wrap="square">
            <a:spAutoFit/>
          </a:bodyPr>
          <a:lstStyle/>
          <a:p>
            <a:pPr marL="514350" indent="-514350">
              <a:buFont typeface="+mj-lt"/>
              <a:buAutoNum type="arabicPeriod" startAt="3"/>
            </a:pPr>
            <a:r>
              <a:rPr lang="en-US" sz="2800" dirty="0">
                <a:solidFill>
                  <a:srgbClr val="0070C0"/>
                </a:solidFill>
              </a:rPr>
              <a:t>Analysis: God wants everyone to be saved in one sense BUT God ultimately has a higher priority.</a:t>
            </a:r>
          </a:p>
          <a:p>
            <a:pPr marL="971550" lvl="1" indent="-514350">
              <a:buFont typeface="Arial" panose="020B0604020202020204" pitchFamily="34" charset="0"/>
              <a:buChar char="•"/>
            </a:pPr>
            <a:r>
              <a:rPr lang="en-US" sz="2800" dirty="0" err="1">
                <a:solidFill>
                  <a:srgbClr val="0070C0"/>
                </a:solidFill>
              </a:rPr>
              <a:t>Arminians</a:t>
            </a:r>
            <a:r>
              <a:rPr lang="en-US" sz="2800" dirty="0">
                <a:solidFill>
                  <a:srgbClr val="0070C0"/>
                </a:solidFill>
              </a:rPr>
              <a:t> agree with this position and the higher priority is that God has given everyone “Free Will” (ability to choose whether or not to believe in Jesus) and values human freedom of choice above his sovereignty. </a:t>
            </a:r>
          </a:p>
          <a:p>
            <a:pPr lvl="1"/>
            <a:r>
              <a:rPr lang="en-US" sz="2800" dirty="0"/>
              <a:t>Note: The </a:t>
            </a:r>
            <a:r>
              <a:rPr lang="en-US" sz="2800" dirty="0" err="1"/>
              <a:t>Arminian’s</a:t>
            </a:r>
            <a:r>
              <a:rPr lang="en-US" sz="2800" dirty="0"/>
              <a:t> problem is that neither “Free Will*” nor their belief that God values human autonomy above his sovereignty has any clear, unambiguous NT support.</a:t>
            </a:r>
          </a:p>
          <a:p>
            <a:pPr marL="971550" lvl="1" indent="-514350">
              <a:buFont typeface="Arial" panose="020B0604020202020204" pitchFamily="34" charset="0"/>
              <a:buChar char="•"/>
            </a:pPr>
            <a:r>
              <a:rPr lang="en-US" sz="2800" dirty="0">
                <a:solidFill>
                  <a:srgbClr val="0070C0"/>
                </a:solidFill>
              </a:rPr>
              <a:t>The Reformed also believe God has a higher priority, His Glory, and ground their belief in the doctrine of God having two wills.</a:t>
            </a:r>
          </a:p>
          <a:p>
            <a:r>
              <a:rPr lang="en-US" sz="2800" dirty="0"/>
              <a:t>* “Free Will” is traditionally understood as the equal ability to choose between two conflicting moral options (</a:t>
            </a:r>
            <a:r>
              <a:rPr lang="en-US" sz="2800" dirty="0">
                <a:solidFill>
                  <a:srgbClr val="FF0000"/>
                </a:solidFill>
              </a:rPr>
              <a:t>not human autonomy in salvation</a:t>
            </a:r>
            <a:r>
              <a:rPr lang="en-US" sz="2800" dirty="0"/>
              <a:t>). “Free Will” was lost in the Fall but is restored when a person is “born again” (regenerated).</a:t>
            </a:r>
          </a:p>
        </p:txBody>
      </p:sp>
    </p:spTree>
    <p:extLst>
      <p:ext uri="{BB962C8B-B14F-4D97-AF65-F5344CB8AC3E}">
        <p14:creationId xmlns:p14="http://schemas.microsoft.com/office/powerpoint/2010/main" val="327546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262979"/>
          </a:xfrm>
          <a:prstGeom prst="rect">
            <a:avLst/>
          </a:prstGeom>
          <a:solidFill>
            <a:srgbClr val="FFFFCC"/>
          </a:solidFill>
        </p:spPr>
        <p:txBody>
          <a:bodyPr wrap="square">
            <a:spAutoFit/>
          </a:bodyPr>
          <a:lstStyle/>
          <a:p>
            <a:pPr marL="514350" indent="-514350">
              <a:buFont typeface="+mj-lt"/>
              <a:buAutoNum type="arabicPeriod" startAt="4"/>
            </a:pPr>
            <a:r>
              <a:rPr lang="en-US" sz="2800" dirty="0">
                <a:solidFill>
                  <a:srgbClr val="0070C0"/>
                </a:solidFill>
              </a:rPr>
              <a:t>Analysis: It is incorrect to interpret 1 Timothy 2:1 – 4 and 2 Peter 3:9 as saying that God literally wants each and every person to be saved. This is the Reformed view.</a:t>
            </a:r>
          </a:p>
          <a:p>
            <a:pPr marL="457200" indent="-457200">
              <a:buFont typeface="Arial" panose="020B0604020202020204" pitchFamily="34" charset="0"/>
              <a:buChar char="•"/>
            </a:pPr>
            <a:r>
              <a:rPr lang="en-US" sz="2800" dirty="0">
                <a:solidFill>
                  <a:srgbClr val="0070C0"/>
                </a:solidFill>
              </a:rPr>
              <a:t>Therefore, two questions need to be answered to prove the validity of the Reformed view.</a:t>
            </a:r>
          </a:p>
          <a:p>
            <a:pPr marL="914400" lvl="1" indent="-457200">
              <a:buFont typeface="Arial" panose="020B0604020202020204" pitchFamily="34" charset="0"/>
              <a:buChar char="•"/>
            </a:pPr>
            <a:endParaRPr lang="en-US" sz="2800" dirty="0">
              <a:solidFill>
                <a:srgbClr val="0070C0"/>
              </a:solidFill>
            </a:endParaRPr>
          </a:p>
          <a:p>
            <a:pPr marL="971550" lvl="1" indent="-514350">
              <a:buFont typeface="+mj-lt"/>
              <a:buAutoNum type="arabicPeriod"/>
            </a:pPr>
            <a:r>
              <a:rPr lang="en-US" sz="2800" dirty="0">
                <a:solidFill>
                  <a:srgbClr val="0070C0"/>
                </a:solidFill>
              </a:rPr>
              <a:t>How can God have two wills so that in one sense God can legitimately desire everyone to be saved, but actually save only some through the Doctrines of Grace to accomplish his highest priority of maximizing his glory?</a:t>
            </a:r>
          </a:p>
          <a:p>
            <a:pPr marL="971550" lvl="1" indent="-514350">
              <a:buFont typeface="+mj-lt"/>
              <a:buAutoNum type="arabicPeriod"/>
            </a:pPr>
            <a:r>
              <a:rPr lang="en-US" sz="2800" dirty="0">
                <a:solidFill>
                  <a:srgbClr val="0070C0"/>
                </a:solidFill>
              </a:rPr>
              <a:t>What is the correct interpretation of 1 Timothy 2:1 – 4 and 2 Peter 3:9?</a:t>
            </a:r>
          </a:p>
          <a:p>
            <a:pPr marL="971550" lvl="1" indent="-514350">
              <a:buFont typeface="+mj-lt"/>
              <a:buAutoNum type="arabicPeriod"/>
            </a:pPr>
            <a:endParaRPr lang="en-US" sz="2800" dirty="0"/>
          </a:p>
        </p:txBody>
      </p:sp>
    </p:spTree>
    <p:extLst>
      <p:ext uri="{BB962C8B-B14F-4D97-AF65-F5344CB8AC3E}">
        <p14:creationId xmlns:p14="http://schemas.microsoft.com/office/powerpoint/2010/main" val="377299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262979"/>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On one hand God takes no pleasure in the death of the wicked. </a:t>
            </a:r>
            <a:r>
              <a:rPr lang="en-US" sz="2800" dirty="0"/>
              <a:t>Say to them, As I live, declares the Lord GOD,I have no pleasure in the death of the wicked, but that the wicked turn from his way and live; turn back, turn back from your evil ways, for why will you die, O house of Israel? (Ezekiel 33:11)</a:t>
            </a:r>
          </a:p>
          <a:p>
            <a:pPr marL="457200" indent="-457200">
              <a:buFont typeface="Arial" panose="020B0604020202020204" pitchFamily="34" charset="0"/>
              <a:buChar char="•"/>
            </a:pPr>
            <a:r>
              <a:rPr lang="en-US" sz="2800" dirty="0">
                <a:solidFill>
                  <a:srgbClr val="0070C0"/>
                </a:solidFill>
              </a:rPr>
              <a:t>On the other hand we have previously seen in our study of Systematic Theology that God has two wills. Depending upon the context these two wills may be described by different names.  For example:</a:t>
            </a:r>
          </a:p>
          <a:p>
            <a:pPr marL="971550" lvl="1" indent="-514350">
              <a:buFont typeface="+mj-lt"/>
              <a:buAutoNum type="arabicPeriod"/>
            </a:pPr>
            <a:r>
              <a:rPr lang="en-US" sz="2800" b="1" dirty="0">
                <a:solidFill>
                  <a:srgbClr val="0070C0"/>
                </a:solidFill>
              </a:rPr>
              <a:t>Understanding God’s will for us: </a:t>
            </a:r>
            <a:r>
              <a:rPr lang="en-US" sz="2800" dirty="0">
                <a:solidFill>
                  <a:srgbClr val="0070C0"/>
                </a:solidFill>
              </a:rPr>
              <a:t>(Who should we marry, vocational choice and the like.</a:t>
            </a:r>
          </a:p>
          <a:p>
            <a:pPr marL="1428750" lvl="2" indent="-514350">
              <a:buFont typeface="Arial" panose="020B0604020202020204" pitchFamily="34" charset="0"/>
              <a:buChar char="•"/>
            </a:pPr>
            <a:r>
              <a:rPr lang="en-US" sz="2800" b="1" dirty="0">
                <a:solidFill>
                  <a:srgbClr val="0070C0"/>
                </a:solidFill>
              </a:rPr>
              <a:t>Revealed Will </a:t>
            </a:r>
            <a:r>
              <a:rPr lang="en-US" sz="2800" dirty="0">
                <a:solidFill>
                  <a:srgbClr val="0070C0"/>
                </a:solidFill>
              </a:rPr>
              <a:t>(The Bible gives us great freedom with limited boundaries)</a:t>
            </a:r>
          </a:p>
          <a:p>
            <a:pPr marL="1428750" lvl="2" indent="-514350">
              <a:buFont typeface="Arial" panose="020B0604020202020204" pitchFamily="34" charset="0"/>
              <a:buChar char="•"/>
            </a:pPr>
            <a:r>
              <a:rPr lang="en-US" sz="2800" b="1" dirty="0">
                <a:solidFill>
                  <a:srgbClr val="0070C0"/>
                </a:solidFill>
              </a:rPr>
              <a:t>Hidden Will </a:t>
            </a:r>
            <a:r>
              <a:rPr lang="en-US" sz="2800" dirty="0">
                <a:solidFill>
                  <a:srgbClr val="0070C0"/>
                </a:solidFill>
              </a:rPr>
              <a:t>(what God actually causes to happen)</a:t>
            </a:r>
          </a:p>
        </p:txBody>
      </p:sp>
    </p:spTree>
    <p:extLst>
      <p:ext uri="{BB962C8B-B14F-4D97-AF65-F5344CB8AC3E}">
        <p14:creationId xmlns:p14="http://schemas.microsoft.com/office/powerpoint/2010/main" val="349222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 – The Reformed View of God’s Two Wills.</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2677656"/>
          </a:xfrm>
          <a:prstGeom prst="rect">
            <a:avLst/>
          </a:prstGeom>
          <a:solidFill>
            <a:srgbClr val="FFFFCC"/>
          </a:solidFill>
        </p:spPr>
        <p:txBody>
          <a:bodyPr wrap="square">
            <a:spAutoFit/>
          </a:bodyPr>
          <a:lstStyle/>
          <a:p>
            <a:pPr marL="971550" lvl="1" indent="-514350">
              <a:buFont typeface="+mj-lt"/>
              <a:buAutoNum type="arabicPeriod" startAt="2"/>
            </a:pPr>
            <a:r>
              <a:rPr lang="en-US" sz="2800" dirty="0">
                <a:solidFill>
                  <a:srgbClr val="0070C0"/>
                </a:solidFill>
              </a:rPr>
              <a:t>In other cases God’s will is spoken of as his moral standards for human behavior and his sovereign control over actions that sometimes contradict his moral standards.</a:t>
            </a:r>
          </a:p>
          <a:p>
            <a:pPr marL="1428750" lvl="2" indent="-514350">
              <a:buFont typeface="Arial" panose="020B0604020202020204" pitchFamily="34" charset="0"/>
              <a:buChar char="•"/>
            </a:pPr>
            <a:r>
              <a:rPr lang="en-US" sz="2800" dirty="0">
                <a:solidFill>
                  <a:srgbClr val="0070C0"/>
                </a:solidFill>
              </a:rPr>
              <a:t>Theologians in these contexts may use the term </a:t>
            </a:r>
            <a:r>
              <a:rPr lang="en-US" sz="2800" b="1" dirty="0">
                <a:solidFill>
                  <a:srgbClr val="0070C0"/>
                </a:solidFill>
              </a:rPr>
              <a:t>Moral Will </a:t>
            </a:r>
            <a:r>
              <a:rPr lang="en-US" sz="2800" dirty="0">
                <a:solidFill>
                  <a:srgbClr val="0070C0"/>
                </a:solidFill>
              </a:rPr>
              <a:t>or </a:t>
            </a:r>
            <a:r>
              <a:rPr lang="en-US" sz="2800" b="1" dirty="0">
                <a:solidFill>
                  <a:srgbClr val="0070C0"/>
                </a:solidFill>
              </a:rPr>
              <a:t>Will of Command </a:t>
            </a:r>
            <a:r>
              <a:rPr lang="en-US" sz="2800" dirty="0">
                <a:solidFill>
                  <a:srgbClr val="0070C0"/>
                </a:solidFill>
              </a:rPr>
              <a:t>in place of </a:t>
            </a:r>
            <a:r>
              <a:rPr lang="en-US" sz="2800" b="1" dirty="0">
                <a:solidFill>
                  <a:srgbClr val="0070C0"/>
                </a:solidFill>
              </a:rPr>
              <a:t>Revealed Will </a:t>
            </a:r>
            <a:r>
              <a:rPr lang="en-US" sz="2800" dirty="0">
                <a:solidFill>
                  <a:srgbClr val="0070C0"/>
                </a:solidFill>
              </a:rPr>
              <a:t>and</a:t>
            </a:r>
          </a:p>
          <a:p>
            <a:pPr marL="1428750" lvl="2" indent="-514350">
              <a:buFont typeface="Arial" panose="020B0604020202020204" pitchFamily="34" charset="0"/>
              <a:buChar char="•"/>
            </a:pPr>
            <a:r>
              <a:rPr lang="en-US" sz="2800" b="1" dirty="0">
                <a:solidFill>
                  <a:srgbClr val="0070C0"/>
                </a:solidFill>
              </a:rPr>
              <a:t>Will of Decree </a:t>
            </a:r>
            <a:r>
              <a:rPr lang="en-US" sz="2800" dirty="0">
                <a:solidFill>
                  <a:srgbClr val="0070C0"/>
                </a:solidFill>
              </a:rPr>
              <a:t>or </a:t>
            </a:r>
            <a:r>
              <a:rPr lang="en-US" sz="2800" b="1" dirty="0">
                <a:solidFill>
                  <a:srgbClr val="0070C0"/>
                </a:solidFill>
              </a:rPr>
              <a:t>Sovereign Will </a:t>
            </a:r>
            <a:r>
              <a:rPr lang="en-US" sz="2800" dirty="0">
                <a:solidFill>
                  <a:srgbClr val="0070C0"/>
                </a:solidFill>
              </a:rPr>
              <a:t>in place of </a:t>
            </a:r>
            <a:r>
              <a:rPr lang="en-US" sz="2800" b="1" dirty="0">
                <a:solidFill>
                  <a:srgbClr val="0070C0"/>
                </a:solidFill>
              </a:rPr>
              <a:t>Hidden Will</a:t>
            </a:r>
            <a:r>
              <a:rPr lang="en-US" sz="2800" dirty="0">
                <a:solidFill>
                  <a:srgbClr val="0070C0"/>
                </a:solidFill>
              </a:rPr>
              <a:t>.</a:t>
            </a:r>
          </a:p>
        </p:txBody>
      </p:sp>
    </p:spTree>
    <p:extLst>
      <p:ext uri="{BB962C8B-B14F-4D97-AF65-F5344CB8AC3E}">
        <p14:creationId xmlns:p14="http://schemas.microsoft.com/office/powerpoint/2010/main" val="3318953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1402</Words>
  <Application>Microsoft Office PowerPoint</Application>
  <PresentationFormat>Widescreen</PresentationFormat>
  <Paragraphs>116</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Discipleship:  An  Introduction to  Systematic Theology and  Apologetics</vt:lpstr>
      <vt:lpstr>Reformed vs Arminian Soteriology – Does God Want Everyone to be Saved?</vt:lpstr>
      <vt:lpstr>Reformed vs Arminian Soteriology – Does God Want Everyone to be Saved?</vt:lpstr>
      <vt:lpstr>Reformed vs Arminian Soteriology – Does God Want Everyone to be Saved?</vt:lpstr>
      <vt:lpstr>Reformed vs Arminian Soteriology – Does God Want Everyone to be Saved?</vt:lpstr>
      <vt:lpstr>Reformed vs Arminian Soteriology – Does God Want Everyone to be Saved?</vt:lpstr>
      <vt:lpstr>Reformed vs Arminian Soteriology – Does God Want Everyone to be Saved?</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lpstr>Reformed vs Arminian Soteriology – Does God Want Everyone to be Saved? – The Reformed View of God’s Two Wills.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2019-02-18T01:14:11Z</dcterms:created>
  <dcterms:modified xsi:type="dcterms:W3CDTF">2019-02-18T01:15:51Z</dcterms:modified>
</cp:coreProperties>
</file>